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73" r:id="rId2"/>
    <p:sldMasterId id="2147483650" r:id="rId3"/>
    <p:sldMasterId id="2147483812" r:id="rId4"/>
    <p:sldMasterId id="2147483824" r:id="rId5"/>
    <p:sldMasterId id="2147483836" r:id="rId6"/>
  </p:sldMasterIdLst>
  <p:notesMasterIdLst>
    <p:notesMasterId r:id="rId46"/>
  </p:notesMasterIdLst>
  <p:handoutMasterIdLst>
    <p:handoutMasterId r:id="rId47"/>
  </p:handoutMasterIdLst>
  <p:sldIdLst>
    <p:sldId id="256" r:id="rId7"/>
    <p:sldId id="470" r:id="rId8"/>
    <p:sldId id="488" r:id="rId9"/>
    <p:sldId id="487" r:id="rId10"/>
    <p:sldId id="448" r:id="rId11"/>
    <p:sldId id="449" r:id="rId12"/>
    <p:sldId id="450" r:id="rId13"/>
    <p:sldId id="451" r:id="rId14"/>
    <p:sldId id="452" r:id="rId15"/>
    <p:sldId id="453" r:id="rId16"/>
    <p:sldId id="454" r:id="rId17"/>
    <p:sldId id="456" r:id="rId18"/>
    <p:sldId id="457" r:id="rId19"/>
    <p:sldId id="458" r:id="rId20"/>
    <p:sldId id="459" r:id="rId21"/>
    <p:sldId id="460" r:id="rId22"/>
    <p:sldId id="461" r:id="rId23"/>
    <p:sldId id="462" r:id="rId24"/>
    <p:sldId id="463" r:id="rId25"/>
    <p:sldId id="468" r:id="rId26"/>
    <p:sldId id="469" r:id="rId27"/>
    <p:sldId id="412" r:id="rId28"/>
    <p:sldId id="353" r:id="rId29"/>
    <p:sldId id="480" r:id="rId30"/>
    <p:sldId id="481" r:id="rId31"/>
    <p:sldId id="437" r:id="rId32"/>
    <p:sldId id="438" r:id="rId33"/>
    <p:sldId id="445" r:id="rId34"/>
    <p:sldId id="446" r:id="rId35"/>
    <p:sldId id="413" r:id="rId36"/>
    <p:sldId id="447" r:id="rId37"/>
    <p:sldId id="491" r:id="rId38"/>
    <p:sldId id="492" r:id="rId39"/>
    <p:sldId id="493" r:id="rId40"/>
    <p:sldId id="495" r:id="rId41"/>
    <p:sldId id="496" r:id="rId42"/>
    <p:sldId id="490" r:id="rId43"/>
    <p:sldId id="489" r:id="rId44"/>
    <p:sldId id="261" r:id="rId45"/>
  </p:sldIdLst>
  <p:sldSz cx="9144000" cy="6858000" type="screen4x3"/>
  <p:notesSz cx="7010400" cy="9296400"/>
  <p:defaultTextStyle>
    <a:defPPr>
      <a:defRPr lang="en-GB"/>
    </a:defPPr>
    <a:lvl1pPr algn="l" defTabSz="449263" rtl="0" eaLnBrk="0" fontAlgn="base" hangingPunct="0">
      <a:spcBef>
        <a:spcPct val="0"/>
      </a:spcBef>
      <a:spcAft>
        <a:spcPct val="0"/>
      </a:spcAft>
      <a:defRPr sz="2400" kern="1200">
        <a:solidFill>
          <a:schemeClr val="bg1"/>
        </a:solidFill>
        <a:latin typeface="Calibri" pitchFamily="34" charset="0"/>
        <a:ea typeface="+mn-ea"/>
        <a:cs typeface="TH SarabunPSK" pitchFamily="34" charset="-34"/>
      </a:defRPr>
    </a:lvl1pPr>
    <a:lvl2pPr marL="742950" indent="-285750" algn="l" defTabSz="449263" rtl="0" eaLnBrk="0" fontAlgn="base" hangingPunct="0">
      <a:spcBef>
        <a:spcPct val="0"/>
      </a:spcBef>
      <a:spcAft>
        <a:spcPct val="0"/>
      </a:spcAft>
      <a:defRPr sz="2400" kern="1200">
        <a:solidFill>
          <a:schemeClr val="bg1"/>
        </a:solidFill>
        <a:latin typeface="Calibri" pitchFamily="34" charset="0"/>
        <a:ea typeface="+mn-ea"/>
        <a:cs typeface="TH SarabunPSK" pitchFamily="34" charset="-34"/>
      </a:defRPr>
    </a:lvl2pPr>
    <a:lvl3pPr marL="1143000" indent="-228600" algn="l" defTabSz="449263" rtl="0" eaLnBrk="0" fontAlgn="base" hangingPunct="0">
      <a:spcBef>
        <a:spcPct val="0"/>
      </a:spcBef>
      <a:spcAft>
        <a:spcPct val="0"/>
      </a:spcAft>
      <a:defRPr sz="2400" kern="1200">
        <a:solidFill>
          <a:schemeClr val="bg1"/>
        </a:solidFill>
        <a:latin typeface="Calibri" pitchFamily="34" charset="0"/>
        <a:ea typeface="+mn-ea"/>
        <a:cs typeface="TH SarabunPSK" pitchFamily="34" charset="-34"/>
      </a:defRPr>
    </a:lvl3pPr>
    <a:lvl4pPr marL="1600200" indent="-228600" algn="l" defTabSz="449263" rtl="0" eaLnBrk="0" fontAlgn="base" hangingPunct="0">
      <a:spcBef>
        <a:spcPct val="0"/>
      </a:spcBef>
      <a:spcAft>
        <a:spcPct val="0"/>
      </a:spcAft>
      <a:defRPr sz="2400" kern="1200">
        <a:solidFill>
          <a:schemeClr val="bg1"/>
        </a:solidFill>
        <a:latin typeface="Calibri" pitchFamily="34" charset="0"/>
        <a:ea typeface="+mn-ea"/>
        <a:cs typeface="TH SarabunPSK" pitchFamily="34" charset="-34"/>
      </a:defRPr>
    </a:lvl4pPr>
    <a:lvl5pPr marL="2057400" indent="-228600" algn="l" defTabSz="449263" rtl="0" eaLnBrk="0" fontAlgn="base" hangingPunct="0">
      <a:spcBef>
        <a:spcPct val="0"/>
      </a:spcBef>
      <a:spcAft>
        <a:spcPct val="0"/>
      </a:spcAft>
      <a:defRPr sz="2400" kern="1200">
        <a:solidFill>
          <a:schemeClr val="bg1"/>
        </a:solidFill>
        <a:latin typeface="Calibri" pitchFamily="34" charset="0"/>
        <a:ea typeface="+mn-ea"/>
        <a:cs typeface="TH SarabunPSK" pitchFamily="34" charset="-34"/>
      </a:defRPr>
    </a:lvl5pPr>
    <a:lvl6pPr marL="2286000" algn="l" defTabSz="914400" rtl="0" eaLnBrk="1" latinLnBrk="0" hangingPunct="1">
      <a:defRPr sz="2400" kern="1200">
        <a:solidFill>
          <a:schemeClr val="bg1"/>
        </a:solidFill>
        <a:latin typeface="Calibri" pitchFamily="34" charset="0"/>
        <a:ea typeface="+mn-ea"/>
        <a:cs typeface="TH SarabunPSK" pitchFamily="34" charset="-34"/>
      </a:defRPr>
    </a:lvl6pPr>
    <a:lvl7pPr marL="2743200" algn="l" defTabSz="914400" rtl="0" eaLnBrk="1" latinLnBrk="0" hangingPunct="1">
      <a:defRPr sz="2400" kern="1200">
        <a:solidFill>
          <a:schemeClr val="bg1"/>
        </a:solidFill>
        <a:latin typeface="Calibri" pitchFamily="34" charset="0"/>
        <a:ea typeface="+mn-ea"/>
        <a:cs typeface="TH SarabunPSK" pitchFamily="34" charset="-34"/>
      </a:defRPr>
    </a:lvl7pPr>
    <a:lvl8pPr marL="3200400" algn="l" defTabSz="914400" rtl="0" eaLnBrk="1" latinLnBrk="0" hangingPunct="1">
      <a:defRPr sz="2400" kern="1200">
        <a:solidFill>
          <a:schemeClr val="bg1"/>
        </a:solidFill>
        <a:latin typeface="Calibri" pitchFamily="34" charset="0"/>
        <a:ea typeface="+mn-ea"/>
        <a:cs typeface="TH SarabunPSK" pitchFamily="34" charset="-34"/>
      </a:defRPr>
    </a:lvl8pPr>
    <a:lvl9pPr marL="3657600" algn="l" defTabSz="914400" rtl="0" eaLnBrk="1" latinLnBrk="0" hangingPunct="1">
      <a:defRPr sz="2400" kern="1200">
        <a:solidFill>
          <a:schemeClr val="bg1"/>
        </a:solidFill>
        <a:latin typeface="Calibri" pitchFamily="34" charset="0"/>
        <a:ea typeface="+mn-ea"/>
        <a:cs typeface="TH SarabunPSK" pitchFamily="34" charset="-3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616">
          <p15:clr>
            <a:srgbClr val="A4A3A4"/>
          </p15:clr>
        </p15:guide>
        <p15:guide id="2" pos="21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B2FC"/>
    <a:srgbClr val="6699FF"/>
    <a:srgbClr val="FEDEF7"/>
    <a:srgbClr val="FDCBF2"/>
    <a:srgbClr val="EFF19D"/>
    <a:srgbClr val="FEACAE"/>
    <a:srgbClr val="003399"/>
    <a:srgbClr val="3366CC"/>
    <a:srgbClr val="0066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1" autoAdjust="0"/>
    <p:restoredTop sz="94434" autoAdjust="0"/>
  </p:normalViewPr>
  <p:slideViewPr>
    <p:cSldViewPr>
      <p:cViewPr varScale="1">
        <p:scale>
          <a:sx n="67" d="100"/>
          <a:sy n="67" d="100"/>
        </p:scale>
        <p:origin x="1308" y="6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50" d="100"/>
        <a:sy n="150" d="100"/>
      </p:scale>
      <p:origin x="0" y="-8808"/>
    </p:cViewPr>
  </p:sorterViewPr>
  <p:notesViewPr>
    <p:cSldViewPr>
      <p:cViewPr varScale="1">
        <p:scale>
          <a:sx n="55" d="100"/>
          <a:sy n="55" d="100"/>
        </p:scale>
        <p:origin x="-2832" y="-108"/>
      </p:cViewPr>
      <p:guideLst>
        <p:guide orient="horz" pos="2616"/>
        <p:guide pos="213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EDA15C6-C0AA-43B4-97AF-82E0F1708AFF}" type="datetimeFigureOut">
              <a:rPr lang="en-US" smtClean="0"/>
              <a:pPr/>
              <a:t>1/26/2018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0CFBE7B-31FC-4244-809A-B390294AB932}" type="slidenum">
              <a:rPr lang="en-US" smtClean="0"/>
              <a:pPr/>
              <a:t>‹#›</a:t>
            </a:fld>
            <a:endParaRPr lang="en-US"/>
          </a:p>
        </p:txBody>
      </p:sp>
    </p:spTree>
    <p:extLst>
      <p:ext uri="{BB962C8B-B14F-4D97-AF65-F5344CB8AC3E}">
        <p14:creationId xmlns:p14="http://schemas.microsoft.com/office/powerpoint/2010/main" val="2307272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AutoShape 1"/>
          <p:cNvSpPr>
            <a:spLocks noChangeArrowheads="1"/>
          </p:cNvSpPr>
          <p:nvPr/>
        </p:nvSpPr>
        <p:spPr bwMode="auto">
          <a:xfrm>
            <a:off x="2" y="0"/>
            <a:ext cx="7010400" cy="9296400"/>
          </a:xfrm>
          <a:prstGeom prst="roundRect">
            <a:avLst>
              <a:gd name="adj" fmla="val 19"/>
            </a:avLst>
          </a:prstGeom>
          <a:solidFill>
            <a:srgbClr val="FFFFFF"/>
          </a:solidFill>
          <a:ln w="9525">
            <a:noFill/>
            <a:round/>
            <a:headEnd/>
            <a:tailEnd/>
          </a:ln>
        </p:spPr>
        <p:txBody>
          <a:bodyPr wrap="none" lIns="88221" tIns="44111" rIns="88221" bIns="44111" anchor="ctr"/>
          <a:lstStyle/>
          <a:p>
            <a:pPr eaLnBrk="1" hangingPunct="1">
              <a:buClr>
                <a:srgbClr val="000000"/>
              </a:buClr>
              <a:buSzPct val="100000"/>
              <a:buFont typeface="Times New Roman" pitchFamily="18" charset="0"/>
              <a:buNone/>
              <a:defRPr/>
            </a:pPr>
            <a:endParaRPr lang="th-TH"/>
          </a:p>
        </p:txBody>
      </p:sp>
      <p:sp>
        <p:nvSpPr>
          <p:cNvPr id="5123" name="AutoShape 2"/>
          <p:cNvSpPr>
            <a:spLocks noChangeArrowheads="1"/>
          </p:cNvSpPr>
          <p:nvPr/>
        </p:nvSpPr>
        <p:spPr bwMode="auto">
          <a:xfrm>
            <a:off x="2" y="0"/>
            <a:ext cx="7010400" cy="9296400"/>
          </a:xfrm>
          <a:prstGeom prst="roundRect">
            <a:avLst>
              <a:gd name="adj" fmla="val 19"/>
            </a:avLst>
          </a:prstGeom>
          <a:solidFill>
            <a:srgbClr val="FFFFFF"/>
          </a:solidFill>
          <a:ln w="9525">
            <a:noFill/>
            <a:round/>
            <a:headEnd/>
            <a:tailEnd/>
          </a:ln>
        </p:spPr>
        <p:txBody>
          <a:bodyPr wrap="none" lIns="88221" tIns="44111" rIns="88221" bIns="44111" anchor="ctr"/>
          <a:lstStyle/>
          <a:p>
            <a:pPr eaLnBrk="1" hangingPunct="1">
              <a:buClr>
                <a:srgbClr val="000000"/>
              </a:buClr>
              <a:buSzPct val="100000"/>
              <a:buFont typeface="Times New Roman" pitchFamily="18" charset="0"/>
              <a:buNone/>
              <a:defRPr/>
            </a:pPr>
            <a:endParaRPr lang="th-TH"/>
          </a:p>
        </p:txBody>
      </p:sp>
      <p:sp>
        <p:nvSpPr>
          <p:cNvPr id="5124" name="AutoShape 3"/>
          <p:cNvSpPr>
            <a:spLocks noChangeArrowheads="1"/>
          </p:cNvSpPr>
          <p:nvPr/>
        </p:nvSpPr>
        <p:spPr bwMode="auto">
          <a:xfrm>
            <a:off x="2" y="0"/>
            <a:ext cx="7010400" cy="9296400"/>
          </a:xfrm>
          <a:prstGeom prst="roundRect">
            <a:avLst>
              <a:gd name="adj" fmla="val 23"/>
            </a:avLst>
          </a:prstGeom>
          <a:solidFill>
            <a:srgbClr val="FFFFFF"/>
          </a:solidFill>
          <a:ln w="9525">
            <a:noFill/>
            <a:round/>
            <a:headEnd/>
            <a:tailEnd/>
          </a:ln>
        </p:spPr>
        <p:txBody>
          <a:bodyPr wrap="none" lIns="88221" tIns="44111" rIns="88221" bIns="44111" anchor="ctr"/>
          <a:lstStyle/>
          <a:p>
            <a:pPr eaLnBrk="1" hangingPunct="1">
              <a:buClr>
                <a:srgbClr val="000000"/>
              </a:buClr>
              <a:buSzPct val="100000"/>
              <a:buFont typeface="Times New Roman" pitchFamily="18" charset="0"/>
              <a:buNone/>
              <a:defRPr/>
            </a:pPr>
            <a:endParaRPr lang="th-TH"/>
          </a:p>
        </p:txBody>
      </p:sp>
      <p:sp>
        <p:nvSpPr>
          <p:cNvPr id="5125" name="Text Box 4"/>
          <p:cNvSpPr txBox="1">
            <a:spLocks noChangeArrowheads="1"/>
          </p:cNvSpPr>
          <p:nvPr/>
        </p:nvSpPr>
        <p:spPr bwMode="auto">
          <a:xfrm>
            <a:off x="0" y="0"/>
            <a:ext cx="3038604" cy="463854"/>
          </a:xfrm>
          <a:prstGeom prst="rect">
            <a:avLst/>
          </a:prstGeom>
          <a:noFill/>
          <a:ln w="9525">
            <a:noFill/>
            <a:round/>
            <a:headEnd/>
            <a:tailEnd/>
          </a:ln>
        </p:spPr>
        <p:txBody>
          <a:bodyPr wrap="none" lIns="88221" tIns="44111" rIns="88221" bIns="44111" anchor="ctr"/>
          <a:lstStyle/>
          <a:p>
            <a:pPr eaLnBrk="1" hangingPunct="1">
              <a:buClr>
                <a:srgbClr val="000000"/>
              </a:buClr>
              <a:buSzPct val="100000"/>
              <a:buFont typeface="Times New Roman" pitchFamily="18" charset="0"/>
              <a:buNone/>
              <a:defRPr/>
            </a:pPr>
            <a:endParaRPr lang="th-TH"/>
          </a:p>
        </p:txBody>
      </p:sp>
      <p:sp>
        <p:nvSpPr>
          <p:cNvPr id="5126" name="Text Box 5"/>
          <p:cNvSpPr txBox="1">
            <a:spLocks noChangeArrowheads="1"/>
          </p:cNvSpPr>
          <p:nvPr/>
        </p:nvSpPr>
        <p:spPr bwMode="auto">
          <a:xfrm>
            <a:off x="3970159" y="0"/>
            <a:ext cx="3038604" cy="463854"/>
          </a:xfrm>
          <a:prstGeom prst="rect">
            <a:avLst/>
          </a:prstGeom>
          <a:noFill/>
          <a:ln w="9525">
            <a:noFill/>
            <a:round/>
            <a:headEnd/>
            <a:tailEnd/>
          </a:ln>
        </p:spPr>
        <p:txBody>
          <a:bodyPr wrap="none" lIns="88221" tIns="44111" rIns="88221" bIns="44111" anchor="ctr"/>
          <a:lstStyle/>
          <a:p>
            <a:pPr eaLnBrk="1" hangingPunct="1">
              <a:buClr>
                <a:srgbClr val="000000"/>
              </a:buClr>
              <a:buSzPct val="100000"/>
              <a:buFont typeface="Times New Roman" pitchFamily="18" charset="0"/>
              <a:buNone/>
              <a:defRPr/>
            </a:pPr>
            <a:endParaRPr lang="th-TH"/>
          </a:p>
        </p:txBody>
      </p:sp>
      <p:sp>
        <p:nvSpPr>
          <p:cNvPr id="51207" name="Rectangle 6"/>
          <p:cNvSpPr>
            <a:spLocks noGrp="1" noRot="1" noChangeAspect="1" noChangeArrowheads="1"/>
          </p:cNvSpPr>
          <p:nvPr>
            <p:ph type="sldImg"/>
          </p:nvPr>
        </p:nvSpPr>
        <p:spPr bwMode="auto">
          <a:xfrm>
            <a:off x="1181100" y="696913"/>
            <a:ext cx="4643438" cy="3482975"/>
          </a:xfrm>
          <a:prstGeom prst="rect">
            <a:avLst/>
          </a:prstGeom>
          <a:noFill/>
          <a:ln w="9525">
            <a:noFill/>
            <a:round/>
            <a:headEnd/>
            <a:tailEnd/>
          </a:ln>
        </p:spPr>
      </p:sp>
      <p:sp>
        <p:nvSpPr>
          <p:cNvPr id="4103" name="Rectangle 7"/>
          <p:cNvSpPr>
            <a:spLocks noGrp="1" noChangeArrowheads="1"/>
          </p:cNvSpPr>
          <p:nvPr>
            <p:ph type="body"/>
          </p:nvPr>
        </p:nvSpPr>
        <p:spPr bwMode="auto">
          <a:xfrm>
            <a:off x="700713" y="4415531"/>
            <a:ext cx="5604064" cy="417914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th-TH" noProof="0" smtClean="0"/>
          </a:p>
        </p:txBody>
      </p:sp>
      <p:sp>
        <p:nvSpPr>
          <p:cNvPr id="5129" name="Text Box 8"/>
          <p:cNvSpPr txBox="1">
            <a:spLocks noChangeArrowheads="1"/>
          </p:cNvSpPr>
          <p:nvPr/>
        </p:nvSpPr>
        <p:spPr bwMode="auto">
          <a:xfrm>
            <a:off x="0" y="8831059"/>
            <a:ext cx="3038604" cy="463854"/>
          </a:xfrm>
          <a:prstGeom prst="rect">
            <a:avLst/>
          </a:prstGeom>
          <a:noFill/>
          <a:ln w="9525">
            <a:noFill/>
            <a:round/>
            <a:headEnd/>
            <a:tailEnd/>
          </a:ln>
        </p:spPr>
        <p:txBody>
          <a:bodyPr wrap="none" lIns="88221" tIns="44111" rIns="88221" bIns="44111" anchor="ctr"/>
          <a:lstStyle/>
          <a:p>
            <a:pPr eaLnBrk="1" hangingPunct="1">
              <a:buClr>
                <a:srgbClr val="000000"/>
              </a:buClr>
              <a:buSzPct val="100000"/>
              <a:buFont typeface="Times New Roman" pitchFamily="18" charset="0"/>
              <a:buNone/>
              <a:defRPr/>
            </a:pPr>
            <a:endParaRPr lang="th-TH"/>
          </a:p>
        </p:txBody>
      </p:sp>
      <p:sp>
        <p:nvSpPr>
          <p:cNvPr id="4105" name="Rectangle 9"/>
          <p:cNvSpPr>
            <a:spLocks noGrp="1" noChangeArrowheads="1"/>
          </p:cNvSpPr>
          <p:nvPr>
            <p:ph type="sldNum"/>
          </p:nvPr>
        </p:nvSpPr>
        <p:spPr bwMode="auto">
          <a:xfrm>
            <a:off x="3970161" y="8831059"/>
            <a:ext cx="3033692" cy="459394"/>
          </a:xfrm>
          <a:prstGeom prst="rect">
            <a:avLst/>
          </a:prstGeom>
          <a:noFill/>
          <a:ln w="9525" cap="flat">
            <a:noFill/>
            <a:round/>
            <a:headEnd/>
            <a:tailEnd/>
          </a:ln>
          <a:effectLst/>
        </p:spPr>
        <p:txBody>
          <a:bodyPr vert="horz" wrap="square" lIns="94126" tIns="48973" rIns="94126" bIns="48973" numCol="1" anchor="b" anchorCtr="0" compatLnSpc="1">
            <a:prstTxWarp prst="textNoShape">
              <a:avLst/>
            </a:prstTxWarp>
          </a:bodyPr>
          <a:lstStyle>
            <a:lvl1pPr algn="r" eaLnBrk="1" hangingPunct="1">
              <a:lnSpc>
                <a:spcPct val="93000"/>
              </a:lnSpc>
              <a:buSzPct val="100000"/>
              <a:tabLst>
                <a:tab pos="433388" algn="l"/>
                <a:tab pos="866775" algn="l"/>
                <a:tab pos="1300163" algn="l"/>
                <a:tab pos="1733550" algn="l"/>
                <a:tab pos="2166938" algn="l"/>
                <a:tab pos="2600325" algn="l"/>
              </a:tabLst>
              <a:defRPr sz="1300" smtClean="0">
                <a:solidFill>
                  <a:srgbClr val="000000"/>
                </a:solidFill>
                <a:latin typeface="Arial" pitchFamily="34" charset="0"/>
                <a:cs typeface="Angsana New" pitchFamily="18" charset="-34"/>
              </a:defRPr>
            </a:lvl1pPr>
          </a:lstStyle>
          <a:p>
            <a:pPr>
              <a:defRPr/>
            </a:pPr>
            <a:fld id="{60621362-6E76-4333-9F92-765CC1074F5C}" type="slidenum">
              <a:rPr lang="en-US"/>
              <a:pPr>
                <a:defRPr/>
              </a:pPr>
              <a:t>‹#›</a:t>
            </a:fld>
            <a:endParaRPr lang="en-US"/>
          </a:p>
        </p:txBody>
      </p:sp>
    </p:spTree>
    <p:extLst>
      <p:ext uri="{BB962C8B-B14F-4D97-AF65-F5344CB8AC3E}">
        <p14:creationId xmlns:p14="http://schemas.microsoft.com/office/powerpoint/2010/main" val="335235831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9"/>
          <p:cNvSpPr>
            <a:spLocks noGrp="1" noChangeArrowheads="1"/>
          </p:cNvSpPr>
          <p:nvPr>
            <p:ph type="sldNum" sz="quarter"/>
          </p:nvPr>
        </p:nvSpPr>
        <p:spPr>
          <a:noFill/>
          <a:ln/>
        </p:spPr>
        <p:txBody>
          <a:bodyPr/>
          <a:lstStyle/>
          <a:p>
            <a:fld id="{63B2F4C7-EEFA-4DA6-90E0-0047DB14EDAB}" type="slidenum">
              <a:rPr lang="en-US"/>
              <a:pPr/>
              <a:t>1</a:t>
            </a:fld>
            <a:endParaRPr lang="en-US"/>
          </a:p>
        </p:txBody>
      </p:sp>
      <p:sp>
        <p:nvSpPr>
          <p:cNvPr id="52227" name="Text Box 1"/>
          <p:cNvSpPr txBox="1">
            <a:spLocks noChangeArrowheads="1"/>
          </p:cNvSpPr>
          <p:nvPr/>
        </p:nvSpPr>
        <p:spPr bwMode="auto">
          <a:xfrm>
            <a:off x="3970161" y="8831061"/>
            <a:ext cx="3035330" cy="460880"/>
          </a:xfrm>
          <a:prstGeom prst="rect">
            <a:avLst/>
          </a:prstGeom>
          <a:noFill/>
          <a:ln w="9525">
            <a:noFill/>
            <a:round/>
            <a:headEnd/>
            <a:tailEnd/>
          </a:ln>
        </p:spPr>
        <p:txBody>
          <a:bodyPr lIns="94126" tIns="48973" rIns="94126" bIns="48973" anchor="b"/>
          <a:lstStyle/>
          <a:p>
            <a:pPr algn="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2C2EDBD-7CC5-4F12-A0A9-73689A5B22AC}" type="slidenum">
              <a:rPr lang="en-US" sz="1300">
                <a:solidFill>
                  <a:srgbClr val="000000"/>
                </a:solidFill>
                <a:latin typeface="Arial" pitchFamily="34" charset="0"/>
                <a:cs typeface="Angsana New" pitchFamily="18" charset="-34"/>
              </a:rPr>
              <a:pPr algn="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en-US" sz="1300">
              <a:solidFill>
                <a:srgbClr val="000000"/>
              </a:solidFill>
              <a:latin typeface="Arial" pitchFamily="34" charset="0"/>
              <a:cs typeface="Angsana New" pitchFamily="18" charset="-34"/>
            </a:endParaRPr>
          </a:p>
        </p:txBody>
      </p:sp>
      <p:sp>
        <p:nvSpPr>
          <p:cNvPr id="52228" name="Text Box 2"/>
          <p:cNvSpPr txBox="1">
            <a:spLocks noChangeArrowheads="1"/>
          </p:cNvSpPr>
          <p:nvPr/>
        </p:nvSpPr>
        <p:spPr bwMode="auto">
          <a:xfrm>
            <a:off x="3970159" y="8831061"/>
            <a:ext cx="3036966" cy="462367"/>
          </a:xfrm>
          <a:prstGeom prst="rect">
            <a:avLst/>
          </a:prstGeom>
          <a:noFill/>
          <a:ln w="9525">
            <a:noFill/>
            <a:round/>
            <a:headEnd/>
            <a:tailEnd/>
          </a:ln>
        </p:spPr>
        <p:txBody>
          <a:bodyPr lIns="94126" tIns="48973" rIns="94126" bIns="48973" anchor="b"/>
          <a:lstStyle/>
          <a:p>
            <a:pPr algn="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A9E8964-5972-49C5-A61A-8B254EEC1CA6}" type="slidenum">
              <a:rPr lang="en-US" sz="1300">
                <a:solidFill>
                  <a:srgbClr val="000000"/>
                </a:solidFill>
                <a:latin typeface="Arial" pitchFamily="34" charset="0"/>
                <a:cs typeface="Angsana New" pitchFamily="18" charset="-34"/>
              </a:rPr>
              <a:pPr algn="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en-US" sz="1300">
              <a:solidFill>
                <a:srgbClr val="000000"/>
              </a:solidFill>
              <a:latin typeface="Arial" pitchFamily="34" charset="0"/>
              <a:cs typeface="Angsana New" pitchFamily="18" charset="-34"/>
            </a:endParaRPr>
          </a:p>
        </p:txBody>
      </p:sp>
      <p:sp>
        <p:nvSpPr>
          <p:cNvPr id="52229" name="Rectangle 3"/>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ln>
        </p:spPr>
      </p:sp>
      <p:sp>
        <p:nvSpPr>
          <p:cNvPr id="52230" name="Text Box 4"/>
          <p:cNvSpPr txBox="1">
            <a:spLocks noChangeArrowheads="1"/>
          </p:cNvSpPr>
          <p:nvPr/>
        </p:nvSpPr>
        <p:spPr bwMode="auto">
          <a:xfrm>
            <a:off x="700714" y="4415531"/>
            <a:ext cx="5608975" cy="4183603"/>
          </a:xfrm>
          <a:prstGeom prst="rect">
            <a:avLst/>
          </a:prstGeom>
          <a:noFill/>
          <a:ln w="9525">
            <a:noFill/>
            <a:round/>
            <a:headEnd/>
            <a:tailEnd/>
          </a:ln>
        </p:spPr>
        <p:txBody>
          <a:bodyPr wrap="none" lIns="88221" tIns="44111" rIns="88221" bIns="44111" anchor="ctr"/>
          <a:lstStyle/>
          <a:p>
            <a:pPr eaLnBrk="1" hangingPunct="1">
              <a:buClr>
                <a:srgbClr val="000000"/>
              </a:buClr>
              <a:buSzPct val="100000"/>
              <a:buFont typeface="Times New Roman" pitchFamily="18" charset="0"/>
              <a:buNone/>
            </a:pPr>
            <a:endParaRPr lang="th-TH"/>
          </a:p>
        </p:txBody>
      </p:sp>
      <p:sp>
        <p:nvSpPr>
          <p:cNvPr id="52231" name="Text Box 5"/>
          <p:cNvSpPr txBox="1">
            <a:spLocks noChangeArrowheads="1"/>
          </p:cNvSpPr>
          <p:nvPr/>
        </p:nvSpPr>
        <p:spPr bwMode="auto">
          <a:xfrm>
            <a:off x="3970159" y="8831059"/>
            <a:ext cx="3038604" cy="463854"/>
          </a:xfrm>
          <a:prstGeom prst="rect">
            <a:avLst/>
          </a:prstGeom>
          <a:noFill/>
          <a:ln w="9525">
            <a:noFill/>
            <a:round/>
            <a:headEnd/>
            <a:tailEnd/>
          </a:ln>
        </p:spPr>
        <p:txBody>
          <a:bodyPr lIns="94126" tIns="48973" rIns="94126" bIns="48973"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CCE16FC-4B17-47E4-B753-5359F03045BE}" type="slidenum">
              <a:rPr lang="en-US" sz="1300">
                <a:solidFill>
                  <a:srgbClr val="000000"/>
                </a:solidFill>
                <a:latin typeface="Arial" pitchFamily="34" charset="0"/>
                <a:cs typeface="Angsana New" pitchFamily="18" charset="-34"/>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en-US" sz="1300">
              <a:solidFill>
                <a:srgbClr val="000000"/>
              </a:solidFill>
              <a:latin typeface="Arial" pitchFamily="34" charset="0"/>
              <a:cs typeface="Angsana New" pitchFamily="18" charset="-34"/>
            </a:endParaRPr>
          </a:p>
        </p:txBody>
      </p:sp>
    </p:spTree>
    <p:extLst>
      <p:ext uri="{BB962C8B-B14F-4D97-AF65-F5344CB8AC3E}">
        <p14:creationId xmlns:p14="http://schemas.microsoft.com/office/powerpoint/2010/main" val="1146409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h-TH" sz="1900" smtClean="0">
                <a:cs typeface="Cordia New" panose="020B0304020202020204" pitchFamily="34" charset="-34"/>
              </a:rPr>
              <a:t>I believe u know about the BOI and their incentives in R&amp;D as well. BOI is very much supporting in Biotechnology so w have maximum incentives here for 8 years and waive for corporate tax 50% for the next 5  year. And Import tax exemption for machine and accelerate depreciation and allow for foreign ownership.</a:t>
            </a:r>
          </a:p>
          <a:p>
            <a:r>
              <a:rPr lang="en-US" altLang="th-TH" sz="1900" smtClean="0">
                <a:cs typeface="Cordia New" panose="020B0304020202020204" pitchFamily="34" charset="-34"/>
              </a:rPr>
              <a:t>As well as RDC, they have incentive in term of accelerate depreciation for equipment and machinery and double deduction for R&amp;D expenses, meaning if you spend a hundred Baht, you put down 200 B for those expenses before you ..the profit.</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Tahoma" panose="020B0604030504040204" pitchFamily="34" charset="0"/>
              </a:defRPr>
            </a:lvl1pPr>
            <a:lvl2pPr marL="742950" indent="-285750" eaLnBrk="0" hangingPunct="0">
              <a:spcBef>
                <a:spcPct val="30000"/>
              </a:spcBef>
              <a:defRPr sz="1200">
                <a:solidFill>
                  <a:schemeClr val="tx1"/>
                </a:solidFill>
                <a:latin typeface="Arial" panose="020B0604020202020204" pitchFamily="34" charset="0"/>
                <a:cs typeface="Tahoma" panose="020B0604030504040204" pitchFamily="34" charset="0"/>
              </a:defRPr>
            </a:lvl2pPr>
            <a:lvl3pPr marL="1143000" indent="-228600" eaLnBrk="0" hangingPunct="0">
              <a:spcBef>
                <a:spcPct val="30000"/>
              </a:spcBef>
              <a:defRPr sz="1200">
                <a:solidFill>
                  <a:schemeClr val="tx1"/>
                </a:solidFill>
                <a:latin typeface="Arial" panose="020B0604020202020204" pitchFamily="34" charset="0"/>
                <a:cs typeface="Tahoma" panose="020B0604030504040204" pitchFamily="34" charset="0"/>
              </a:defRPr>
            </a:lvl3pPr>
            <a:lvl4pPr marL="1600200" indent="-228600" eaLnBrk="0" hangingPunct="0">
              <a:spcBef>
                <a:spcPct val="30000"/>
              </a:spcBef>
              <a:defRPr sz="1200">
                <a:solidFill>
                  <a:schemeClr val="tx1"/>
                </a:solidFill>
                <a:latin typeface="Arial" panose="020B0604020202020204" pitchFamily="34" charset="0"/>
                <a:cs typeface="Tahoma" panose="020B0604030504040204" pitchFamily="34" charset="0"/>
              </a:defRPr>
            </a:lvl4pPr>
            <a:lvl5pPr marL="2057400" indent="-228600" eaLnBrk="0" hangingPunct="0">
              <a:spcBef>
                <a:spcPct val="30000"/>
              </a:spcBef>
              <a:defRPr sz="12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Tahoma" panose="020B0604030504040204" pitchFamily="34" charset="0"/>
              </a:defRPr>
            </a:lvl9pPr>
          </a:lstStyle>
          <a:p>
            <a:pPr eaLnBrk="1" hangingPunct="1">
              <a:spcBef>
                <a:spcPct val="0"/>
              </a:spcBef>
            </a:pPr>
            <a:fld id="{4786287A-A48E-4DB2-962D-7AEC81D5AE24}" type="slidenum">
              <a:rPr lang="en-US" altLang="th-TH">
                <a:cs typeface="Angsana New" panose="02020603050405020304" pitchFamily="18" charset="-34"/>
              </a:rPr>
              <a:pPr eaLnBrk="1" hangingPunct="1">
                <a:spcBef>
                  <a:spcPct val="0"/>
                </a:spcBef>
              </a:pPr>
              <a:t>30</a:t>
            </a:fld>
            <a:endParaRPr lang="th-TH" altLang="th-TH">
              <a:cs typeface="Angsana New" panose="02020603050405020304" pitchFamily="18" charset="-34"/>
            </a:endParaRPr>
          </a:p>
        </p:txBody>
      </p:sp>
    </p:spTree>
    <p:extLst>
      <p:ext uri="{BB962C8B-B14F-4D97-AF65-F5344CB8AC3E}">
        <p14:creationId xmlns:p14="http://schemas.microsoft.com/office/powerpoint/2010/main" val="1811449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E8307-F5CA-4D1E-8F81-4CFD96863700}" type="slidenum">
              <a:rPr lang="th-TH" smtClean="0"/>
              <a:t>31</a:t>
            </a:fld>
            <a:endParaRPr lang="th-TH"/>
          </a:p>
        </p:txBody>
      </p:sp>
    </p:spTree>
    <p:extLst>
      <p:ext uri="{BB962C8B-B14F-4D97-AF65-F5344CB8AC3E}">
        <p14:creationId xmlns:p14="http://schemas.microsoft.com/office/powerpoint/2010/main" val="859478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9"/>
          <p:cNvSpPr>
            <a:spLocks noGrp="1" noChangeArrowheads="1"/>
          </p:cNvSpPr>
          <p:nvPr>
            <p:ph type="sldNum" sz="quarter"/>
          </p:nvPr>
        </p:nvSpPr>
        <p:spPr>
          <a:noFill/>
          <a:ln/>
        </p:spPr>
        <p:txBody>
          <a:bodyPr/>
          <a:lstStyle/>
          <a:p>
            <a:fld id="{CD9DA5C2-F55B-4345-A4EB-61C274148755}" type="slidenum">
              <a:rPr lang="en-US"/>
              <a:pPr/>
              <a:t>39</a:t>
            </a:fld>
            <a:endParaRPr lang="en-US"/>
          </a:p>
        </p:txBody>
      </p:sp>
      <p:sp>
        <p:nvSpPr>
          <p:cNvPr id="69635" name="Text Box 1"/>
          <p:cNvSpPr txBox="1">
            <a:spLocks noChangeArrowheads="1"/>
          </p:cNvSpPr>
          <p:nvPr/>
        </p:nvSpPr>
        <p:spPr bwMode="auto">
          <a:xfrm>
            <a:off x="3970161" y="8831061"/>
            <a:ext cx="3035330" cy="460880"/>
          </a:xfrm>
          <a:prstGeom prst="rect">
            <a:avLst/>
          </a:prstGeom>
          <a:noFill/>
          <a:ln w="9525">
            <a:noFill/>
            <a:round/>
            <a:headEnd/>
            <a:tailEnd/>
          </a:ln>
        </p:spPr>
        <p:txBody>
          <a:bodyPr lIns="94126" tIns="48973" rIns="94126" bIns="48973" anchor="b"/>
          <a:lstStyle/>
          <a:p>
            <a:pPr algn="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C45493F-C602-4D9B-B927-08DF1F8063DE}" type="slidenum">
              <a:rPr lang="en-US" sz="1300">
                <a:solidFill>
                  <a:srgbClr val="000000"/>
                </a:solidFill>
                <a:latin typeface="Arial" pitchFamily="34" charset="0"/>
                <a:cs typeface="Angsana New" pitchFamily="18" charset="-34"/>
              </a:rPr>
              <a:pPr algn="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39</a:t>
            </a:fld>
            <a:endParaRPr lang="en-US" sz="1300">
              <a:solidFill>
                <a:srgbClr val="000000"/>
              </a:solidFill>
              <a:latin typeface="Arial" pitchFamily="34" charset="0"/>
              <a:cs typeface="Angsana New" pitchFamily="18" charset="-34"/>
            </a:endParaRPr>
          </a:p>
        </p:txBody>
      </p:sp>
      <p:sp>
        <p:nvSpPr>
          <p:cNvPr id="69636" name="Text Box 2"/>
          <p:cNvSpPr txBox="1">
            <a:spLocks noChangeArrowheads="1"/>
          </p:cNvSpPr>
          <p:nvPr/>
        </p:nvSpPr>
        <p:spPr bwMode="auto">
          <a:xfrm>
            <a:off x="3970159" y="8831061"/>
            <a:ext cx="3036966" cy="462367"/>
          </a:xfrm>
          <a:prstGeom prst="rect">
            <a:avLst/>
          </a:prstGeom>
          <a:noFill/>
          <a:ln w="9525">
            <a:noFill/>
            <a:round/>
            <a:headEnd/>
            <a:tailEnd/>
          </a:ln>
        </p:spPr>
        <p:txBody>
          <a:bodyPr lIns="94126" tIns="48973" rIns="94126" bIns="48973" anchor="b"/>
          <a:lstStyle/>
          <a:p>
            <a:pPr algn="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A40DCC5-3F14-41CE-804C-6CF8007A6360}" type="slidenum">
              <a:rPr lang="en-US" sz="1300">
                <a:solidFill>
                  <a:srgbClr val="000000"/>
                </a:solidFill>
                <a:latin typeface="Arial" pitchFamily="34" charset="0"/>
                <a:cs typeface="Angsana New" pitchFamily="18" charset="-34"/>
              </a:rPr>
              <a:pPr algn="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39</a:t>
            </a:fld>
            <a:endParaRPr lang="en-US" sz="1300">
              <a:solidFill>
                <a:srgbClr val="000000"/>
              </a:solidFill>
              <a:latin typeface="Arial" pitchFamily="34" charset="0"/>
              <a:cs typeface="Angsana New" pitchFamily="18" charset="-34"/>
            </a:endParaRPr>
          </a:p>
        </p:txBody>
      </p:sp>
      <p:sp>
        <p:nvSpPr>
          <p:cNvPr id="69637" name="Rectangle 3"/>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ln>
        </p:spPr>
      </p:sp>
      <p:sp>
        <p:nvSpPr>
          <p:cNvPr id="69638" name="Text Box 4"/>
          <p:cNvSpPr txBox="1">
            <a:spLocks noChangeArrowheads="1"/>
          </p:cNvSpPr>
          <p:nvPr/>
        </p:nvSpPr>
        <p:spPr bwMode="auto">
          <a:xfrm>
            <a:off x="700714" y="4415531"/>
            <a:ext cx="5608975" cy="4183603"/>
          </a:xfrm>
          <a:prstGeom prst="rect">
            <a:avLst/>
          </a:prstGeom>
          <a:noFill/>
          <a:ln w="9525">
            <a:noFill/>
            <a:round/>
            <a:headEnd/>
            <a:tailEnd/>
          </a:ln>
        </p:spPr>
        <p:txBody>
          <a:bodyPr wrap="none" lIns="88221" tIns="44111" rIns="88221" bIns="44111" anchor="ctr"/>
          <a:lstStyle/>
          <a:p>
            <a:pPr eaLnBrk="1" hangingPunct="1">
              <a:buClr>
                <a:srgbClr val="000000"/>
              </a:buClr>
              <a:buSzPct val="100000"/>
              <a:buFont typeface="Times New Roman" pitchFamily="18" charset="0"/>
              <a:buNone/>
            </a:pPr>
            <a:endParaRPr lang="th-TH"/>
          </a:p>
        </p:txBody>
      </p:sp>
    </p:spTree>
    <p:extLst>
      <p:ext uri="{BB962C8B-B14F-4D97-AF65-F5344CB8AC3E}">
        <p14:creationId xmlns:p14="http://schemas.microsoft.com/office/powerpoint/2010/main" val="2905743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33388" algn="l"/>
                <a:tab pos="866775" algn="l"/>
                <a:tab pos="1300163" algn="l"/>
                <a:tab pos="1733550" algn="l"/>
                <a:tab pos="2166938" algn="l"/>
                <a:tab pos="2600325" algn="l"/>
              </a:tabLst>
              <a:defRPr sz="2400">
                <a:solidFill>
                  <a:schemeClr val="bg1"/>
                </a:solidFill>
                <a:latin typeface="Calibri" panose="020F0502020204030204" pitchFamily="34" charset="0"/>
                <a:cs typeface="TH SarabunPSK" panose="020B0500040200020003" pitchFamily="34" charset="-34"/>
              </a:defRPr>
            </a:lvl1pPr>
            <a:lvl2pPr>
              <a:tabLst>
                <a:tab pos="433388" algn="l"/>
                <a:tab pos="866775" algn="l"/>
                <a:tab pos="1300163" algn="l"/>
                <a:tab pos="1733550" algn="l"/>
                <a:tab pos="2166938" algn="l"/>
                <a:tab pos="2600325" algn="l"/>
              </a:tabLst>
              <a:defRPr sz="2400">
                <a:solidFill>
                  <a:schemeClr val="bg1"/>
                </a:solidFill>
                <a:latin typeface="Calibri" panose="020F0502020204030204" pitchFamily="34" charset="0"/>
                <a:cs typeface="TH SarabunPSK" panose="020B0500040200020003" pitchFamily="34" charset="-34"/>
              </a:defRPr>
            </a:lvl2pPr>
            <a:lvl3pPr>
              <a:tabLst>
                <a:tab pos="433388" algn="l"/>
                <a:tab pos="866775" algn="l"/>
                <a:tab pos="1300163" algn="l"/>
                <a:tab pos="1733550" algn="l"/>
                <a:tab pos="2166938" algn="l"/>
                <a:tab pos="2600325" algn="l"/>
              </a:tabLst>
              <a:defRPr sz="2400">
                <a:solidFill>
                  <a:schemeClr val="bg1"/>
                </a:solidFill>
                <a:latin typeface="Calibri" panose="020F0502020204030204" pitchFamily="34" charset="0"/>
                <a:cs typeface="TH SarabunPSK" panose="020B0500040200020003" pitchFamily="34" charset="-34"/>
              </a:defRPr>
            </a:lvl3pPr>
            <a:lvl4pPr>
              <a:tabLst>
                <a:tab pos="433388" algn="l"/>
                <a:tab pos="866775" algn="l"/>
                <a:tab pos="1300163" algn="l"/>
                <a:tab pos="1733550" algn="l"/>
                <a:tab pos="2166938" algn="l"/>
                <a:tab pos="2600325" algn="l"/>
              </a:tabLst>
              <a:defRPr sz="2400">
                <a:solidFill>
                  <a:schemeClr val="bg1"/>
                </a:solidFill>
                <a:latin typeface="Calibri" panose="020F0502020204030204" pitchFamily="34" charset="0"/>
                <a:cs typeface="TH SarabunPSK" panose="020B0500040200020003" pitchFamily="34" charset="-34"/>
              </a:defRPr>
            </a:lvl4pPr>
            <a:lvl5pPr>
              <a:tabLst>
                <a:tab pos="433388" algn="l"/>
                <a:tab pos="866775" algn="l"/>
                <a:tab pos="1300163" algn="l"/>
                <a:tab pos="1733550" algn="l"/>
                <a:tab pos="2166938" algn="l"/>
                <a:tab pos="2600325" algn="l"/>
              </a:tabLst>
              <a:defRPr sz="2400">
                <a:solidFill>
                  <a:schemeClr val="bg1"/>
                </a:solidFill>
                <a:latin typeface="Calibri" panose="020F0502020204030204" pitchFamily="34" charset="0"/>
                <a:cs typeface="TH SarabunPSK" panose="020B0500040200020003" pitchFamily="34" charset="-34"/>
              </a:defRPr>
            </a:lvl5pPr>
            <a:lvl6pPr marL="2514600" indent="-228600" defTabSz="449263" eaLnBrk="0" fontAlgn="base" hangingPunct="0">
              <a:spcBef>
                <a:spcPct val="0"/>
              </a:spcBef>
              <a:spcAft>
                <a:spcPct val="0"/>
              </a:spcAft>
              <a:tabLst>
                <a:tab pos="433388" algn="l"/>
                <a:tab pos="866775" algn="l"/>
                <a:tab pos="1300163" algn="l"/>
                <a:tab pos="1733550" algn="l"/>
                <a:tab pos="2166938" algn="l"/>
                <a:tab pos="2600325" algn="l"/>
              </a:tabLst>
              <a:defRPr sz="2400">
                <a:solidFill>
                  <a:schemeClr val="bg1"/>
                </a:solidFill>
                <a:latin typeface="Calibri" panose="020F0502020204030204" pitchFamily="34" charset="0"/>
                <a:cs typeface="TH SarabunPSK" panose="020B0500040200020003" pitchFamily="34" charset="-34"/>
              </a:defRPr>
            </a:lvl6pPr>
            <a:lvl7pPr marL="2971800" indent="-228600" defTabSz="449263" eaLnBrk="0" fontAlgn="base" hangingPunct="0">
              <a:spcBef>
                <a:spcPct val="0"/>
              </a:spcBef>
              <a:spcAft>
                <a:spcPct val="0"/>
              </a:spcAft>
              <a:tabLst>
                <a:tab pos="433388" algn="l"/>
                <a:tab pos="866775" algn="l"/>
                <a:tab pos="1300163" algn="l"/>
                <a:tab pos="1733550" algn="l"/>
                <a:tab pos="2166938" algn="l"/>
                <a:tab pos="2600325" algn="l"/>
              </a:tabLst>
              <a:defRPr sz="2400">
                <a:solidFill>
                  <a:schemeClr val="bg1"/>
                </a:solidFill>
                <a:latin typeface="Calibri" panose="020F0502020204030204" pitchFamily="34" charset="0"/>
                <a:cs typeface="TH SarabunPSK" panose="020B0500040200020003" pitchFamily="34" charset="-34"/>
              </a:defRPr>
            </a:lvl7pPr>
            <a:lvl8pPr marL="3429000" indent="-228600" defTabSz="449263" eaLnBrk="0" fontAlgn="base" hangingPunct="0">
              <a:spcBef>
                <a:spcPct val="0"/>
              </a:spcBef>
              <a:spcAft>
                <a:spcPct val="0"/>
              </a:spcAft>
              <a:tabLst>
                <a:tab pos="433388" algn="l"/>
                <a:tab pos="866775" algn="l"/>
                <a:tab pos="1300163" algn="l"/>
                <a:tab pos="1733550" algn="l"/>
                <a:tab pos="2166938" algn="l"/>
                <a:tab pos="2600325" algn="l"/>
              </a:tabLst>
              <a:defRPr sz="2400">
                <a:solidFill>
                  <a:schemeClr val="bg1"/>
                </a:solidFill>
                <a:latin typeface="Calibri" panose="020F0502020204030204" pitchFamily="34" charset="0"/>
                <a:cs typeface="TH SarabunPSK" panose="020B0500040200020003" pitchFamily="34" charset="-34"/>
              </a:defRPr>
            </a:lvl8pPr>
            <a:lvl9pPr marL="3886200" indent="-228600" defTabSz="449263" eaLnBrk="0" fontAlgn="base" hangingPunct="0">
              <a:spcBef>
                <a:spcPct val="0"/>
              </a:spcBef>
              <a:spcAft>
                <a:spcPct val="0"/>
              </a:spcAft>
              <a:tabLst>
                <a:tab pos="433388" algn="l"/>
                <a:tab pos="866775" algn="l"/>
                <a:tab pos="1300163" algn="l"/>
                <a:tab pos="1733550" algn="l"/>
                <a:tab pos="2166938" algn="l"/>
                <a:tab pos="2600325" algn="l"/>
              </a:tabLst>
              <a:defRPr sz="2400">
                <a:solidFill>
                  <a:schemeClr val="bg1"/>
                </a:solidFill>
                <a:latin typeface="Calibri" panose="020F0502020204030204" pitchFamily="34" charset="0"/>
                <a:cs typeface="TH SarabunPSK" panose="020B0500040200020003" pitchFamily="34" charset="-34"/>
              </a:defRPr>
            </a:lvl9pPr>
          </a:lstStyle>
          <a:p>
            <a:fld id="{E285B0E3-5A6D-432D-91EA-CAA4236690D3}" type="slidenum">
              <a:rPr lang="en-US" altLang="th-TH" sz="1300">
                <a:solidFill>
                  <a:srgbClr val="000000"/>
                </a:solidFill>
                <a:latin typeface="Arial" panose="020B0604020202020204" pitchFamily="34" charset="0"/>
                <a:cs typeface="Angsana New" panose="02020603050405020304" pitchFamily="18" charset="-34"/>
              </a:rPr>
              <a:pPr/>
              <a:t>2</a:t>
            </a:fld>
            <a:endParaRPr lang="en-US" altLang="th-TH" sz="1300">
              <a:solidFill>
                <a:srgbClr val="000000"/>
              </a:solidFill>
              <a:latin typeface="Arial" panose="020B0604020202020204" pitchFamily="34" charset="0"/>
              <a:cs typeface="Angsana New" panose="02020603050405020304" pitchFamily="18" charset="-34"/>
            </a:endParaRPr>
          </a:p>
        </p:txBody>
      </p:sp>
      <p:sp>
        <p:nvSpPr>
          <p:cNvPr id="56323" name="Text Box 1"/>
          <p:cNvSpPr>
            <a:spLocks noGrp="1" noRot="1" noChangeAspect="1" noChangeArrowheads="1" noTextEdit="1"/>
          </p:cNvSpPr>
          <p:nvPr>
            <p:ph type="sldImg"/>
          </p:nvPr>
        </p:nvSpPr>
        <p:spPr>
          <a:xfrm>
            <a:off x="917575" y="744538"/>
            <a:ext cx="4960938" cy="3721100"/>
          </a:xfrm>
          <a:solidFill>
            <a:srgbClr val="FFFFFF"/>
          </a:solidFill>
          <a:ln>
            <a:solidFill>
              <a:srgbClr val="000000"/>
            </a:solidFill>
            <a:miter lim="800000"/>
            <a:headEnd/>
            <a:tailEnd/>
          </a:ln>
        </p:spPr>
      </p:sp>
      <p:sp>
        <p:nvSpPr>
          <p:cNvPr id="56324" name="Text Box 2"/>
          <p:cNvSpPr>
            <a:spLocks noGrp="1" noChangeArrowheads="1"/>
          </p:cNvSpPr>
          <p:nvPr>
            <p:ph type="body" idx="1"/>
          </p:nvPr>
        </p:nvSpPr>
        <p:spPr>
          <a:xfrm>
            <a:off x="678845" y="4714137"/>
            <a:ext cx="5438447" cy="44649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285750" indent="-285750">
              <a:buFont typeface="Wingdings" panose="05000000000000000000" pitchFamily="2" charset="2"/>
              <a:buChar char="v"/>
            </a:pPr>
            <a:r>
              <a:rPr lang="en-US" altLang="th-TH" dirty="0" smtClean="0">
                <a:solidFill>
                  <a:schemeClr val="tx1"/>
                </a:solidFill>
                <a:latin typeface="Calibri" panose="020F0502020204030204" pitchFamily="34" charset="0"/>
              </a:rPr>
              <a:t>In December 1991, the National Science and Technology Development Agency (NSTDA) was established under the Ministry of Science and Technology by the special National Science and Technology Development Act, 1991.  NSTDA is an autonomous entity reporting to the Governing Board chaired by the Minister of Science and Technology.  </a:t>
            </a:r>
          </a:p>
          <a:p>
            <a:pPr marL="285750" indent="-285750">
              <a:buFont typeface="Wingdings" panose="05000000000000000000" pitchFamily="2" charset="2"/>
              <a:buChar char="v"/>
            </a:pPr>
            <a:r>
              <a:rPr lang="en-US" altLang="th-TH" dirty="0" smtClean="0">
                <a:solidFill>
                  <a:schemeClr val="tx1"/>
                </a:solidFill>
                <a:latin typeface="Calibri" panose="020F0502020204030204" pitchFamily="34" charset="0"/>
              </a:rPr>
              <a:t> </a:t>
            </a:r>
            <a:r>
              <a:rPr lang="en-US" altLang="th-TH" dirty="0" smtClean="0">
                <a:solidFill>
                  <a:srgbClr val="FF2712"/>
                </a:solidFill>
                <a:latin typeface="Calibri" panose="020F0502020204030204" pitchFamily="34" charset="0"/>
                <a:cs typeface="TH SarabunPSK Bold" panose="020B0500040200020003" pitchFamily="34" charset="-34"/>
              </a:rPr>
              <a:t>Vision:</a:t>
            </a:r>
            <a:r>
              <a:rPr lang="en-US" altLang="th-TH" dirty="0" smtClean="0">
                <a:solidFill>
                  <a:srgbClr val="404040"/>
                </a:solidFill>
                <a:latin typeface="Calibri" panose="020F0502020204030204" pitchFamily="34" charset="0"/>
              </a:rPr>
              <a:t> </a:t>
            </a:r>
            <a:r>
              <a:rPr lang="en-US" altLang="th-TH" dirty="0" smtClean="0">
                <a:solidFill>
                  <a:srgbClr val="0000FF"/>
                </a:solidFill>
                <a:latin typeface="Calibri" panose="020F0502020204030204" pitchFamily="34" charset="0"/>
              </a:rPr>
              <a:t>“NSTDA is a key partner towards a Knowledge-based Society using science and technology.”</a:t>
            </a:r>
          </a:p>
          <a:p>
            <a:pPr marL="285750" indent="-285750">
              <a:buFont typeface="Wingdings" panose="05000000000000000000" pitchFamily="2" charset="2"/>
              <a:buChar char="v"/>
            </a:pPr>
            <a:r>
              <a:rPr lang="en-US" altLang="th-TH" dirty="0" smtClean="0">
                <a:solidFill>
                  <a:schemeClr val="tx1"/>
                </a:solidFill>
                <a:latin typeface="Calibri" panose="020F0502020204030204" pitchFamily="34" charset="0"/>
              </a:rPr>
              <a:t>NSTDA plans and executes four mandated missions:</a:t>
            </a:r>
          </a:p>
          <a:p>
            <a:pPr marL="800100" lvl="1" indent="-342900">
              <a:buFont typeface="Times New Roman" panose="02020603050405020304" pitchFamily="18" charset="0"/>
              <a:buAutoNum type="arabicPeriod"/>
            </a:pPr>
            <a:r>
              <a:rPr lang="en-US" altLang="th-TH" dirty="0" smtClean="0">
                <a:solidFill>
                  <a:schemeClr val="tx1"/>
                </a:solidFill>
                <a:latin typeface="Calibri" panose="020F0502020204030204" pitchFamily="34" charset="0"/>
              </a:rPr>
              <a:t>research and development, </a:t>
            </a:r>
          </a:p>
          <a:p>
            <a:pPr marL="800100" lvl="1" indent="-342900">
              <a:buFont typeface="Times New Roman" panose="02020603050405020304" pitchFamily="18" charset="0"/>
              <a:buAutoNum type="arabicPeriod"/>
            </a:pPr>
            <a:r>
              <a:rPr lang="en-US" altLang="th-TH" dirty="0" smtClean="0">
                <a:solidFill>
                  <a:schemeClr val="tx1"/>
                </a:solidFill>
                <a:latin typeface="Calibri" panose="020F0502020204030204" pitchFamily="34" charset="0"/>
              </a:rPr>
              <a:t>technology transfer, </a:t>
            </a:r>
          </a:p>
          <a:p>
            <a:pPr marL="800100" lvl="1" indent="-342900">
              <a:buFont typeface="Times New Roman" panose="02020603050405020304" pitchFamily="18" charset="0"/>
              <a:buAutoNum type="arabicPeriod"/>
            </a:pPr>
            <a:r>
              <a:rPr lang="en-US" altLang="th-TH" dirty="0" smtClean="0">
                <a:solidFill>
                  <a:schemeClr val="tx1"/>
                </a:solidFill>
                <a:latin typeface="Calibri" panose="020F0502020204030204" pitchFamily="34" charset="0"/>
              </a:rPr>
              <a:t>human resources development</a:t>
            </a:r>
          </a:p>
          <a:p>
            <a:pPr marL="800100" lvl="1" indent="-342900">
              <a:buFont typeface="Times New Roman" panose="02020603050405020304" pitchFamily="18" charset="0"/>
              <a:buAutoNum type="arabicPeriod"/>
            </a:pPr>
            <a:r>
              <a:rPr lang="en-US" altLang="th-TH" dirty="0" smtClean="0">
                <a:solidFill>
                  <a:schemeClr val="tx1"/>
                </a:solidFill>
                <a:latin typeface="Calibri" panose="020F0502020204030204" pitchFamily="34" charset="0"/>
              </a:rPr>
              <a:t>and S &amp; T infrastructure </a:t>
            </a:r>
            <a:r>
              <a:rPr lang="en-GB" altLang="th-TH" dirty="0" smtClean="0">
                <a:solidFill>
                  <a:schemeClr val="tx1"/>
                </a:solidFill>
                <a:latin typeface="Calibri" panose="020F0502020204030204" pitchFamily="34" charset="0"/>
              </a:rPr>
              <a:t>development</a:t>
            </a:r>
            <a:r>
              <a:rPr lang="en-US" altLang="th-TH" dirty="0" smtClean="0">
                <a:solidFill>
                  <a:schemeClr val="tx1"/>
                </a:solidFill>
                <a:latin typeface="Calibri" panose="020F0502020204030204" pitchFamily="34" charset="0"/>
              </a:rPr>
              <a:t>.  </a:t>
            </a:r>
          </a:p>
          <a:p>
            <a:pPr marL="285750" indent="-285750">
              <a:buFont typeface="Wingdings" panose="05000000000000000000" pitchFamily="2" charset="2"/>
              <a:buChar char="v"/>
            </a:pPr>
            <a:r>
              <a:rPr lang="en-US" altLang="th-TH" dirty="0" smtClean="0">
                <a:solidFill>
                  <a:schemeClr val="tx1"/>
                </a:solidFill>
                <a:latin typeface="Calibri" panose="020F0502020204030204" pitchFamily="34" charset="0"/>
              </a:rPr>
              <a:t>NSTDA is comprised of four national research centers:  </a:t>
            </a:r>
          </a:p>
          <a:p>
            <a:pPr marL="800100" lvl="1" indent="-342900">
              <a:buFont typeface="Arial" panose="020B0604020202020204" pitchFamily="34" charset="0"/>
              <a:buChar char="•"/>
            </a:pPr>
            <a:r>
              <a:rPr lang="en-US" altLang="th-TH" dirty="0" smtClean="0">
                <a:solidFill>
                  <a:schemeClr val="tx1"/>
                </a:solidFill>
                <a:latin typeface="Calibri" panose="020F0502020204030204" pitchFamily="34" charset="0"/>
              </a:rPr>
              <a:t>the National Center for Genetic Engineering and Biotechnology (BIOTEC, </a:t>
            </a:r>
          </a:p>
          <a:p>
            <a:pPr marL="800100" lvl="1" indent="-342900">
              <a:buFont typeface="Arial" panose="020B0604020202020204" pitchFamily="34" charset="0"/>
              <a:buChar char="•"/>
            </a:pPr>
            <a:r>
              <a:rPr lang="en-US" altLang="th-TH" dirty="0" smtClean="0">
                <a:solidFill>
                  <a:schemeClr val="tx1"/>
                </a:solidFill>
                <a:latin typeface="Calibri" panose="020F0502020204030204" pitchFamily="34" charset="0"/>
              </a:rPr>
              <a:t>the National Metal and Materials Technology Center (MTEC),</a:t>
            </a:r>
          </a:p>
          <a:p>
            <a:pPr marL="800100" lvl="1" indent="-342900">
              <a:buFont typeface="Arial" panose="020B0604020202020204" pitchFamily="34" charset="0"/>
              <a:buChar char="•"/>
            </a:pPr>
            <a:r>
              <a:rPr lang="en-US" altLang="th-TH" dirty="0" smtClean="0">
                <a:solidFill>
                  <a:schemeClr val="tx1"/>
                </a:solidFill>
                <a:latin typeface="Calibri" panose="020F0502020204030204" pitchFamily="34" charset="0"/>
              </a:rPr>
              <a:t>the National Electronics and Computer Technology Center (NECTEC)</a:t>
            </a:r>
          </a:p>
          <a:p>
            <a:pPr marL="800100" lvl="1" indent="-342900">
              <a:buFont typeface="Arial" panose="020B0604020202020204" pitchFamily="34" charset="0"/>
              <a:buChar char="•"/>
            </a:pPr>
            <a:r>
              <a:rPr lang="en-US" altLang="th-TH" dirty="0" smtClean="0">
                <a:solidFill>
                  <a:schemeClr val="tx1"/>
                </a:solidFill>
                <a:latin typeface="Calibri" panose="020F0502020204030204" pitchFamily="34" charset="0"/>
              </a:rPr>
              <a:t>and the National Nanotechnology Center (NANOTEC).  </a:t>
            </a:r>
          </a:p>
          <a:p>
            <a:pPr marL="800100" lvl="1" indent="-342900">
              <a:buFont typeface="Arial" panose="020B0604020202020204" pitchFamily="34" charset="0"/>
              <a:buChar char="•"/>
            </a:pPr>
            <a:r>
              <a:rPr lang="en-US" altLang="th-TH" dirty="0" smtClean="0">
                <a:solidFill>
                  <a:schemeClr val="tx1"/>
                </a:solidFill>
                <a:latin typeface="Calibri" panose="020F0502020204030204" pitchFamily="34" charset="0"/>
              </a:rPr>
              <a:t>To tie all these organizations together, the Technology Management Center (TMC) of NSTDA serves as a linkage between scientists and end users, and it provides applicable technology services.</a:t>
            </a:r>
          </a:p>
          <a:p>
            <a:pPr marL="800100" lvl="1" indent="-342900">
              <a:buFont typeface="Arial" panose="020B0604020202020204" pitchFamily="34" charset="0"/>
              <a:buChar char="•"/>
            </a:pPr>
            <a:r>
              <a:rPr lang="en-US" altLang="th-TH" dirty="0" err="1" smtClean="0">
                <a:solidFill>
                  <a:schemeClr val="tx1"/>
                </a:solidFill>
                <a:latin typeface="Calibri" panose="020F0502020204030204" pitchFamily="34" charset="0"/>
              </a:rPr>
              <a:t>AgriTech</a:t>
            </a:r>
            <a:r>
              <a:rPr lang="en-US" altLang="th-TH" dirty="0" smtClean="0">
                <a:solidFill>
                  <a:schemeClr val="tx1"/>
                </a:solidFill>
                <a:latin typeface="Calibri" panose="020F0502020204030204" pitchFamily="34" charset="0"/>
              </a:rPr>
              <a:t>      : Agricultural Technology and Innovation Management Institute</a:t>
            </a:r>
          </a:p>
          <a:p>
            <a:pPr marL="800100" lvl="1" indent="-342900" eaLnBrk="1" hangingPunct="1">
              <a:spcBef>
                <a:spcPct val="0"/>
              </a:spcBef>
              <a:buClrTx/>
              <a:buSzTx/>
              <a:buFont typeface="Wingdings" panose="05000000000000000000" pitchFamily="2" charset="2"/>
              <a:buChar char="v"/>
            </a:pPr>
            <a:r>
              <a:rPr lang="en-US" altLang="th-TH" dirty="0" smtClean="0">
                <a:solidFill>
                  <a:schemeClr val="tx1"/>
                </a:solidFill>
                <a:latin typeface="Calibri" panose="020F0502020204030204" pitchFamily="34" charset="0"/>
              </a:rPr>
              <a:t>In addition, NSTDA reaches out to other research organizations and universities through joint collaboration, contracted research, and other mechanisms to ensure the best resources are being captured for the country’s innovation needs.                                                                                                                                                            </a:t>
            </a:r>
          </a:p>
          <a:p>
            <a:pPr marL="457200" lvl="2" indent="0" eaLnBrk="1" hangingPunct="1">
              <a:spcBef>
                <a:spcPct val="0"/>
              </a:spcBef>
              <a:buClrTx/>
              <a:buSzTx/>
              <a:buFont typeface="Wingdings" panose="05000000000000000000" pitchFamily="2" charset="2"/>
              <a:buNone/>
            </a:pPr>
            <a:endParaRPr lang="en-US" altLang="th-TH" dirty="0" smtClean="0">
              <a:solidFill>
                <a:schemeClr val="tx1"/>
              </a:solidFill>
              <a:latin typeface="Calibri" panose="020F0502020204030204" pitchFamily="34" charset="0"/>
            </a:endParaRPr>
          </a:p>
          <a:p>
            <a:pPr marL="800100" lvl="1" indent="-342900" eaLnBrk="1" hangingPunct="1">
              <a:spcBef>
                <a:spcPct val="0"/>
              </a:spcBef>
              <a:buClrTx/>
              <a:buSzTx/>
              <a:buFont typeface="Wingdings" panose="05000000000000000000" pitchFamily="2" charset="2"/>
              <a:buNone/>
            </a:pPr>
            <a:r>
              <a:rPr lang="en-US" altLang="th-TH" dirty="0" smtClean="0">
                <a:solidFill>
                  <a:schemeClr val="tx1"/>
                </a:solidFill>
                <a:latin typeface="Calibri" panose="020F0502020204030204" pitchFamily="34" charset="0"/>
              </a:rPr>
              <a:t>In brief, NSTDA is a one of a kind national organization that distinguishes its roles from other research units in Thailand by acting as a bridge between the academic research and innovation requirements of industry.  </a:t>
            </a:r>
          </a:p>
          <a:p>
            <a:pPr marL="285750" indent="-285750">
              <a:buFont typeface="Wingdings" panose="05000000000000000000" pitchFamily="2" charset="2"/>
              <a:buChar char="v"/>
            </a:pPr>
            <a:r>
              <a:rPr lang="en-GB" altLang="th-TH" dirty="0" smtClean="0">
                <a:solidFill>
                  <a:schemeClr val="tx1"/>
                </a:solidFill>
                <a:latin typeface="Calibri" panose="020F0502020204030204" pitchFamily="34" charset="0"/>
              </a:rPr>
              <a:t> </a:t>
            </a:r>
            <a:r>
              <a:rPr lang="en-US" altLang="th-TH" dirty="0" smtClean="0"/>
              <a:t>NSTDA has 2,695 staff and researchers  are the majority at 68%. About 20 % of NSTDA personnel have </a:t>
            </a:r>
          </a:p>
        </p:txBody>
      </p:sp>
    </p:spTree>
    <p:extLst>
      <p:ext uri="{BB962C8B-B14F-4D97-AF65-F5344CB8AC3E}">
        <p14:creationId xmlns:p14="http://schemas.microsoft.com/office/powerpoint/2010/main" val="3412908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a:solidFill>
              <a:srgbClr val="000000"/>
            </a:solidFill>
            <a:miter lim="800000"/>
            <a:headEnd/>
            <a:tailEnd/>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h-TH" altLang="en-US" smtClean="0"/>
          </a:p>
        </p:txBody>
      </p:sp>
      <p:sp>
        <p:nvSpPr>
          <p:cNvPr id="5632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33388" algn="l"/>
                <a:tab pos="866775" algn="l"/>
                <a:tab pos="1300163" algn="l"/>
                <a:tab pos="1733550" algn="l"/>
                <a:tab pos="2166938" algn="l"/>
                <a:tab pos="26003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33388" algn="l"/>
                <a:tab pos="866775" algn="l"/>
                <a:tab pos="1300163" algn="l"/>
                <a:tab pos="1733550" algn="l"/>
                <a:tab pos="2166938" algn="l"/>
                <a:tab pos="26003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33388" algn="l"/>
                <a:tab pos="866775" algn="l"/>
                <a:tab pos="1300163" algn="l"/>
                <a:tab pos="1733550" algn="l"/>
                <a:tab pos="2166938" algn="l"/>
                <a:tab pos="26003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33388" algn="l"/>
                <a:tab pos="866775" algn="l"/>
                <a:tab pos="1300163" algn="l"/>
                <a:tab pos="1733550" algn="l"/>
                <a:tab pos="2166938" algn="l"/>
                <a:tab pos="26003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33388" algn="l"/>
                <a:tab pos="866775" algn="l"/>
                <a:tab pos="1300163" algn="l"/>
                <a:tab pos="1733550" algn="l"/>
                <a:tab pos="2166938" algn="l"/>
                <a:tab pos="26003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33388" algn="l"/>
                <a:tab pos="866775" algn="l"/>
                <a:tab pos="1300163" algn="l"/>
                <a:tab pos="1733550" algn="l"/>
                <a:tab pos="2166938" algn="l"/>
                <a:tab pos="26003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33388" algn="l"/>
                <a:tab pos="866775" algn="l"/>
                <a:tab pos="1300163" algn="l"/>
                <a:tab pos="1733550" algn="l"/>
                <a:tab pos="2166938" algn="l"/>
                <a:tab pos="26003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33388" algn="l"/>
                <a:tab pos="866775" algn="l"/>
                <a:tab pos="1300163" algn="l"/>
                <a:tab pos="1733550" algn="l"/>
                <a:tab pos="2166938" algn="l"/>
                <a:tab pos="26003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33388" algn="l"/>
                <a:tab pos="866775" algn="l"/>
                <a:tab pos="1300163" algn="l"/>
                <a:tab pos="1733550" algn="l"/>
                <a:tab pos="2166938" algn="l"/>
                <a:tab pos="2600325" algn="l"/>
              </a:tabLst>
              <a:defRPr sz="1200">
                <a:solidFill>
                  <a:srgbClr val="000000"/>
                </a:solidFill>
                <a:latin typeface="Times New Roman" panose="02020603050405020304" pitchFamily="18" charset="0"/>
              </a:defRPr>
            </a:lvl9pPr>
          </a:lstStyle>
          <a:p>
            <a:pPr>
              <a:spcBef>
                <a:spcPct val="0"/>
              </a:spcBef>
              <a:buClrTx/>
              <a:buFontTx/>
              <a:buNone/>
            </a:pPr>
            <a:fld id="{BA428988-40A5-4C86-A7FC-8A454F025234}" type="slidenum">
              <a:rPr lang="en-US" altLang="en-US" sz="1300" smtClean="0">
                <a:latin typeface="Arial" panose="020B0604020202020204" pitchFamily="34" charset="0"/>
              </a:rPr>
              <a:pPr>
                <a:spcBef>
                  <a:spcPct val="0"/>
                </a:spcBef>
                <a:buClrTx/>
                <a:buFontTx/>
                <a:buNone/>
              </a:pPr>
              <a:t>3</a:t>
            </a:fld>
            <a:endParaRPr lang="en-US" altLang="en-US" sz="1300" smtClean="0">
              <a:latin typeface="Arial" panose="020B0604020202020204" pitchFamily="34" charset="0"/>
            </a:endParaRPr>
          </a:p>
        </p:txBody>
      </p:sp>
    </p:spTree>
    <p:extLst>
      <p:ext uri="{BB962C8B-B14F-4D97-AF65-F5344CB8AC3E}">
        <p14:creationId xmlns:p14="http://schemas.microsoft.com/office/powerpoint/2010/main" val="1371021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a:solidFill>
              <a:srgbClr val="000000"/>
            </a:solidFill>
            <a:miter lim="800000"/>
            <a:headEnd/>
            <a:tailEnd/>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h-TH" altLang="en-US" smtClean="0"/>
          </a:p>
        </p:txBody>
      </p:sp>
      <p:sp>
        <p:nvSpPr>
          <p:cNvPr id="3891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33388" algn="l"/>
                <a:tab pos="866775" algn="l"/>
                <a:tab pos="1300163" algn="l"/>
                <a:tab pos="1733550" algn="l"/>
                <a:tab pos="2166938" algn="l"/>
                <a:tab pos="26003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33388" algn="l"/>
                <a:tab pos="866775" algn="l"/>
                <a:tab pos="1300163" algn="l"/>
                <a:tab pos="1733550" algn="l"/>
                <a:tab pos="2166938" algn="l"/>
                <a:tab pos="26003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33388" algn="l"/>
                <a:tab pos="866775" algn="l"/>
                <a:tab pos="1300163" algn="l"/>
                <a:tab pos="1733550" algn="l"/>
                <a:tab pos="2166938" algn="l"/>
                <a:tab pos="26003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33388" algn="l"/>
                <a:tab pos="866775" algn="l"/>
                <a:tab pos="1300163" algn="l"/>
                <a:tab pos="1733550" algn="l"/>
                <a:tab pos="2166938" algn="l"/>
                <a:tab pos="26003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33388" algn="l"/>
                <a:tab pos="866775" algn="l"/>
                <a:tab pos="1300163" algn="l"/>
                <a:tab pos="1733550" algn="l"/>
                <a:tab pos="2166938" algn="l"/>
                <a:tab pos="26003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33388" algn="l"/>
                <a:tab pos="866775" algn="l"/>
                <a:tab pos="1300163" algn="l"/>
                <a:tab pos="1733550" algn="l"/>
                <a:tab pos="2166938" algn="l"/>
                <a:tab pos="26003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33388" algn="l"/>
                <a:tab pos="866775" algn="l"/>
                <a:tab pos="1300163" algn="l"/>
                <a:tab pos="1733550" algn="l"/>
                <a:tab pos="2166938" algn="l"/>
                <a:tab pos="26003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33388" algn="l"/>
                <a:tab pos="866775" algn="l"/>
                <a:tab pos="1300163" algn="l"/>
                <a:tab pos="1733550" algn="l"/>
                <a:tab pos="2166938" algn="l"/>
                <a:tab pos="26003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33388" algn="l"/>
                <a:tab pos="866775" algn="l"/>
                <a:tab pos="1300163" algn="l"/>
                <a:tab pos="1733550" algn="l"/>
                <a:tab pos="2166938" algn="l"/>
                <a:tab pos="2600325" algn="l"/>
              </a:tabLst>
              <a:defRPr sz="1200">
                <a:solidFill>
                  <a:srgbClr val="000000"/>
                </a:solidFill>
                <a:latin typeface="Times New Roman" panose="02020603050405020304" pitchFamily="18" charset="0"/>
              </a:defRPr>
            </a:lvl9pPr>
          </a:lstStyle>
          <a:p>
            <a:pPr>
              <a:spcBef>
                <a:spcPct val="0"/>
              </a:spcBef>
              <a:buClrTx/>
              <a:buFontTx/>
              <a:buNone/>
            </a:pPr>
            <a:fld id="{05F83F25-3E06-44AA-96D1-069F26E91290}" type="slidenum">
              <a:rPr lang="en-US" altLang="en-US" sz="1300" smtClean="0">
                <a:latin typeface="Arial" panose="020B0604020202020204" pitchFamily="34" charset="0"/>
              </a:rPr>
              <a:pPr>
                <a:spcBef>
                  <a:spcPct val="0"/>
                </a:spcBef>
                <a:buClrTx/>
                <a:buFontTx/>
                <a:buNone/>
              </a:pPr>
              <a:t>4</a:t>
            </a:fld>
            <a:endParaRPr lang="en-US" altLang="en-US" sz="1300" smtClean="0">
              <a:latin typeface="Arial" panose="020B0604020202020204" pitchFamily="34" charset="0"/>
            </a:endParaRPr>
          </a:p>
        </p:txBody>
      </p:sp>
    </p:spTree>
    <p:extLst>
      <p:ext uri="{BB962C8B-B14F-4D97-AF65-F5344CB8AC3E}">
        <p14:creationId xmlns:p14="http://schemas.microsoft.com/office/powerpoint/2010/main" val="2074602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TRM: Technology road map</a:t>
            </a:r>
            <a:endParaRPr lang="th-TH" dirty="0"/>
          </a:p>
        </p:txBody>
      </p:sp>
      <p:sp>
        <p:nvSpPr>
          <p:cNvPr id="4" name="Slide Number Placeholder 3"/>
          <p:cNvSpPr>
            <a:spLocks noGrp="1"/>
          </p:cNvSpPr>
          <p:nvPr>
            <p:ph type="sldNum" idx="10"/>
          </p:nvPr>
        </p:nvSpPr>
        <p:spPr/>
        <p:txBody>
          <a:bodyPr/>
          <a:lstStyle/>
          <a:p>
            <a:pPr>
              <a:defRPr/>
            </a:pPr>
            <a:fld id="{60621362-6E76-4333-9F92-765CC1074F5C}" type="slidenum">
              <a:rPr lang="en-US" smtClean="0"/>
              <a:pPr>
                <a:defRPr/>
              </a:pPr>
              <a:t>12</a:t>
            </a:fld>
            <a:endParaRPr lang="en-US"/>
          </a:p>
        </p:txBody>
      </p:sp>
    </p:spTree>
    <p:extLst>
      <p:ext uri="{BB962C8B-B14F-4D97-AF65-F5344CB8AC3E}">
        <p14:creationId xmlns:p14="http://schemas.microsoft.com/office/powerpoint/2010/main" val="650411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TSP</a:t>
            </a:r>
            <a:r>
              <a:rPr lang="en-US" sz="1200" kern="1200" baseline="0" dirty="0" smtClean="0">
                <a:solidFill>
                  <a:schemeClr val="tx1"/>
                </a:solidFill>
                <a:effectLst/>
                <a:latin typeface="+mn-lt"/>
                <a:ea typeface="+mn-ea"/>
                <a:cs typeface="+mn-cs"/>
              </a:rPr>
              <a:t> is the country’s first science park dedicated to r &amp; D in science and technology.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It was established by the Ministry of Science and technology to be an innovation hub for the private sector’s industrial R &amp; D activities.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park began its operations in 2002 under the management of the NSTDA.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also  home to Head Quarter NSTDA and 4 National Research Centers plus more than 70 technology</a:t>
            </a:r>
            <a:r>
              <a:rPr lang="en-US" sz="1200" kern="1200" baseline="0" dirty="0" smtClean="0">
                <a:solidFill>
                  <a:schemeClr val="tx1"/>
                </a:solidFill>
                <a:effectLst/>
                <a:latin typeface="+mn-lt"/>
                <a:ea typeface="+mn-ea"/>
                <a:cs typeface="+mn-cs"/>
              </a:rPr>
              <a:t> companies.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TSP is an ideal location for companies to set up their R&amp;D based operation in Thailand.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TSP, there are pilot plants, incubators, service centers, conference &amp; exhibition area, training centers and space for rent.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Tenants of TSP gain access to S&amp;T support such as research labs and related facilities, a large pool of over 600 full-time scientists and researchers and a network of universities. They also enjoy privileges and incentives from the Thai government.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p>
            <a:endParaRPr lang="th-TH" dirty="0"/>
          </a:p>
        </p:txBody>
      </p:sp>
      <p:sp>
        <p:nvSpPr>
          <p:cNvPr id="4" name="ตัวแทนหมายเลขสไลด์ 3"/>
          <p:cNvSpPr>
            <a:spLocks noGrp="1"/>
          </p:cNvSpPr>
          <p:nvPr>
            <p:ph type="sldNum" sz="quarter" idx="10"/>
          </p:nvPr>
        </p:nvSpPr>
        <p:spPr/>
        <p:txBody>
          <a:bodyPr/>
          <a:lstStyle/>
          <a:p>
            <a:fld id="{3D5FFA57-89FA-4AF8-B465-34C33FD6C498}" type="slidenum">
              <a:rPr lang="th-TH" smtClean="0"/>
              <a:pPr/>
              <a:t>23</a:t>
            </a:fld>
            <a:endParaRPr lang="th-TH"/>
          </a:p>
        </p:txBody>
      </p:sp>
    </p:spTree>
    <p:extLst>
      <p:ext uri="{BB962C8B-B14F-4D97-AF65-F5344CB8AC3E}">
        <p14:creationId xmlns:p14="http://schemas.microsoft.com/office/powerpoint/2010/main" val="3634633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8"/>
          <p:cNvSpPr>
            <a:spLocks noGrp="1" noChangeArrowheads="1"/>
          </p:cNvSpPr>
          <p:nvPr>
            <p:ph type="sldNum" sz="quarter"/>
          </p:nvPr>
        </p:nvSpPr>
        <p:spPr>
          <a:noFill/>
          <a:ln/>
        </p:spPr>
        <p:txBody>
          <a:bodyPr/>
          <a:lstStyle/>
          <a:p>
            <a:fld id="{648570D1-0B91-4FE7-A8E7-4ECFD602B11C}" type="slidenum">
              <a:rPr lang="en-US"/>
              <a:pPr/>
              <a:t>24</a:t>
            </a:fld>
            <a:endParaRPr lang="en-US"/>
          </a:p>
        </p:txBody>
      </p:sp>
      <p:sp>
        <p:nvSpPr>
          <p:cNvPr id="53251" name="Text Box 1"/>
          <p:cNvSpPr>
            <a:spLocks noGrp="1" noRot="1" noChangeAspect="1" noChangeArrowheads="1" noTextEdit="1"/>
          </p:cNvSpPr>
          <p:nvPr>
            <p:ph type="sldImg"/>
          </p:nvPr>
        </p:nvSpPr>
        <p:spPr>
          <a:xfrm>
            <a:off x="917575" y="744538"/>
            <a:ext cx="4960938" cy="3721100"/>
          </a:xfrm>
          <a:solidFill>
            <a:srgbClr val="FFFFFF"/>
          </a:solidFill>
          <a:ln>
            <a:solidFill>
              <a:srgbClr val="000000"/>
            </a:solidFill>
            <a:miter lim="800000"/>
          </a:ln>
        </p:spPr>
      </p:sp>
      <p:sp>
        <p:nvSpPr>
          <p:cNvPr id="53252" name="Text Box 2"/>
          <p:cNvSpPr>
            <a:spLocks noGrp="1" noChangeArrowheads="1"/>
          </p:cNvSpPr>
          <p:nvPr>
            <p:ph type="body" idx="1"/>
          </p:nvPr>
        </p:nvSpPr>
        <p:spPr>
          <a:xfrm>
            <a:off x="679450" y="4714875"/>
            <a:ext cx="5437188" cy="4465638"/>
          </a:xfrm>
          <a:noFill/>
          <a:ln/>
        </p:spPr>
        <p:txBody>
          <a:bodyPr wrap="none" anchor="ctr"/>
          <a:lstStyle/>
          <a:p>
            <a:endParaRPr lang="en-US" smtClean="0">
              <a:ea typeface="ヒラギノ角ゴ Pro W3"/>
              <a:cs typeface="ヒラギノ角ゴ Pro W3"/>
            </a:endParaRPr>
          </a:p>
        </p:txBody>
      </p:sp>
    </p:spTree>
    <p:extLst>
      <p:ext uri="{BB962C8B-B14F-4D97-AF65-F5344CB8AC3E}">
        <p14:creationId xmlns:p14="http://schemas.microsoft.com/office/powerpoint/2010/main" val="2039256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defRPr sz="2400">
                <a:solidFill>
                  <a:schemeClr val="bg1"/>
                </a:solidFill>
                <a:latin typeface="Times New Roman" pitchFamily="18" charset="0"/>
                <a:ea typeface="Arial Unicode MS" pitchFamily="34" charset="-128"/>
                <a:cs typeface="Arial Unicode MS" pitchFamily="34" charset="-128"/>
              </a:defRPr>
            </a:lvl1pPr>
            <a:lvl2pPr>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defRPr sz="2400">
                <a:solidFill>
                  <a:schemeClr val="bg1"/>
                </a:solidFill>
                <a:latin typeface="Times New Roman" pitchFamily="18" charset="0"/>
                <a:ea typeface="Arial Unicode MS" pitchFamily="34" charset="-128"/>
                <a:cs typeface="Arial Unicode MS" pitchFamily="34" charset="-128"/>
              </a:defRPr>
            </a:lvl2pPr>
            <a:lvl3pPr>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defRPr sz="2400">
                <a:solidFill>
                  <a:schemeClr val="bg1"/>
                </a:solidFill>
                <a:latin typeface="Times New Roman" pitchFamily="18" charset="0"/>
                <a:ea typeface="Arial Unicode MS" pitchFamily="34" charset="-128"/>
                <a:cs typeface="Arial Unicode MS" pitchFamily="34" charset="-128"/>
              </a:defRPr>
            </a:lvl3pPr>
            <a:lvl4pPr>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defRPr sz="2400">
                <a:solidFill>
                  <a:schemeClr val="bg1"/>
                </a:solidFill>
                <a:latin typeface="Times New Roman" pitchFamily="18" charset="0"/>
                <a:ea typeface="Arial Unicode MS" pitchFamily="34" charset="-128"/>
                <a:cs typeface="Arial Unicode MS" pitchFamily="34" charset="-128"/>
              </a:defRPr>
            </a:lvl4pPr>
            <a:lvl5pPr>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defRPr sz="2400">
                <a:solidFill>
                  <a:schemeClr val="bg1"/>
                </a:solidFill>
                <a:latin typeface="Times New Roman" pitchFamily="18" charset="0"/>
                <a:ea typeface="Arial Unicode MS" pitchFamily="34" charset="-128"/>
                <a:cs typeface="Arial Unicode MS" pitchFamily="34" charset="-128"/>
              </a:defRPr>
            </a:lvl9pPr>
          </a:lstStyle>
          <a:p>
            <a:fld id="{2FF9EAB0-5E69-4FE2-89D2-C03FA9FD8E47}" type="slidenum">
              <a:rPr lang="en-US" altLang="th-TH" sz="1300" smtClean="0">
                <a:solidFill>
                  <a:srgbClr val="000000"/>
                </a:solidFill>
                <a:latin typeface="Arial" charset="0"/>
                <a:cs typeface="Angsana New" pitchFamily="18" charset="-34"/>
              </a:rPr>
              <a:pPr/>
              <a:t>25</a:t>
            </a:fld>
            <a:endParaRPr lang="en-US" altLang="th-TH" sz="1300" smtClean="0">
              <a:solidFill>
                <a:srgbClr val="000000"/>
              </a:solidFill>
              <a:latin typeface="Arial" charset="0"/>
              <a:cs typeface="Angsana New" pitchFamily="18" charset="-34"/>
            </a:endParaRPr>
          </a:p>
        </p:txBody>
      </p:sp>
      <p:sp>
        <p:nvSpPr>
          <p:cNvPr id="45059" name="AutoShape 1"/>
          <p:cNvSpPr>
            <a:spLocks noChangeArrowheads="1"/>
          </p:cNvSpPr>
          <p:nvPr/>
        </p:nvSpPr>
        <p:spPr bwMode="auto">
          <a:xfrm>
            <a:off x="3849689" y="9431339"/>
            <a:ext cx="2943225" cy="490537"/>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4748" tIns="44111" rIns="84748" bIns="44111" anchor="b"/>
          <a:lstStyle/>
          <a:p>
            <a:pPr algn="r" eaLnBrk="1" hangingPunct="1">
              <a:lnSpc>
                <a:spcPct val="93000"/>
              </a:lnSpc>
              <a:buSzPct val="100000"/>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fld id="{FE6F278F-3519-443D-9FA8-C3CFCB748FB8}" type="slidenum">
              <a:rPr lang="th-TH" altLang="th-TH">
                <a:solidFill>
                  <a:srgbClr val="FFFFFF"/>
                </a:solidFill>
                <a:cs typeface="Segoe UI" pitchFamily="34" charset="0"/>
              </a:rPr>
              <a:pPr algn="r" eaLnBrk="1" hangingPunct="1">
                <a:lnSpc>
                  <a:spcPct val="93000"/>
                </a:lnSpc>
                <a:buSzPct val="100000"/>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t>25</a:t>
            </a:fld>
            <a:endParaRPr lang="th-TH" altLang="th-TH">
              <a:solidFill>
                <a:srgbClr val="FFFFFF"/>
              </a:solidFill>
              <a:cs typeface="Segoe UI" pitchFamily="34" charset="0"/>
            </a:endParaRPr>
          </a:p>
        </p:txBody>
      </p:sp>
      <p:sp>
        <p:nvSpPr>
          <p:cNvPr id="45060" name="Text Box 2"/>
          <p:cNvSpPr>
            <a:spLocks noGrp="1" noRot="1" noChangeAspect="1" noChangeArrowheads="1" noTextEdit="1"/>
          </p:cNvSpPr>
          <p:nvPr>
            <p:ph type="sldImg"/>
          </p:nvPr>
        </p:nvSpPr>
        <p:spPr>
          <a:xfrm>
            <a:off x="917575" y="744538"/>
            <a:ext cx="4959350" cy="3719512"/>
          </a:xfrm>
          <a:solidFill>
            <a:srgbClr val="FFFFFF"/>
          </a:solidFill>
          <a:ln>
            <a:solidFill>
              <a:srgbClr val="000000"/>
            </a:solidFill>
            <a:miter lim="800000"/>
            <a:headEnd/>
            <a:tailEnd/>
          </a:ln>
        </p:spPr>
      </p:sp>
      <p:sp>
        <p:nvSpPr>
          <p:cNvPr id="45061" name="Text Box 3"/>
          <p:cNvSpPr txBox="1">
            <a:spLocks noChangeArrowheads="1"/>
          </p:cNvSpPr>
          <p:nvPr/>
        </p:nvSpPr>
        <p:spPr bwMode="auto">
          <a:xfrm>
            <a:off x="679451" y="6662738"/>
            <a:ext cx="169863"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8221" tIns="44111" rIns="88221" bIns="44111" anchor="ctr"/>
          <a:lstStyle/>
          <a:p>
            <a:pPr eaLnBrk="1" hangingPunct="1">
              <a:buClr>
                <a:srgbClr val="000000"/>
              </a:buClr>
              <a:buSzPct val="100000"/>
              <a:buFont typeface="Times New Roman" pitchFamily="18" charset="0"/>
              <a:buNone/>
            </a:pPr>
            <a:endParaRPr lang="en-US" altLang="th-TH">
              <a:solidFill>
                <a:srgbClr val="FFFFFF"/>
              </a:solidFill>
            </a:endParaRPr>
          </a:p>
        </p:txBody>
      </p:sp>
    </p:spTree>
    <p:extLst>
      <p:ext uri="{BB962C8B-B14F-4D97-AF65-F5344CB8AC3E}">
        <p14:creationId xmlns:p14="http://schemas.microsoft.com/office/powerpoint/2010/main" val="284556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สไลด์ 3"/>
          <p:cNvSpPr>
            <a:spLocks noGrp="1"/>
          </p:cNvSpPr>
          <p:nvPr>
            <p:ph type="sldNum" sz="quarter" idx="10"/>
          </p:nvPr>
        </p:nvSpPr>
        <p:spPr/>
        <p:txBody>
          <a:bodyPr/>
          <a:lstStyle/>
          <a:p>
            <a:fld id="{910E8307-F5CA-4D1E-8F81-4CFD96863700}" type="slidenum">
              <a:rPr lang="th-TH" smtClean="0"/>
              <a:t>28</a:t>
            </a:fld>
            <a:endParaRPr lang="th-TH"/>
          </a:p>
        </p:txBody>
      </p:sp>
    </p:spTree>
    <p:extLst>
      <p:ext uri="{BB962C8B-B14F-4D97-AF65-F5344CB8AC3E}">
        <p14:creationId xmlns:p14="http://schemas.microsoft.com/office/powerpoint/2010/main" val="1861959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49225"/>
            <a:ext cx="2055813" cy="6205538"/>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149225"/>
            <a:ext cx="6016625" cy="6205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16365ED-8E71-4974-9BA5-190A4AA8D681}" type="datetimeFigureOut">
              <a:rPr lang="en-US"/>
              <a:pPr>
                <a:defRPr/>
              </a:pPr>
              <a:t>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6DA658-19C8-4084-B681-F96BCC01D8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2F3E53-0275-4FD5-BCE7-A0192F0C74BD}" type="datetimeFigureOut">
              <a:rPr lang="en-US"/>
              <a:pPr>
                <a:defRPr/>
              </a:pPr>
              <a:t>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609E58-3964-458B-8078-4E532BE2568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79A69B6-4D5A-42CB-A622-E7E9ED5CAF58}" type="datetimeFigureOut">
              <a:rPr lang="en-US"/>
              <a:pPr>
                <a:defRPr/>
              </a:pPr>
              <a:t>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2FA7D1-590A-4F83-A7F0-2E090D37693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CFECDF7-91DB-4D11-A332-76AB0F8B2C91}" type="datetimeFigureOut">
              <a:rPr lang="en-US"/>
              <a:pPr>
                <a:defRPr/>
              </a:pPr>
              <a:t>1/26/2018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FFD22D-A19D-4254-953B-685C0737351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148EC4F-2383-4C7D-8C44-E2B207C94B02}" type="datetimeFigureOut">
              <a:rPr lang="en-US"/>
              <a:pPr>
                <a:defRPr/>
              </a:pPr>
              <a:t>1/26/2018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4D4B7BE-E1CC-463C-AFAF-80BF8C08303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2CBE456-74FD-4B4B-90A2-B13A25C324EC}" type="datetimeFigureOut">
              <a:rPr lang="en-US"/>
              <a:pPr>
                <a:defRPr/>
              </a:pPr>
              <a:t>1/26/2018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4F9E1FE-F670-4DED-ACA1-57E7EA488D5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34F010-9FEC-409C-9BA5-C9F3AF10D4EC}" type="datetimeFigureOut">
              <a:rPr lang="en-US"/>
              <a:pPr>
                <a:defRPr/>
              </a:pPr>
              <a:t>1/26/2018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2D8CFDE-07B3-4EC9-84FD-D75051D46E8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D5B8E9B-241C-4A9E-867F-FBD55FDEE326}" type="datetimeFigureOut">
              <a:rPr lang="en-US"/>
              <a:pPr>
                <a:defRPr/>
              </a:pPr>
              <a:t>1/26/2018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C07ECD-B5C1-4EA6-B45C-05EB9C51145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6C9826-5F00-4695-B922-B84502AE23C2}" type="datetimeFigureOut">
              <a:rPr lang="en-US"/>
              <a:pPr>
                <a:defRPr/>
              </a:pPr>
              <a:t>1/26/2018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2B33CE-A526-4222-BB04-F66909FD7B0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F44CFF-9535-45DC-BCFB-EFF1BBC817E6}" type="datetimeFigureOut">
              <a:rPr lang="en-US"/>
              <a:pPr>
                <a:defRPr/>
              </a:pPr>
              <a:t>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6C8AC7-D728-47C5-87CC-E7DF9467EF7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E0194A-4660-4EF3-A176-271D59B0FDCB}" type="datetimeFigureOut">
              <a:rPr lang="en-US"/>
              <a:pPr>
                <a:defRPr/>
              </a:pPr>
              <a:t>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73D367-7DEE-47E2-B1FD-5A17C6F37B1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h-TH"/>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139825"/>
            <a:ext cx="4035425" cy="521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5025" y="1139825"/>
            <a:ext cx="4037013" cy="521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49225"/>
            <a:ext cx="2055813" cy="6205538"/>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149225"/>
            <a:ext cx="6016625" cy="6205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h-TH"/>
          </a:p>
        </p:txBody>
      </p:sp>
    </p:spTree>
    <p:extLst>
      <p:ext uri="{BB962C8B-B14F-4D97-AF65-F5344CB8AC3E}">
        <p14:creationId xmlns:p14="http://schemas.microsoft.com/office/powerpoint/2010/main" val="4162020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extLst>
      <p:ext uri="{BB962C8B-B14F-4D97-AF65-F5344CB8AC3E}">
        <p14:creationId xmlns:p14="http://schemas.microsoft.com/office/powerpoint/2010/main" val="7921804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2050583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139825"/>
            <a:ext cx="4035425" cy="521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5025" y="1139825"/>
            <a:ext cx="4037013" cy="521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extLst>
      <p:ext uri="{BB962C8B-B14F-4D97-AF65-F5344CB8AC3E}">
        <p14:creationId xmlns:p14="http://schemas.microsoft.com/office/powerpoint/2010/main" val="20696017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extLst>
      <p:ext uri="{BB962C8B-B14F-4D97-AF65-F5344CB8AC3E}">
        <p14:creationId xmlns:p14="http://schemas.microsoft.com/office/powerpoint/2010/main" val="6815811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Tree>
    <p:extLst>
      <p:ext uri="{BB962C8B-B14F-4D97-AF65-F5344CB8AC3E}">
        <p14:creationId xmlns:p14="http://schemas.microsoft.com/office/powerpoint/2010/main" val="2764237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139825"/>
            <a:ext cx="4035425" cy="521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5025" y="1139825"/>
            <a:ext cx="4037013" cy="521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402922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18837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82041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extLst>
      <p:ext uri="{BB962C8B-B14F-4D97-AF65-F5344CB8AC3E}">
        <p14:creationId xmlns:p14="http://schemas.microsoft.com/office/powerpoint/2010/main" val="11030181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49225"/>
            <a:ext cx="2055813" cy="6205538"/>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149225"/>
            <a:ext cx="6016625" cy="6205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extLst>
      <p:ext uri="{BB962C8B-B14F-4D97-AF65-F5344CB8AC3E}">
        <p14:creationId xmlns:p14="http://schemas.microsoft.com/office/powerpoint/2010/main" val="4686287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D3A6C6A-CA75-4B97-A376-6B5769F42F5A}" type="datetime1">
              <a:rPr lang="en-US">
                <a:solidFill>
                  <a:prstClr val="black">
                    <a:tint val="75000"/>
                  </a:prstClr>
                </a:solidFill>
              </a:rPr>
              <a:pPr>
                <a:def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16B2837-F0D1-42AD-8C1F-04A7C4D7AA6A}" type="slidenum">
              <a:rPr lang="en-US" altLang="en-US"/>
              <a:pPr>
                <a:defRPr/>
              </a:pPr>
              <a:t>‹#›</a:t>
            </a:fld>
            <a:endParaRPr lang="en-US" altLang="en-US"/>
          </a:p>
        </p:txBody>
      </p:sp>
    </p:spTree>
    <p:extLst>
      <p:ext uri="{BB962C8B-B14F-4D97-AF65-F5344CB8AC3E}">
        <p14:creationId xmlns:p14="http://schemas.microsoft.com/office/powerpoint/2010/main" val="33344409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Nstd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7600" y="6351588"/>
            <a:ext cx="1392238"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20A6DBA-11B4-4E70-9AD3-2FF8EEB8317B}" type="datetime1">
              <a:rPr lang="en-US">
                <a:solidFill>
                  <a:prstClr val="black">
                    <a:tint val="75000"/>
                  </a:prstClr>
                </a:solidFill>
              </a:rPr>
              <a:pPr>
                <a:defRPr/>
              </a:pPr>
              <a:t>1/26/2018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6B172B0-3B46-4F88-94CA-5018A719369D}" type="slidenum">
              <a:rPr lang="en-US" altLang="en-US"/>
              <a:pPr>
                <a:defRPr/>
              </a:pPr>
              <a:t>‹#›</a:t>
            </a:fld>
            <a:endParaRPr lang="en-US" altLang="en-US"/>
          </a:p>
        </p:txBody>
      </p:sp>
    </p:spTree>
    <p:extLst>
      <p:ext uri="{BB962C8B-B14F-4D97-AF65-F5344CB8AC3E}">
        <p14:creationId xmlns:p14="http://schemas.microsoft.com/office/powerpoint/2010/main" val="38637998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D3A6C6A-CA75-4B97-A376-6B5769F42F5A}" type="datetime1">
              <a:rPr lang="en-US">
                <a:solidFill>
                  <a:prstClr val="black">
                    <a:tint val="75000"/>
                  </a:prstClr>
                </a:solidFill>
              </a:rPr>
              <a:pPr>
                <a:def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55C11AC-D88D-482E-8DDE-280D1F497395}" type="slidenum">
              <a:rPr lang="en-US" altLang="en-US"/>
              <a:pPr>
                <a:defRPr/>
              </a:pPr>
              <a:t>‹#›</a:t>
            </a:fld>
            <a:endParaRPr lang="en-US" altLang="en-US"/>
          </a:p>
        </p:txBody>
      </p:sp>
    </p:spTree>
    <p:extLst>
      <p:ext uri="{BB962C8B-B14F-4D97-AF65-F5344CB8AC3E}">
        <p14:creationId xmlns:p14="http://schemas.microsoft.com/office/powerpoint/2010/main" val="26108342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3A6C6A-CA75-4B97-A376-6B5769F42F5A}" type="datetime1">
              <a:rPr lang="en-US">
                <a:solidFill>
                  <a:prstClr val="black">
                    <a:tint val="75000"/>
                  </a:prstClr>
                </a:solidFill>
              </a:rPr>
              <a:pPr>
                <a:defRPr/>
              </a:pPr>
              <a:t>1/26/2018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072902-2F7A-410E-A861-0EDFAD9591ED}" type="slidenum">
              <a:rPr lang="en-US" altLang="en-US"/>
              <a:pPr>
                <a:defRPr/>
              </a:pPr>
              <a:t>‹#›</a:t>
            </a:fld>
            <a:endParaRPr lang="en-US" altLang="en-US"/>
          </a:p>
        </p:txBody>
      </p:sp>
    </p:spTree>
    <p:extLst>
      <p:ext uri="{BB962C8B-B14F-4D97-AF65-F5344CB8AC3E}">
        <p14:creationId xmlns:p14="http://schemas.microsoft.com/office/powerpoint/2010/main" val="39263547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D3A6C6A-CA75-4B97-A376-6B5769F42F5A}" type="datetime1">
              <a:rPr lang="en-US">
                <a:solidFill>
                  <a:prstClr val="black">
                    <a:tint val="75000"/>
                  </a:prstClr>
                </a:solidFill>
              </a:rPr>
              <a:pPr>
                <a:defRPr/>
              </a:pPr>
              <a:t>1/26/2018</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F35D6CA-8ADC-4CC8-BB41-746595E330DB}" type="slidenum">
              <a:rPr lang="en-US" altLang="en-US"/>
              <a:pPr>
                <a:defRPr/>
              </a:pPr>
              <a:t>‹#›</a:t>
            </a:fld>
            <a:endParaRPr lang="en-US" altLang="en-US"/>
          </a:p>
        </p:txBody>
      </p:sp>
    </p:spTree>
    <p:extLst>
      <p:ext uri="{BB962C8B-B14F-4D97-AF65-F5344CB8AC3E}">
        <p14:creationId xmlns:p14="http://schemas.microsoft.com/office/powerpoint/2010/main" val="160934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D3A6C6A-CA75-4B97-A376-6B5769F42F5A}" type="datetime1">
              <a:rPr lang="en-US">
                <a:solidFill>
                  <a:prstClr val="black">
                    <a:tint val="75000"/>
                  </a:prstClr>
                </a:solidFill>
              </a:rPr>
              <a:pPr>
                <a:defRPr/>
              </a:pPr>
              <a:t>1/26/2018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25EFC5B-9439-4E2B-8F06-4F52ECC6B4F0}" type="slidenum">
              <a:rPr lang="en-US" altLang="en-US"/>
              <a:pPr>
                <a:defRPr/>
              </a:pPr>
              <a:t>‹#›</a:t>
            </a:fld>
            <a:endParaRPr lang="en-US" altLang="en-US"/>
          </a:p>
        </p:txBody>
      </p:sp>
    </p:spTree>
    <p:extLst>
      <p:ext uri="{BB962C8B-B14F-4D97-AF65-F5344CB8AC3E}">
        <p14:creationId xmlns:p14="http://schemas.microsoft.com/office/powerpoint/2010/main" val="24378209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3A6C6A-CA75-4B97-A376-6B5769F42F5A}" type="datetime1">
              <a:rPr lang="en-US">
                <a:solidFill>
                  <a:prstClr val="black">
                    <a:tint val="75000"/>
                  </a:prstClr>
                </a:solidFill>
              </a:rPr>
              <a:pPr>
                <a:defRPr/>
              </a:pPr>
              <a:t>1/26/2018</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FC8F116-462E-4169-AB3E-A52BEA9498E9}" type="slidenum">
              <a:rPr lang="en-US" altLang="en-US"/>
              <a:pPr>
                <a:defRPr/>
              </a:pPr>
              <a:t>‹#›</a:t>
            </a:fld>
            <a:endParaRPr lang="en-US" altLang="en-US"/>
          </a:p>
        </p:txBody>
      </p:sp>
    </p:spTree>
    <p:extLst>
      <p:ext uri="{BB962C8B-B14F-4D97-AF65-F5344CB8AC3E}">
        <p14:creationId xmlns:p14="http://schemas.microsoft.com/office/powerpoint/2010/main" val="7784689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3A6C6A-CA75-4B97-A376-6B5769F42F5A}" type="datetime1">
              <a:rPr lang="en-US">
                <a:solidFill>
                  <a:prstClr val="black">
                    <a:tint val="75000"/>
                  </a:prstClr>
                </a:solidFill>
              </a:rPr>
              <a:pPr>
                <a:defRPr/>
              </a:pPr>
              <a:t>1/26/2018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DC850B-6B09-4EDE-A810-81AEE85FB39F}" type="slidenum">
              <a:rPr lang="en-US" altLang="en-US"/>
              <a:pPr>
                <a:defRPr/>
              </a:pPr>
              <a:t>‹#›</a:t>
            </a:fld>
            <a:endParaRPr lang="en-US" altLang="en-US"/>
          </a:p>
        </p:txBody>
      </p:sp>
    </p:spTree>
    <p:extLst>
      <p:ext uri="{BB962C8B-B14F-4D97-AF65-F5344CB8AC3E}">
        <p14:creationId xmlns:p14="http://schemas.microsoft.com/office/powerpoint/2010/main" val="6672743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3A6C6A-CA75-4B97-A376-6B5769F42F5A}" type="datetime1">
              <a:rPr lang="en-US">
                <a:solidFill>
                  <a:prstClr val="black">
                    <a:tint val="75000"/>
                  </a:prstClr>
                </a:solidFill>
              </a:rPr>
              <a:pPr>
                <a:defRPr/>
              </a:pPr>
              <a:t>1/26/2018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1A2ADC-D20D-46FF-847B-821D23EA257D}" type="slidenum">
              <a:rPr lang="en-US" altLang="en-US"/>
              <a:pPr>
                <a:defRPr/>
              </a:pPr>
              <a:t>‹#›</a:t>
            </a:fld>
            <a:endParaRPr lang="en-US" altLang="en-US"/>
          </a:p>
        </p:txBody>
      </p:sp>
    </p:spTree>
    <p:extLst>
      <p:ext uri="{BB962C8B-B14F-4D97-AF65-F5344CB8AC3E}">
        <p14:creationId xmlns:p14="http://schemas.microsoft.com/office/powerpoint/2010/main" val="23896089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3A6C6A-CA75-4B97-A376-6B5769F42F5A}" type="datetime1">
              <a:rPr lang="en-US">
                <a:solidFill>
                  <a:prstClr val="black">
                    <a:tint val="75000"/>
                  </a:prstClr>
                </a:solidFill>
              </a:rPr>
              <a:pPr>
                <a:def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6610EFB-38DF-4CDB-940F-C86E51D3DA42}" type="slidenum">
              <a:rPr lang="en-US" altLang="en-US"/>
              <a:pPr>
                <a:defRPr/>
              </a:pPr>
              <a:t>‹#›</a:t>
            </a:fld>
            <a:endParaRPr lang="en-US" altLang="en-US"/>
          </a:p>
        </p:txBody>
      </p:sp>
    </p:spTree>
    <p:extLst>
      <p:ext uri="{BB962C8B-B14F-4D97-AF65-F5344CB8AC3E}">
        <p14:creationId xmlns:p14="http://schemas.microsoft.com/office/powerpoint/2010/main" val="6456681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3A6C6A-CA75-4B97-A376-6B5769F42F5A}" type="datetime1">
              <a:rPr lang="en-US">
                <a:solidFill>
                  <a:prstClr val="black">
                    <a:tint val="75000"/>
                  </a:prstClr>
                </a:solidFill>
              </a:rPr>
              <a:pPr>
                <a:def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18B131-FCD5-48E3-8941-80DF79AD8EEF}" type="slidenum">
              <a:rPr lang="en-US" altLang="en-US"/>
              <a:pPr>
                <a:defRPr/>
              </a:pPr>
              <a:t>‹#›</a:t>
            </a:fld>
            <a:endParaRPr lang="en-US" altLang="en-US"/>
          </a:p>
        </p:txBody>
      </p:sp>
    </p:spTree>
    <p:extLst>
      <p:ext uri="{BB962C8B-B14F-4D97-AF65-F5344CB8AC3E}">
        <p14:creationId xmlns:p14="http://schemas.microsoft.com/office/powerpoint/2010/main" val="15702913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D3A6C6A-CA75-4B97-A376-6B5769F42F5A}" type="datetime1">
              <a:rPr lang="en-US">
                <a:solidFill>
                  <a:prstClr val="black">
                    <a:tint val="75000"/>
                  </a:prstClr>
                </a:solidFill>
              </a:rPr>
              <a:pPr>
                <a:def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16B2837-F0D1-42AD-8C1F-04A7C4D7AA6A}" type="slidenum">
              <a:rPr lang="en-US" altLang="en-US"/>
              <a:pPr>
                <a:defRPr/>
              </a:pPr>
              <a:t>‹#›</a:t>
            </a:fld>
            <a:endParaRPr lang="en-US" altLang="en-US"/>
          </a:p>
        </p:txBody>
      </p:sp>
    </p:spTree>
    <p:extLst>
      <p:ext uri="{BB962C8B-B14F-4D97-AF65-F5344CB8AC3E}">
        <p14:creationId xmlns:p14="http://schemas.microsoft.com/office/powerpoint/2010/main" val="34172597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Nstd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7600" y="6351588"/>
            <a:ext cx="1392238"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20A6DBA-11B4-4E70-9AD3-2FF8EEB8317B}" type="datetime1">
              <a:rPr lang="en-US">
                <a:solidFill>
                  <a:prstClr val="black">
                    <a:tint val="75000"/>
                  </a:prstClr>
                </a:solidFill>
              </a:rPr>
              <a:pPr>
                <a:defRPr/>
              </a:pPr>
              <a:t>1/26/2018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6B172B0-3B46-4F88-94CA-5018A719369D}" type="slidenum">
              <a:rPr lang="en-US" altLang="en-US"/>
              <a:pPr>
                <a:defRPr/>
              </a:pPr>
              <a:t>‹#›</a:t>
            </a:fld>
            <a:endParaRPr lang="en-US" altLang="en-US"/>
          </a:p>
        </p:txBody>
      </p:sp>
    </p:spTree>
    <p:extLst>
      <p:ext uri="{BB962C8B-B14F-4D97-AF65-F5344CB8AC3E}">
        <p14:creationId xmlns:p14="http://schemas.microsoft.com/office/powerpoint/2010/main" val="12498286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D3A6C6A-CA75-4B97-A376-6B5769F42F5A}" type="datetime1">
              <a:rPr lang="en-US">
                <a:solidFill>
                  <a:prstClr val="black">
                    <a:tint val="75000"/>
                  </a:prstClr>
                </a:solidFill>
              </a:rPr>
              <a:pPr>
                <a:def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55C11AC-D88D-482E-8DDE-280D1F497395}" type="slidenum">
              <a:rPr lang="en-US" altLang="en-US"/>
              <a:pPr>
                <a:defRPr/>
              </a:pPr>
              <a:t>‹#›</a:t>
            </a:fld>
            <a:endParaRPr lang="en-US" altLang="en-US"/>
          </a:p>
        </p:txBody>
      </p:sp>
    </p:spTree>
    <p:extLst>
      <p:ext uri="{BB962C8B-B14F-4D97-AF65-F5344CB8AC3E}">
        <p14:creationId xmlns:p14="http://schemas.microsoft.com/office/powerpoint/2010/main" val="34992034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3A6C6A-CA75-4B97-A376-6B5769F42F5A}" type="datetime1">
              <a:rPr lang="en-US">
                <a:solidFill>
                  <a:prstClr val="black">
                    <a:tint val="75000"/>
                  </a:prstClr>
                </a:solidFill>
              </a:rPr>
              <a:pPr>
                <a:defRPr/>
              </a:pPr>
              <a:t>1/26/2018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072902-2F7A-410E-A861-0EDFAD9591ED}" type="slidenum">
              <a:rPr lang="en-US" altLang="en-US"/>
              <a:pPr>
                <a:defRPr/>
              </a:pPr>
              <a:t>‹#›</a:t>
            </a:fld>
            <a:endParaRPr lang="en-US" altLang="en-US"/>
          </a:p>
        </p:txBody>
      </p:sp>
    </p:spTree>
    <p:extLst>
      <p:ext uri="{BB962C8B-B14F-4D97-AF65-F5344CB8AC3E}">
        <p14:creationId xmlns:p14="http://schemas.microsoft.com/office/powerpoint/2010/main" val="4144741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D3A6C6A-CA75-4B97-A376-6B5769F42F5A}" type="datetime1">
              <a:rPr lang="en-US">
                <a:solidFill>
                  <a:prstClr val="black">
                    <a:tint val="75000"/>
                  </a:prstClr>
                </a:solidFill>
              </a:rPr>
              <a:pPr>
                <a:defRPr/>
              </a:pPr>
              <a:t>1/26/2018</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F35D6CA-8ADC-4CC8-BB41-746595E330DB}" type="slidenum">
              <a:rPr lang="en-US" altLang="en-US"/>
              <a:pPr>
                <a:defRPr/>
              </a:pPr>
              <a:t>‹#›</a:t>
            </a:fld>
            <a:endParaRPr lang="en-US" altLang="en-US"/>
          </a:p>
        </p:txBody>
      </p:sp>
    </p:spTree>
    <p:extLst>
      <p:ext uri="{BB962C8B-B14F-4D97-AF65-F5344CB8AC3E}">
        <p14:creationId xmlns:p14="http://schemas.microsoft.com/office/powerpoint/2010/main" val="34428484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D3A6C6A-CA75-4B97-A376-6B5769F42F5A}" type="datetime1">
              <a:rPr lang="en-US">
                <a:solidFill>
                  <a:prstClr val="black">
                    <a:tint val="75000"/>
                  </a:prstClr>
                </a:solidFill>
              </a:rPr>
              <a:pPr>
                <a:defRPr/>
              </a:pPr>
              <a:t>1/26/2018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25EFC5B-9439-4E2B-8F06-4F52ECC6B4F0}" type="slidenum">
              <a:rPr lang="en-US" altLang="en-US"/>
              <a:pPr>
                <a:defRPr/>
              </a:pPr>
              <a:t>‹#›</a:t>
            </a:fld>
            <a:endParaRPr lang="en-US" altLang="en-US"/>
          </a:p>
        </p:txBody>
      </p:sp>
    </p:spTree>
    <p:extLst>
      <p:ext uri="{BB962C8B-B14F-4D97-AF65-F5344CB8AC3E}">
        <p14:creationId xmlns:p14="http://schemas.microsoft.com/office/powerpoint/2010/main" val="27485981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3A6C6A-CA75-4B97-A376-6B5769F42F5A}" type="datetime1">
              <a:rPr lang="en-US">
                <a:solidFill>
                  <a:prstClr val="black">
                    <a:tint val="75000"/>
                  </a:prstClr>
                </a:solidFill>
              </a:rPr>
              <a:pPr>
                <a:defRPr/>
              </a:pPr>
              <a:t>1/26/2018</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FC8F116-462E-4169-AB3E-A52BEA9498E9}" type="slidenum">
              <a:rPr lang="en-US" altLang="en-US"/>
              <a:pPr>
                <a:defRPr/>
              </a:pPr>
              <a:t>‹#›</a:t>
            </a:fld>
            <a:endParaRPr lang="en-US" altLang="en-US"/>
          </a:p>
        </p:txBody>
      </p:sp>
    </p:spTree>
    <p:extLst>
      <p:ext uri="{BB962C8B-B14F-4D97-AF65-F5344CB8AC3E}">
        <p14:creationId xmlns:p14="http://schemas.microsoft.com/office/powerpoint/2010/main" val="24413023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3A6C6A-CA75-4B97-A376-6B5769F42F5A}" type="datetime1">
              <a:rPr lang="en-US">
                <a:solidFill>
                  <a:prstClr val="black">
                    <a:tint val="75000"/>
                  </a:prstClr>
                </a:solidFill>
              </a:rPr>
              <a:pPr>
                <a:defRPr/>
              </a:pPr>
              <a:t>1/26/2018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DC850B-6B09-4EDE-A810-81AEE85FB39F}" type="slidenum">
              <a:rPr lang="en-US" altLang="en-US"/>
              <a:pPr>
                <a:defRPr/>
              </a:pPr>
              <a:t>‹#›</a:t>
            </a:fld>
            <a:endParaRPr lang="en-US" altLang="en-US"/>
          </a:p>
        </p:txBody>
      </p:sp>
    </p:spTree>
    <p:extLst>
      <p:ext uri="{BB962C8B-B14F-4D97-AF65-F5344CB8AC3E}">
        <p14:creationId xmlns:p14="http://schemas.microsoft.com/office/powerpoint/2010/main" val="4692441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3A6C6A-CA75-4B97-A376-6B5769F42F5A}" type="datetime1">
              <a:rPr lang="en-US">
                <a:solidFill>
                  <a:prstClr val="black">
                    <a:tint val="75000"/>
                  </a:prstClr>
                </a:solidFill>
              </a:rPr>
              <a:pPr>
                <a:defRPr/>
              </a:pPr>
              <a:t>1/26/2018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1A2ADC-D20D-46FF-847B-821D23EA257D}" type="slidenum">
              <a:rPr lang="en-US" altLang="en-US"/>
              <a:pPr>
                <a:defRPr/>
              </a:pPr>
              <a:t>‹#›</a:t>
            </a:fld>
            <a:endParaRPr lang="en-US" altLang="en-US"/>
          </a:p>
        </p:txBody>
      </p:sp>
    </p:spTree>
    <p:extLst>
      <p:ext uri="{BB962C8B-B14F-4D97-AF65-F5344CB8AC3E}">
        <p14:creationId xmlns:p14="http://schemas.microsoft.com/office/powerpoint/2010/main" val="28659466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3A6C6A-CA75-4B97-A376-6B5769F42F5A}" type="datetime1">
              <a:rPr lang="en-US">
                <a:solidFill>
                  <a:prstClr val="black">
                    <a:tint val="75000"/>
                  </a:prstClr>
                </a:solidFill>
              </a:rPr>
              <a:pPr>
                <a:def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6610EFB-38DF-4CDB-940F-C86E51D3DA42}" type="slidenum">
              <a:rPr lang="en-US" altLang="en-US"/>
              <a:pPr>
                <a:defRPr/>
              </a:pPr>
              <a:t>‹#›</a:t>
            </a:fld>
            <a:endParaRPr lang="en-US" altLang="en-US"/>
          </a:p>
        </p:txBody>
      </p:sp>
    </p:spTree>
    <p:extLst>
      <p:ext uri="{BB962C8B-B14F-4D97-AF65-F5344CB8AC3E}">
        <p14:creationId xmlns:p14="http://schemas.microsoft.com/office/powerpoint/2010/main" val="20181819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3A6C6A-CA75-4B97-A376-6B5769F42F5A}" type="datetime1">
              <a:rPr lang="en-US">
                <a:solidFill>
                  <a:prstClr val="black">
                    <a:tint val="75000"/>
                  </a:prstClr>
                </a:solidFill>
              </a:rPr>
              <a:pPr>
                <a:def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18B131-FCD5-48E3-8941-80DF79AD8EEF}" type="slidenum">
              <a:rPr lang="en-US" altLang="en-US"/>
              <a:pPr>
                <a:defRPr/>
              </a:pPr>
              <a:t>‹#›</a:t>
            </a:fld>
            <a:endParaRPr lang="en-US" altLang="en-US"/>
          </a:p>
        </p:txBody>
      </p:sp>
    </p:spTree>
    <p:extLst>
      <p:ext uri="{BB962C8B-B14F-4D97-AF65-F5344CB8AC3E}">
        <p14:creationId xmlns:p14="http://schemas.microsoft.com/office/powerpoint/2010/main" val="3381313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149225"/>
            <a:ext cx="8224838" cy="9239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dirty="0" smtClean="0"/>
              <a:t>Click to edit the title text format</a:t>
            </a:r>
          </a:p>
        </p:txBody>
      </p:sp>
      <p:sp>
        <p:nvSpPr>
          <p:cNvPr id="2051" name="Rectangle 2"/>
          <p:cNvSpPr>
            <a:spLocks noGrp="1" noChangeArrowheads="1"/>
          </p:cNvSpPr>
          <p:nvPr>
            <p:ph type="body" idx="1"/>
          </p:nvPr>
        </p:nvSpPr>
        <p:spPr bwMode="auto">
          <a:xfrm>
            <a:off x="457200" y="1139825"/>
            <a:ext cx="8224838" cy="521493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p:txBody>
      </p:sp>
      <p:pic>
        <p:nvPicPr>
          <p:cNvPr id="2052" name="Picture 3"/>
          <p:cNvPicPr>
            <a:picLocks noChangeAspect="1" noChangeArrowheads="1"/>
          </p:cNvPicPr>
          <p:nvPr/>
        </p:nvPicPr>
        <p:blipFill>
          <a:blip r:embed="rId13" cstate="print"/>
          <a:srcRect/>
          <a:stretch>
            <a:fillRect/>
          </a:stretch>
        </p:blipFill>
        <p:spPr bwMode="auto">
          <a:xfrm>
            <a:off x="8172450" y="6537325"/>
            <a:ext cx="720725" cy="236538"/>
          </a:xfrm>
          <a:prstGeom prst="rect">
            <a:avLst/>
          </a:prstGeom>
          <a:noFill/>
          <a:ln w="9525">
            <a:noFill/>
            <a:round/>
            <a:headEnd/>
            <a:tailEnd/>
          </a:ln>
        </p:spPr>
      </p:pic>
      <p:sp>
        <p:nvSpPr>
          <p:cNvPr id="1029" name="Text Box 4"/>
          <p:cNvSpPr txBox="1">
            <a:spLocks noChangeArrowheads="1"/>
          </p:cNvSpPr>
          <p:nvPr/>
        </p:nvSpPr>
        <p:spPr bwMode="auto">
          <a:xfrm>
            <a:off x="7637463" y="6535738"/>
            <a:ext cx="506412" cy="257175"/>
          </a:xfrm>
          <a:prstGeom prst="rect">
            <a:avLst/>
          </a:prstGeom>
          <a:noFill/>
          <a:ln w="9525">
            <a:noFill/>
            <a:round/>
            <a:headEnd/>
            <a:tailEnd/>
          </a:ln>
        </p:spPr>
        <p:txBody>
          <a:bodyPr lIns="90000" tIns="45000" rIns="90000" bIns="45000"/>
          <a:lstStyle/>
          <a:p>
            <a:pPr algn="r" eaLnBrk="1" hangingPunct="1">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501CA45C-589B-4EF7-811F-2FEE62090595}" type="slidenum">
              <a:rPr lang="en-US" sz="1200">
                <a:solidFill>
                  <a:srgbClr val="808080"/>
                </a:solidFill>
                <a:cs typeface="Tahoma" pitchFamily="34" charset="0"/>
              </a:rPr>
              <a:pPr algn="r" eaLnBrk="1" hangingPunct="1">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a:t>
            </a:fld>
            <a:r>
              <a:rPr lang="en-US" sz="1200">
                <a:solidFill>
                  <a:srgbClr val="666666"/>
                </a:solidFill>
                <a:cs typeface="Tahoma" pitchFamily="34" charset="0"/>
              </a:rPr>
              <a:t> </a:t>
            </a:r>
          </a:p>
        </p:txBody>
      </p:sp>
      <p:sp>
        <p:nvSpPr>
          <p:cNvPr id="1030" name="Line 5"/>
          <p:cNvSpPr>
            <a:spLocks noChangeShapeType="1"/>
          </p:cNvSpPr>
          <p:nvPr/>
        </p:nvSpPr>
        <p:spPr bwMode="auto">
          <a:xfrm>
            <a:off x="-36513" y="6462713"/>
            <a:ext cx="9180513" cy="1587"/>
          </a:xfrm>
          <a:prstGeom prst="line">
            <a:avLst/>
          </a:prstGeom>
          <a:noFill/>
          <a:ln w="18000" cap="sq">
            <a:solidFill>
              <a:srgbClr val="0066CC"/>
            </a:solidFill>
            <a:miter lim="800000"/>
            <a:headEnd/>
            <a:tailEnd/>
          </a:ln>
        </p:spPr>
        <p:txBody>
          <a:bodyPr/>
          <a:lstStyle/>
          <a:p>
            <a:pPr>
              <a:defRPr/>
            </a:pPr>
            <a:endParaRPr lang="th-TH"/>
          </a:p>
        </p:txBody>
      </p:sp>
      <p:sp>
        <p:nvSpPr>
          <p:cNvPr id="1031" name="Text Box 6"/>
          <p:cNvSpPr txBox="1">
            <a:spLocks noChangeArrowheads="1"/>
          </p:cNvSpPr>
          <p:nvPr/>
        </p:nvSpPr>
        <p:spPr bwMode="auto">
          <a:xfrm>
            <a:off x="144463" y="6608763"/>
            <a:ext cx="1619250" cy="255587"/>
          </a:xfrm>
          <a:prstGeom prst="rect">
            <a:avLst/>
          </a:prstGeom>
          <a:noFill/>
          <a:ln w="9525">
            <a:noFill/>
            <a:round/>
            <a:headEnd/>
            <a:tailEnd/>
          </a:ln>
        </p:spPr>
        <p:txBody>
          <a:bodyPr lIns="90000" tIns="45000" rIns="90000" bIns="45000"/>
          <a:lstStyle/>
          <a:p>
            <a:pPr eaLnBrk="1" hangingPunct="1">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808080"/>
                </a:solidFill>
                <a:cs typeface="Tahoma" pitchFamily="34" charset="0"/>
              </a:rPr>
              <a:t>www.nstda.or.th </a:t>
            </a:r>
          </a:p>
        </p:txBody>
      </p:sp>
      <p:sp>
        <p:nvSpPr>
          <p:cNvPr id="1032" name="Text Box 7"/>
          <p:cNvSpPr txBox="1">
            <a:spLocks noChangeArrowheads="1"/>
          </p:cNvSpPr>
          <p:nvPr/>
        </p:nvSpPr>
        <p:spPr bwMode="auto">
          <a:xfrm>
            <a:off x="144463" y="6480175"/>
            <a:ext cx="1927225" cy="377825"/>
          </a:xfrm>
          <a:prstGeom prst="rect">
            <a:avLst/>
          </a:prstGeom>
          <a:noFill/>
          <a:ln w="9525">
            <a:noFill/>
            <a:round/>
            <a:headEnd/>
            <a:tailEnd/>
          </a:ln>
        </p:spPr>
        <p:txBody>
          <a:bodyPr lIns="90000" tIns="45000" rIns="90000" bIns="45000"/>
          <a:lstStyle/>
          <a:p>
            <a:pPr eaLnBrk="1" hangingPunct="1">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100" dirty="0">
                <a:solidFill>
                  <a:srgbClr val="808080"/>
                </a:solidFill>
                <a:cs typeface="Tahoma" pitchFamily="34" charset="0"/>
              </a:rPr>
              <a:t>© NSTDA </a:t>
            </a:r>
            <a:r>
              <a:rPr lang="en-US" sz="1100" dirty="0" smtClean="0">
                <a:solidFill>
                  <a:srgbClr val="808080"/>
                </a:solidFill>
                <a:cs typeface="Tahoma" pitchFamily="34" charset="0"/>
              </a:rPr>
              <a:t>2017</a:t>
            </a:r>
            <a:endParaRPr lang="en-US" sz="1100" dirty="0">
              <a:solidFill>
                <a:srgbClr val="808080"/>
              </a:solidFill>
              <a:cs typeface="Tahoma" pitchFamily="34" charset="0"/>
            </a:endParaRPr>
          </a:p>
        </p:txBody>
      </p:sp>
      <p:sp>
        <p:nvSpPr>
          <p:cNvPr id="9" name="Footer Placeholder 8"/>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iming>
    <p:tnLst>
      <p:par>
        <p:cTn id="1" dur="indefinite" restart="never" nodeType="tmRoot"/>
      </p:par>
    </p:tnLst>
  </p:timing>
  <p:hf hdr="0" ftr="0" dt="0"/>
  <p:txStyles>
    <p:title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sz="4000" b="1">
          <a:solidFill>
            <a:srgbClr val="003399"/>
          </a:solidFill>
          <a:latin typeface="+mj-lt"/>
          <a:ea typeface="TH SarabunPSK" pitchFamily="-84" charset="0"/>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sz="4000" b="1">
          <a:solidFill>
            <a:srgbClr val="0066CC"/>
          </a:solidFill>
          <a:latin typeface="Calibri" pitchFamily="34" charset="0"/>
          <a:ea typeface="TH SarabunPSK" pitchFamily="-84" charset="0"/>
          <a:cs typeface="TH SarabunPSK" pitchFamily="34" charset="-34"/>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sz="4000" b="1">
          <a:solidFill>
            <a:srgbClr val="0066CC"/>
          </a:solidFill>
          <a:latin typeface="Calibri" pitchFamily="34" charset="0"/>
          <a:ea typeface="TH SarabunPSK" pitchFamily="-84" charset="0"/>
          <a:cs typeface="TH SarabunPSK" pitchFamily="34" charset="-34"/>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sz="4000" b="1">
          <a:solidFill>
            <a:srgbClr val="0066CC"/>
          </a:solidFill>
          <a:latin typeface="Calibri" pitchFamily="34" charset="0"/>
          <a:ea typeface="TH SarabunPSK" pitchFamily="-84" charset="0"/>
          <a:cs typeface="TH SarabunPSK" pitchFamily="34" charset="-34"/>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sz="4000" b="1">
          <a:solidFill>
            <a:srgbClr val="0066CC"/>
          </a:solidFill>
          <a:latin typeface="Calibri" pitchFamily="34" charset="0"/>
          <a:ea typeface="TH SarabunPSK" pitchFamily="-84" charset="0"/>
          <a:cs typeface="TH SarabunPSK" pitchFamily="34" charset="-34"/>
        </a:defRPr>
      </a:lvl5pPr>
      <a:lvl6pPr marL="2514600" indent="-228600" algn="l" defTabSz="449263" rtl="0" eaLnBrk="0" fontAlgn="base" hangingPunct="0">
        <a:lnSpc>
          <a:spcPct val="102000"/>
        </a:lnSpc>
        <a:spcBef>
          <a:spcPct val="0"/>
        </a:spcBef>
        <a:spcAft>
          <a:spcPct val="0"/>
        </a:spcAft>
        <a:buClr>
          <a:srgbClr val="000000"/>
        </a:buClr>
        <a:buSzPct val="100000"/>
        <a:buFont typeface="Times New Roman" pitchFamily="18" charset="0"/>
        <a:defRPr sz="4000" b="1">
          <a:solidFill>
            <a:srgbClr val="0066CC"/>
          </a:solidFill>
          <a:latin typeface="Calibri" pitchFamily="34" charset="0"/>
          <a:cs typeface="TH SarabunPSK" pitchFamily="34" charset="-34"/>
        </a:defRPr>
      </a:lvl6pPr>
      <a:lvl7pPr marL="2971800" indent="-228600" algn="l" defTabSz="449263" rtl="0" eaLnBrk="0" fontAlgn="base" hangingPunct="0">
        <a:lnSpc>
          <a:spcPct val="102000"/>
        </a:lnSpc>
        <a:spcBef>
          <a:spcPct val="0"/>
        </a:spcBef>
        <a:spcAft>
          <a:spcPct val="0"/>
        </a:spcAft>
        <a:buClr>
          <a:srgbClr val="000000"/>
        </a:buClr>
        <a:buSzPct val="100000"/>
        <a:buFont typeface="Times New Roman" pitchFamily="18" charset="0"/>
        <a:defRPr sz="4000" b="1">
          <a:solidFill>
            <a:srgbClr val="0066CC"/>
          </a:solidFill>
          <a:latin typeface="Calibri" pitchFamily="34" charset="0"/>
          <a:cs typeface="TH SarabunPSK" pitchFamily="34" charset="-34"/>
        </a:defRPr>
      </a:lvl7pPr>
      <a:lvl8pPr marL="3429000" indent="-228600" algn="l" defTabSz="449263" rtl="0" eaLnBrk="0" fontAlgn="base" hangingPunct="0">
        <a:lnSpc>
          <a:spcPct val="102000"/>
        </a:lnSpc>
        <a:spcBef>
          <a:spcPct val="0"/>
        </a:spcBef>
        <a:spcAft>
          <a:spcPct val="0"/>
        </a:spcAft>
        <a:buClr>
          <a:srgbClr val="000000"/>
        </a:buClr>
        <a:buSzPct val="100000"/>
        <a:buFont typeface="Times New Roman" pitchFamily="18" charset="0"/>
        <a:defRPr sz="4000" b="1">
          <a:solidFill>
            <a:srgbClr val="0066CC"/>
          </a:solidFill>
          <a:latin typeface="Calibri" pitchFamily="34" charset="0"/>
          <a:cs typeface="TH SarabunPSK" pitchFamily="34" charset="-34"/>
        </a:defRPr>
      </a:lvl8pPr>
      <a:lvl9pPr marL="3886200" indent="-228600" algn="l" defTabSz="449263" rtl="0" eaLnBrk="0" fontAlgn="base" hangingPunct="0">
        <a:lnSpc>
          <a:spcPct val="102000"/>
        </a:lnSpc>
        <a:spcBef>
          <a:spcPct val="0"/>
        </a:spcBef>
        <a:spcAft>
          <a:spcPct val="0"/>
        </a:spcAft>
        <a:buClr>
          <a:srgbClr val="000000"/>
        </a:buClr>
        <a:buSzPct val="100000"/>
        <a:buFont typeface="Times New Roman" pitchFamily="18" charset="0"/>
        <a:defRPr sz="4000" b="1">
          <a:solidFill>
            <a:srgbClr val="0066CC"/>
          </a:solidFill>
          <a:latin typeface="Calibri" pitchFamily="34" charset="0"/>
          <a:cs typeface="TH SarabunPSK" pitchFamily="34" charset="-34"/>
        </a:defRPr>
      </a:lvl9pPr>
    </p:titleStyle>
    <p:bodyStyle>
      <a:lvl1pPr marL="342900" indent="-342900" algn="l" defTabSz="449263" rtl="0" eaLnBrk="0" fontAlgn="base" hangingPunct="0">
        <a:lnSpc>
          <a:spcPct val="102000"/>
        </a:lnSpc>
        <a:spcBef>
          <a:spcPts val="800"/>
        </a:spcBef>
        <a:spcAft>
          <a:spcPct val="0"/>
        </a:spcAft>
        <a:buClr>
          <a:srgbClr val="000000"/>
        </a:buClr>
        <a:buSzPct val="100000"/>
        <a:buFont typeface="Times New Roman" pitchFamily="18" charset="0"/>
        <a:buChar char="•"/>
        <a:defRPr sz="3200">
          <a:solidFill>
            <a:srgbClr val="000000"/>
          </a:solidFill>
          <a:latin typeface="+mn-lt"/>
          <a:ea typeface="TH SarabunPSK" pitchFamily="-84" charset="0"/>
          <a:cs typeface="+mn-cs"/>
        </a:defRPr>
      </a:lvl1pPr>
      <a:lvl2pPr marL="742950" indent="-285750" algn="l" defTabSz="449263" rtl="0" eaLnBrk="0" fontAlgn="base" hangingPunct="0">
        <a:lnSpc>
          <a:spcPct val="102000"/>
        </a:lnSpc>
        <a:spcBef>
          <a:spcPts val="700"/>
        </a:spcBef>
        <a:spcAft>
          <a:spcPct val="0"/>
        </a:spcAft>
        <a:buClr>
          <a:srgbClr val="000000"/>
        </a:buClr>
        <a:buSzPct val="100000"/>
        <a:buFont typeface="Times New Roman" pitchFamily="18" charset="0"/>
        <a:buChar char="–"/>
        <a:defRPr sz="2800">
          <a:solidFill>
            <a:srgbClr val="000000"/>
          </a:solidFill>
          <a:latin typeface="+mn-lt"/>
          <a:ea typeface="TH SarabunPSK" pitchFamily="-84" charset="0"/>
          <a:cs typeface="+mn-cs"/>
        </a:defRPr>
      </a:lvl2pPr>
      <a:lvl3pPr marL="1143000" indent="-228600" algn="l" defTabSz="449263" rtl="0" eaLnBrk="0" fontAlgn="base" hangingPunct="0">
        <a:lnSpc>
          <a:spcPct val="102000"/>
        </a:lnSpc>
        <a:spcBef>
          <a:spcPts val="600"/>
        </a:spcBef>
        <a:spcAft>
          <a:spcPct val="0"/>
        </a:spcAft>
        <a:buClr>
          <a:srgbClr val="000000"/>
        </a:buClr>
        <a:buSzPct val="100000"/>
        <a:buFont typeface="Times New Roman" pitchFamily="18" charset="0"/>
        <a:buChar char="•"/>
        <a:defRPr sz="2400">
          <a:solidFill>
            <a:srgbClr val="000000"/>
          </a:solidFill>
          <a:latin typeface="+mn-lt"/>
          <a:ea typeface="TH SarabunPSK" pitchFamily="-84" charset="0"/>
          <a:cs typeface="+mn-cs"/>
        </a:defRPr>
      </a:lvl3pPr>
      <a:lvl4pPr marL="1600200" indent="-228600" algn="l" defTabSz="449263" rtl="0" eaLnBrk="0" fontAlgn="base" hangingPunct="0">
        <a:lnSpc>
          <a:spcPct val="102000"/>
        </a:lnSpc>
        <a:spcBef>
          <a:spcPts val="600"/>
        </a:spcBef>
        <a:spcAft>
          <a:spcPct val="0"/>
        </a:spcAft>
        <a:buClr>
          <a:srgbClr val="000000"/>
        </a:buClr>
        <a:buSzPct val="100000"/>
        <a:buFont typeface="Times New Roman" pitchFamily="18" charset="0"/>
        <a:buChar char="–"/>
        <a:defRPr sz="2400">
          <a:solidFill>
            <a:srgbClr val="000000"/>
          </a:solidFill>
          <a:latin typeface="+mn-lt"/>
          <a:ea typeface="TH SarabunPSK" pitchFamily="-84" charset="0"/>
          <a:cs typeface="+mn-cs"/>
        </a:defRPr>
      </a:lvl4pPr>
      <a:lvl5pPr marL="2057400" indent="-228600" algn="l" defTabSz="449263" rtl="0" eaLnBrk="0" fontAlgn="base" hangingPunct="0">
        <a:lnSpc>
          <a:spcPct val="102000"/>
        </a:lnSpc>
        <a:spcBef>
          <a:spcPts val="600"/>
        </a:spcBef>
        <a:spcAft>
          <a:spcPct val="0"/>
        </a:spcAft>
        <a:buClr>
          <a:srgbClr val="000000"/>
        </a:buClr>
        <a:buSzPct val="100000"/>
        <a:buFont typeface="Times New Roman" pitchFamily="18" charset="0"/>
        <a:buChar char="»"/>
        <a:defRPr sz="2400">
          <a:solidFill>
            <a:srgbClr val="000000"/>
          </a:solidFill>
          <a:latin typeface="+mn-lt"/>
          <a:ea typeface="TH SarabunPSK" pitchFamily="-84" charset="0"/>
          <a:cs typeface="+mn-cs"/>
        </a:defRPr>
      </a:lvl5pPr>
      <a:lvl6pPr marL="2514600" indent="-228600" algn="l" defTabSz="449263" rtl="0" eaLnBrk="0" fontAlgn="base" hangingPunct="0">
        <a:lnSpc>
          <a:spcPct val="102000"/>
        </a:lnSpc>
        <a:spcBef>
          <a:spcPts val="600"/>
        </a:spcBef>
        <a:spcAft>
          <a:spcPct val="0"/>
        </a:spcAft>
        <a:buClr>
          <a:srgbClr val="000000"/>
        </a:buClr>
        <a:buSzPct val="100000"/>
        <a:buFont typeface="Times New Roman" pitchFamily="18" charset="0"/>
        <a:defRPr sz="2400">
          <a:solidFill>
            <a:srgbClr val="000000"/>
          </a:solidFill>
          <a:latin typeface="+mn-lt"/>
          <a:cs typeface="+mn-cs"/>
        </a:defRPr>
      </a:lvl6pPr>
      <a:lvl7pPr marL="2971800" indent="-228600" algn="l" defTabSz="449263" rtl="0" eaLnBrk="0" fontAlgn="base" hangingPunct="0">
        <a:lnSpc>
          <a:spcPct val="102000"/>
        </a:lnSpc>
        <a:spcBef>
          <a:spcPts val="600"/>
        </a:spcBef>
        <a:spcAft>
          <a:spcPct val="0"/>
        </a:spcAft>
        <a:buClr>
          <a:srgbClr val="000000"/>
        </a:buClr>
        <a:buSzPct val="100000"/>
        <a:buFont typeface="Times New Roman" pitchFamily="18" charset="0"/>
        <a:defRPr sz="2400">
          <a:solidFill>
            <a:srgbClr val="000000"/>
          </a:solidFill>
          <a:latin typeface="+mn-lt"/>
          <a:cs typeface="+mn-cs"/>
        </a:defRPr>
      </a:lvl7pPr>
      <a:lvl8pPr marL="3429000" indent="-228600" algn="l" defTabSz="449263" rtl="0" eaLnBrk="0" fontAlgn="base" hangingPunct="0">
        <a:lnSpc>
          <a:spcPct val="102000"/>
        </a:lnSpc>
        <a:spcBef>
          <a:spcPts val="600"/>
        </a:spcBef>
        <a:spcAft>
          <a:spcPct val="0"/>
        </a:spcAft>
        <a:buClr>
          <a:srgbClr val="000000"/>
        </a:buClr>
        <a:buSzPct val="100000"/>
        <a:buFont typeface="Times New Roman" pitchFamily="18" charset="0"/>
        <a:defRPr sz="2400">
          <a:solidFill>
            <a:srgbClr val="000000"/>
          </a:solidFill>
          <a:latin typeface="+mn-lt"/>
          <a:cs typeface="+mn-cs"/>
        </a:defRPr>
      </a:lvl8pPr>
      <a:lvl9pPr marL="3886200" indent="-228600" algn="l" defTabSz="449263" rtl="0" eaLnBrk="0" fontAlgn="base" hangingPunct="0">
        <a:lnSpc>
          <a:spcPct val="102000"/>
        </a:lnSpc>
        <a:spcBef>
          <a:spcPts val="600"/>
        </a:spcBef>
        <a:spcAft>
          <a:spcPct val="0"/>
        </a:spcAft>
        <a:buClr>
          <a:srgbClr val="000000"/>
        </a:buClr>
        <a:buSzPct val="100000"/>
        <a:buFont typeface="Times New Roman" pitchFamily="18" charset="0"/>
        <a:defRPr sz="2400">
          <a:solidFill>
            <a:srgbClr val="000000"/>
          </a:solidFill>
          <a:latin typeface="+mn-lt"/>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buClr>
                <a:srgbClr val="000000"/>
              </a:buClr>
              <a:buSzPct val="100000"/>
              <a:buFont typeface="Times New Roman" panose="02020603050405020304" pitchFamily="18" charset="0"/>
              <a:buNone/>
              <a:defRPr sz="1200">
                <a:solidFill>
                  <a:schemeClr val="tx1">
                    <a:tint val="75000"/>
                  </a:schemeClr>
                </a:solidFill>
              </a:defRPr>
            </a:lvl1pPr>
          </a:lstStyle>
          <a:p>
            <a:pPr>
              <a:defRPr/>
            </a:pPr>
            <a:fld id="{BFB8B1AD-58F9-4965-BE0B-E9FB443D3404}" type="datetimeFigureOut">
              <a:rPr lang="en-US"/>
              <a:pPr>
                <a:defRPr/>
              </a:pPr>
              <a:t>1/26/2018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buClr>
                <a:srgbClr val="000000"/>
              </a:buClr>
              <a:buSzPct val="100000"/>
              <a:buFont typeface="Times New Roman" panose="02020603050405020304" pitchFamily="18" charset="0"/>
              <a:buNone/>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buClr>
                <a:srgbClr val="000000"/>
              </a:buClr>
              <a:buSzPct val="100000"/>
              <a:buFont typeface="Times New Roman" pitchFamily="18" charset="0"/>
              <a:buNone/>
              <a:defRPr sz="1200" smtClean="0">
                <a:solidFill>
                  <a:srgbClr val="898989"/>
                </a:solidFill>
              </a:defRPr>
            </a:lvl1pPr>
          </a:lstStyle>
          <a:p>
            <a:pPr>
              <a:defRPr/>
            </a:pPr>
            <a:fld id="{07C82090-8956-4A0B-8589-D60F8E8031A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149225"/>
            <a:ext cx="8224838" cy="9239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4099" name="Rectangle 2"/>
          <p:cNvSpPr>
            <a:spLocks noGrp="1" noChangeArrowheads="1"/>
          </p:cNvSpPr>
          <p:nvPr>
            <p:ph type="body" idx="1"/>
          </p:nvPr>
        </p:nvSpPr>
        <p:spPr bwMode="auto">
          <a:xfrm>
            <a:off x="457200" y="1139825"/>
            <a:ext cx="8224838" cy="521493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hf hdr="0" ftr="0" dt="0"/>
  <p:txStyles>
    <p:title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sz="4000" b="1">
          <a:solidFill>
            <a:srgbClr val="0066CC"/>
          </a:solidFill>
          <a:latin typeface="+mj-lt"/>
          <a:ea typeface="TH SarabunPSK" pitchFamily="-84" charset="0"/>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sz="4000" b="1">
          <a:solidFill>
            <a:srgbClr val="0066CC"/>
          </a:solidFill>
          <a:latin typeface="Calibri" pitchFamily="34" charset="0"/>
          <a:ea typeface="TH SarabunPSK" pitchFamily="-84" charset="0"/>
          <a:cs typeface="TH SarabunPSK" pitchFamily="34" charset="-34"/>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sz="4000" b="1">
          <a:solidFill>
            <a:srgbClr val="0066CC"/>
          </a:solidFill>
          <a:latin typeface="Calibri" pitchFamily="34" charset="0"/>
          <a:ea typeface="TH SarabunPSK" pitchFamily="-84" charset="0"/>
          <a:cs typeface="TH SarabunPSK" pitchFamily="34" charset="-34"/>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sz="4000" b="1">
          <a:solidFill>
            <a:srgbClr val="0066CC"/>
          </a:solidFill>
          <a:latin typeface="Calibri" pitchFamily="34" charset="0"/>
          <a:ea typeface="TH SarabunPSK" pitchFamily="-84" charset="0"/>
          <a:cs typeface="TH SarabunPSK" pitchFamily="34" charset="-34"/>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sz="4000" b="1">
          <a:solidFill>
            <a:srgbClr val="0066CC"/>
          </a:solidFill>
          <a:latin typeface="Calibri" pitchFamily="34" charset="0"/>
          <a:ea typeface="TH SarabunPSK" pitchFamily="-84" charset="0"/>
          <a:cs typeface="TH SarabunPSK" pitchFamily="34" charset="-34"/>
        </a:defRPr>
      </a:lvl5pPr>
      <a:lvl6pPr marL="2514600" indent="-228600" algn="l" defTabSz="449263" rtl="0" eaLnBrk="0" fontAlgn="base" hangingPunct="0">
        <a:lnSpc>
          <a:spcPct val="102000"/>
        </a:lnSpc>
        <a:spcBef>
          <a:spcPct val="0"/>
        </a:spcBef>
        <a:spcAft>
          <a:spcPct val="0"/>
        </a:spcAft>
        <a:buClr>
          <a:srgbClr val="000000"/>
        </a:buClr>
        <a:buSzPct val="100000"/>
        <a:buFont typeface="Times New Roman" pitchFamily="18" charset="0"/>
        <a:defRPr sz="4000" b="1">
          <a:solidFill>
            <a:srgbClr val="0066CC"/>
          </a:solidFill>
          <a:latin typeface="Calibri" pitchFamily="34" charset="0"/>
          <a:cs typeface="TH SarabunPSK" pitchFamily="34" charset="-34"/>
        </a:defRPr>
      </a:lvl6pPr>
      <a:lvl7pPr marL="2971800" indent="-228600" algn="l" defTabSz="449263" rtl="0" eaLnBrk="0" fontAlgn="base" hangingPunct="0">
        <a:lnSpc>
          <a:spcPct val="102000"/>
        </a:lnSpc>
        <a:spcBef>
          <a:spcPct val="0"/>
        </a:spcBef>
        <a:spcAft>
          <a:spcPct val="0"/>
        </a:spcAft>
        <a:buClr>
          <a:srgbClr val="000000"/>
        </a:buClr>
        <a:buSzPct val="100000"/>
        <a:buFont typeface="Times New Roman" pitchFamily="18" charset="0"/>
        <a:defRPr sz="4000" b="1">
          <a:solidFill>
            <a:srgbClr val="0066CC"/>
          </a:solidFill>
          <a:latin typeface="Calibri" pitchFamily="34" charset="0"/>
          <a:cs typeface="TH SarabunPSK" pitchFamily="34" charset="-34"/>
        </a:defRPr>
      </a:lvl7pPr>
      <a:lvl8pPr marL="3429000" indent="-228600" algn="l" defTabSz="449263" rtl="0" eaLnBrk="0" fontAlgn="base" hangingPunct="0">
        <a:lnSpc>
          <a:spcPct val="102000"/>
        </a:lnSpc>
        <a:spcBef>
          <a:spcPct val="0"/>
        </a:spcBef>
        <a:spcAft>
          <a:spcPct val="0"/>
        </a:spcAft>
        <a:buClr>
          <a:srgbClr val="000000"/>
        </a:buClr>
        <a:buSzPct val="100000"/>
        <a:buFont typeface="Times New Roman" pitchFamily="18" charset="0"/>
        <a:defRPr sz="4000" b="1">
          <a:solidFill>
            <a:srgbClr val="0066CC"/>
          </a:solidFill>
          <a:latin typeface="Calibri" pitchFamily="34" charset="0"/>
          <a:cs typeface="TH SarabunPSK" pitchFamily="34" charset="-34"/>
        </a:defRPr>
      </a:lvl8pPr>
      <a:lvl9pPr marL="3886200" indent="-228600" algn="l" defTabSz="449263" rtl="0" eaLnBrk="0" fontAlgn="base" hangingPunct="0">
        <a:lnSpc>
          <a:spcPct val="102000"/>
        </a:lnSpc>
        <a:spcBef>
          <a:spcPct val="0"/>
        </a:spcBef>
        <a:spcAft>
          <a:spcPct val="0"/>
        </a:spcAft>
        <a:buClr>
          <a:srgbClr val="000000"/>
        </a:buClr>
        <a:buSzPct val="100000"/>
        <a:buFont typeface="Times New Roman" pitchFamily="18" charset="0"/>
        <a:defRPr sz="4000" b="1">
          <a:solidFill>
            <a:srgbClr val="0066CC"/>
          </a:solidFill>
          <a:latin typeface="Calibri" pitchFamily="34" charset="0"/>
          <a:cs typeface="TH SarabunPSK" pitchFamily="34" charset="-34"/>
        </a:defRPr>
      </a:lvl9pPr>
    </p:titleStyle>
    <p:bodyStyle>
      <a:lvl1pPr marL="342900" indent="-342900" algn="l" defTabSz="449263" rtl="0" eaLnBrk="0" fontAlgn="base" hangingPunct="0">
        <a:lnSpc>
          <a:spcPct val="102000"/>
        </a:lnSpc>
        <a:spcBef>
          <a:spcPts val="800"/>
        </a:spcBef>
        <a:spcAft>
          <a:spcPct val="0"/>
        </a:spcAft>
        <a:buClr>
          <a:srgbClr val="000000"/>
        </a:buClr>
        <a:buSzPct val="100000"/>
        <a:buFont typeface="Times New Roman" pitchFamily="18" charset="0"/>
        <a:buChar char="•"/>
        <a:defRPr sz="3200">
          <a:solidFill>
            <a:srgbClr val="000000"/>
          </a:solidFill>
          <a:latin typeface="+mn-lt"/>
          <a:ea typeface="TH SarabunPSK" pitchFamily="-84" charset="0"/>
          <a:cs typeface="+mn-cs"/>
        </a:defRPr>
      </a:lvl1pPr>
      <a:lvl2pPr marL="742950" indent="-285750" algn="l" defTabSz="449263" rtl="0" eaLnBrk="0" fontAlgn="base" hangingPunct="0">
        <a:lnSpc>
          <a:spcPct val="102000"/>
        </a:lnSpc>
        <a:spcBef>
          <a:spcPts val="700"/>
        </a:spcBef>
        <a:spcAft>
          <a:spcPct val="0"/>
        </a:spcAft>
        <a:buClr>
          <a:srgbClr val="000000"/>
        </a:buClr>
        <a:buSzPct val="100000"/>
        <a:buFont typeface="Times New Roman" pitchFamily="18" charset="0"/>
        <a:buChar char="–"/>
        <a:defRPr sz="2800">
          <a:solidFill>
            <a:srgbClr val="000000"/>
          </a:solidFill>
          <a:latin typeface="+mn-lt"/>
          <a:ea typeface="TH SarabunPSK" pitchFamily="-84" charset="0"/>
          <a:cs typeface="+mn-cs"/>
        </a:defRPr>
      </a:lvl2pPr>
      <a:lvl3pPr marL="1143000" indent="-228600" algn="l" defTabSz="449263" rtl="0" eaLnBrk="0" fontAlgn="base" hangingPunct="0">
        <a:lnSpc>
          <a:spcPct val="102000"/>
        </a:lnSpc>
        <a:spcBef>
          <a:spcPts val="600"/>
        </a:spcBef>
        <a:spcAft>
          <a:spcPct val="0"/>
        </a:spcAft>
        <a:buClr>
          <a:srgbClr val="000000"/>
        </a:buClr>
        <a:buSzPct val="100000"/>
        <a:buFont typeface="Times New Roman" pitchFamily="18" charset="0"/>
        <a:buChar char="•"/>
        <a:defRPr sz="2400">
          <a:solidFill>
            <a:srgbClr val="000000"/>
          </a:solidFill>
          <a:latin typeface="+mn-lt"/>
          <a:ea typeface="TH SarabunPSK" pitchFamily="-84" charset="0"/>
          <a:cs typeface="+mn-cs"/>
        </a:defRPr>
      </a:lvl3pPr>
      <a:lvl4pPr marL="1600200" indent="-228600" algn="l" defTabSz="449263" rtl="0" eaLnBrk="0" fontAlgn="base" hangingPunct="0">
        <a:lnSpc>
          <a:spcPct val="102000"/>
        </a:lnSpc>
        <a:spcBef>
          <a:spcPts val="600"/>
        </a:spcBef>
        <a:spcAft>
          <a:spcPct val="0"/>
        </a:spcAft>
        <a:buClr>
          <a:srgbClr val="000000"/>
        </a:buClr>
        <a:buSzPct val="100000"/>
        <a:buFont typeface="Times New Roman" pitchFamily="18" charset="0"/>
        <a:buChar char="–"/>
        <a:defRPr sz="2400">
          <a:solidFill>
            <a:srgbClr val="000000"/>
          </a:solidFill>
          <a:latin typeface="+mn-lt"/>
          <a:ea typeface="TH SarabunPSK" pitchFamily="-84" charset="0"/>
          <a:cs typeface="+mn-cs"/>
        </a:defRPr>
      </a:lvl4pPr>
      <a:lvl5pPr marL="2057400" indent="-228600" algn="l" defTabSz="449263" rtl="0" eaLnBrk="0" fontAlgn="base" hangingPunct="0">
        <a:lnSpc>
          <a:spcPct val="102000"/>
        </a:lnSpc>
        <a:spcBef>
          <a:spcPts val="600"/>
        </a:spcBef>
        <a:spcAft>
          <a:spcPct val="0"/>
        </a:spcAft>
        <a:buClr>
          <a:srgbClr val="000000"/>
        </a:buClr>
        <a:buSzPct val="100000"/>
        <a:buFont typeface="Times New Roman" pitchFamily="18" charset="0"/>
        <a:buChar char="»"/>
        <a:defRPr sz="2400">
          <a:solidFill>
            <a:srgbClr val="000000"/>
          </a:solidFill>
          <a:latin typeface="+mn-lt"/>
          <a:ea typeface="TH SarabunPSK" pitchFamily="-84" charset="0"/>
          <a:cs typeface="+mn-cs"/>
        </a:defRPr>
      </a:lvl5pPr>
      <a:lvl6pPr marL="2514600" indent="-228600" algn="l" defTabSz="449263" rtl="0" eaLnBrk="0" fontAlgn="base" hangingPunct="0">
        <a:lnSpc>
          <a:spcPct val="102000"/>
        </a:lnSpc>
        <a:spcBef>
          <a:spcPts val="600"/>
        </a:spcBef>
        <a:spcAft>
          <a:spcPct val="0"/>
        </a:spcAft>
        <a:buClr>
          <a:srgbClr val="000000"/>
        </a:buClr>
        <a:buSzPct val="100000"/>
        <a:buFont typeface="Times New Roman" pitchFamily="18" charset="0"/>
        <a:defRPr sz="2400">
          <a:solidFill>
            <a:srgbClr val="000000"/>
          </a:solidFill>
          <a:latin typeface="+mn-lt"/>
          <a:cs typeface="+mn-cs"/>
        </a:defRPr>
      </a:lvl6pPr>
      <a:lvl7pPr marL="2971800" indent="-228600" algn="l" defTabSz="449263" rtl="0" eaLnBrk="0" fontAlgn="base" hangingPunct="0">
        <a:lnSpc>
          <a:spcPct val="102000"/>
        </a:lnSpc>
        <a:spcBef>
          <a:spcPts val="600"/>
        </a:spcBef>
        <a:spcAft>
          <a:spcPct val="0"/>
        </a:spcAft>
        <a:buClr>
          <a:srgbClr val="000000"/>
        </a:buClr>
        <a:buSzPct val="100000"/>
        <a:buFont typeface="Times New Roman" pitchFamily="18" charset="0"/>
        <a:defRPr sz="2400">
          <a:solidFill>
            <a:srgbClr val="000000"/>
          </a:solidFill>
          <a:latin typeface="+mn-lt"/>
          <a:cs typeface="+mn-cs"/>
        </a:defRPr>
      </a:lvl7pPr>
      <a:lvl8pPr marL="3429000" indent="-228600" algn="l" defTabSz="449263" rtl="0" eaLnBrk="0" fontAlgn="base" hangingPunct="0">
        <a:lnSpc>
          <a:spcPct val="102000"/>
        </a:lnSpc>
        <a:spcBef>
          <a:spcPts val="600"/>
        </a:spcBef>
        <a:spcAft>
          <a:spcPct val="0"/>
        </a:spcAft>
        <a:buClr>
          <a:srgbClr val="000000"/>
        </a:buClr>
        <a:buSzPct val="100000"/>
        <a:buFont typeface="Times New Roman" pitchFamily="18" charset="0"/>
        <a:defRPr sz="2400">
          <a:solidFill>
            <a:srgbClr val="000000"/>
          </a:solidFill>
          <a:latin typeface="+mn-lt"/>
          <a:cs typeface="+mn-cs"/>
        </a:defRPr>
      </a:lvl8pPr>
      <a:lvl9pPr marL="3886200" indent="-228600" algn="l" defTabSz="449263" rtl="0" eaLnBrk="0" fontAlgn="base" hangingPunct="0">
        <a:lnSpc>
          <a:spcPct val="102000"/>
        </a:lnSpc>
        <a:spcBef>
          <a:spcPts val="600"/>
        </a:spcBef>
        <a:spcAft>
          <a:spcPct val="0"/>
        </a:spcAft>
        <a:buClr>
          <a:srgbClr val="000000"/>
        </a:buClr>
        <a:buSzPct val="100000"/>
        <a:buFont typeface="Times New Roman" pitchFamily="18" charset="0"/>
        <a:defRPr sz="2400">
          <a:solidFill>
            <a:srgbClr val="000000"/>
          </a:solidFill>
          <a:latin typeface="+mn-lt"/>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149225"/>
            <a:ext cx="8224838" cy="9239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dirty="0" smtClean="0"/>
              <a:t>Click to edit the title text format</a:t>
            </a:r>
          </a:p>
        </p:txBody>
      </p:sp>
      <p:sp>
        <p:nvSpPr>
          <p:cNvPr id="2051" name="Rectangle 2"/>
          <p:cNvSpPr>
            <a:spLocks noGrp="1" noChangeArrowheads="1"/>
          </p:cNvSpPr>
          <p:nvPr>
            <p:ph type="body" idx="1"/>
          </p:nvPr>
        </p:nvSpPr>
        <p:spPr bwMode="auto">
          <a:xfrm>
            <a:off x="457200" y="1139825"/>
            <a:ext cx="8224838" cy="521493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p:txBody>
      </p:sp>
      <p:pic>
        <p:nvPicPr>
          <p:cNvPr id="2052" name="Picture 3"/>
          <p:cNvPicPr>
            <a:picLocks noChangeAspect="1" noChangeArrowheads="1"/>
          </p:cNvPicPr>
          <p:nvPr/>
        </p:nvPicPr>
        <p:blipFill>
          <a:blip r:embed="rId13" cstate="print"/>
          <a:srcRect/>
          <a:stretch>
            <a:fillRect/>
          </a:stretch>
        </p:blipFill>
        <p:spPr bwMode="auto">
          <a:xfrm>
            <a:off x="8172450" y="6537325"/>
            <a:ext cx="720725" cy="236538"/>
          </a:xfrm>
          <a:prstGeom prst="rect">
            <a:avLst/>
          </a:prstGeom>
          <a:noFill/>
          <a:ln w="9525">
            <a:noFill/>
            <a:round/>
            <a:headEnd/>
            <a:tailEnd/>
          </a:ln>
        </p:spPr>
      </p:pic>
      <p:sp>
        <p:nvSpPr>
          <p:cNvPr id="1029" name="Text Box 4"/>
          <p:cNvSpPr txBox="1">
            <a:spLocks noChangeArrowheads="1"/>
          </p:cNvSpPr>
          <p:nvPr/>
        </p:nvSpPr>
        <p:spPr bwMode="auto">
          <a:xfrm>
            <a:off x="7637463" y="6535738"/>
            <a:ext cx="506412" cy="257175"/>
          </a:xfrm>
          <a:prstGeom prst="rect">
            <a:avLst/>
          </a:prstGeom>
          <a:noFill/>
          <a:ln w="9525">
            <a:noFill/>
            <a:round/>
            <a:headEnd/>
            <a:tailEnd/>
          </a:ln>
        </p:spPr>
        <p:txBody>
          <a:bodyPr lIns="90000" tIns="45000" rIns="90000" bIns="45000"/>
          <a:lstStyle/>
          <a:p>
            <a:pPr algn="r" eaLnBrk="1" hangingPunct="1">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501CA45C-589B-4EF7-811F-2FEE62090595}" type="slidenum">
              <a:rPr lang="en-US" sz="1200">
                <a:solidFill>
                  <a:srgbClr val="808080"/>
                </a:solidFill>
                <a:cs typeface="Tahoma" pitchFamily="34" charset="0"/>
              </a:rPr>
              <a:pPr algn="r" eaLnBrk="1" hangingPunct="1">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a:t>
            </a:fld>
            <a:r>
              <a:rPr lang="en-US" sz="1200">
                <a:solidFill>
                  <a:srgbClr val="666666"/>
                </a:solidFill>
                <a:cs typeface="Tahoma" pitchFamily="34" charset="0"/>
              </a:rPr>
              <a:t> </a:t>
            </a:r>
          </a:p>
        </p:txBody>
      </p:sp>
      <p:sp>
        <p:nvSpPr>
          <p:cNvPr id="1030" name="Line 5"/>
          <p:cNvSpPr>
            <a:spLocks noChangeShapeType="1"/>
          </p:cNvSpPr>
          <p:nvPr/>
        </p:nvSpPr>
        <p:spPr bwMode="auto">
          <a:xfrm>
            <a:off x="-36513" y="6462713"/>
            <a:ext cx="9180513" cy="1587"/>
          </a:xfrm>
          <a:prstGeom prst="line">
            <a:avLst/>
          </a:prstGeom>
          <a:noFill/>
          <a:ln w="18000" cap="sq">
            <a:solidFill>
              <a:srgbClr val="0066CC"/>
            </a:solidFill>
            <a:miter lim="800000"/>
            <a:headEnd/>
            <a:tailEnd/>
          </a:ln>
        </p:spPr>
        <p:txBody>
          <a:bodyPr/>
          <a:lstStyle/>
          <a:p>
            <a:pPr>
              <a:defRPr/>
            </a:pPr>
            <a:endParaRPr lang="th-TH">
              <a:solidFill>
                <a:srgbClr val="FFFFFF"/>
              </a:solidFill>
            </a:endParaRPr>
          </a:p>
        </p:txBody>
      </p:sp>
      <p:sp>
        <p:nvSpPr>
          <p:cNvPr id="1031" name="Text Box 6"/>
          <p:cNvSpPr txBox="1">
            <a:spLocks noChangeArrowheads="1"/>
          </p:cNvSpPr>
          <p:nvPr/>
        </p:nvSpPr>
        <p:spPr bwMode="auto">
          <a:xfrm>
            <a:off x="144463" y="6608763"/>
            <a:ext cx="1619250" cy="255587"/>
          </a:xfrm>
          <a:prstGeom prst="rect">
            <a:avLst/>
          </a:prstGeom>
          <a:noFill/>
          <a:ln w="9525">
            <a:noFill/>
            <a:round/>
            <a:headEnd/>
            <a:tailEnd/>
          </a:ln>
        </p:spPr>
        <p:txBody>
          <a:bodyPr lIns="90000" tIns="45000" rIns="90000" bIns="45000"/>
          <a:lstStyle/>
          <a:p>
            <a:pPr eaLnBrk="1" hangingPunct="1">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808080"/>
                </a:solidFill>
                <a:cs typeface="Tahoma" pitchFamily="34" charset="0"/>
              </a:rPr>
              <a:t>www.nstda.or.th </a:t>
            </a:r>
          </a:p>
        </p:txBody>
      </p:sp>
      <p:sp>
        <p:nvSpPr>
          <p:cNvPr id="1032" name="Text Box 7"/>
          <p:cNvSpPr txBox="1">
            <a:spLocks noChangeArrowheads="1"/>
          </p:cNvSpPr>
          <p:nvPr/>
        </p:nvSpPr>
        <p:spPr bwMode="auto">
          <a:xfrm>
            <a:off x="144463" y="6480175"/>
            <a:ext cx="1927225" cy="377825"/>
          </a:xfrm>
          <a:prstGeom prst="rect">
            <a:avLst/>
          </a:prstGeom>
          <a:noFill/>
          <a:ln w="9525">
            <a:noFill/>
            <a:round/>
            <a:headEnd/>
            <a:tailEnd/>
          </a:ln>
        </p:spPr>
        <p:txBody>
          <a:bodyPr lIns="90000" tIns="45000" rIns="90000" bIns="45000"/>
          <a:lstStyle/>
          <a:p>
            <a:pPr eaLnBrk="1" hangingPunct="1">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100" dirty="0">
                <a:solidFill>
                  <a:srgbClr val="808080"/>
                </a:solidFill>
                <a:cs typeface="Tahoma" pitchFamily="34" charset="0"/>
              </a:rPr>
              <a:t>© NSTDA </a:t>
            </a:r>
            <a:r>
              <a:rPr lang="en-US" sz="1100" dirty="0" smtClean="0">
                <a:solidFill>
                  <a:srgbClr val="808080"/>
                </a:solidFill>
                <a:cs typeface="Tahoma" pitchFamily="34" charset="0"/>
              </a:rPr>
              <a:t>2017</a:t>
            </a:r>
            <a:endParaRPr lang="en-US" sz="1100" dirty="0">
              <a:solidFill>
                <a:srgbClr val="808080"/>
              </a:solidFill>
              <a:cs typeface="Tahoma" pitchFamily="34" charset="0"/>
            </a:endParaRPr>
          </a:p>
        </p:txBody>
      </p:sp>
      <p:sp>
        <p:nvSpPr>
          <p:cNvPr id="9" name="Footer Placeholder 8"/>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2910142873"/>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iming>
    <p:tnLst>
      <p:par>
        <p:cTn id="1" dur="indefinite" restart="never" nodeType="tmRoot"/>
      </p:par>
    </p:tnLst>
  </p:timing>
  <p:hf sldNum="0" hdr="0" ftr="0"/>
  <p:txStyles>
    <p:title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sz="4000" b="1">
          <a:solidFill>
            <a:srgbClr val="003399"/>
          </a:solidFill>
          <a:latin typeface="+mj-lt"/>
          <a:ea typeface="TH SarabunPSK" pitchFamily="-84" charset="0"/>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sz="4000" b="1">
          <a:solidFill>
            <a:srgbClr val="0066CC"/>
          </a:solidFill>
          <a:latin typeface="Calibri" pitchFamily="34" charset="0"/>
          <a:ea typeface="TH SarabunPSK" pitchFamily="-84" charset="0"/>
          <a:cs typeface="TH SarabunPSK" pitchFamily="34" charset="-34"/>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sz="4000" b="1">
          <a:solidFill>
            <a:srgbClr val="0066CC"/>
          </a:solidFill>
          <a:latin typeface="Calibri" pitchFamily="34" charset="0"/>
          <a:ea typeface="TH SarabunPSK" pitchFamily="-84" charset="0"/>
          <a:cs typeface="TH SarabunPSK" pitchFamily="34" charset="-34"/>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sz="4000" b="1">
          <a:solidFill>
            <a:srgbClr val="0066CC"/>
          </a:solidFill>
          <a:latin typeface="Calibri" pitchFamily="34" charset="0"/>
          <a:ea typeface="TH SarabunPSK" pitchFamily="-84" charset="0"/>
          <a:cs typeface="TH SarabunPSK" pitchFamily="34" charset="-34"/>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sz="4000" b="1">
          <a:solidFill>
            <a:srgbClr val="0066CC"/>
          </a:solidFill>
          <a:latin typeface="Calibri" pitchFamily="34" charset="0"/>
          <a:ea typeface="TH SarabunPSK" pitchFamily="-84" charset="0"/>
          <a:cs typeface="TH SarabunPSK" pitchFamily="34" charset="-34"/>
        </a:defRPr>
      </a:lvl5pPr>
      <a:lvl6pPr marL="2514600" indent="-228600" algn="l" defTabSz="449263" rtl="0" eaLnBrk="0" fontAlgn="base" hangingPunct="0">
        <a:lnSpc>
          <a:spcPct val="102000"/>
        </a:lnSpc>
        <a:spcBef>
          <a:spcPct val="0"/>
        </a:spcBef>
        <a:spcAft>
          <a:spcPct val="0"/>
        </a:spcAft>
        <a:buClr>
          <a:srgbClr val="000000"/>
        </a:buClr>
        <a:buSzPct val="100000"/>
        <a:buFont typeface="Times New Roman" pitchFamily="18" charset="0"/>
        <a:defRPr sz="4000" b="1">
          <a:solidFill>
            <a:srgbClr val="0066CC"/>
          </a:solidFill>
          <a:latin typeface="Calibri" pitchFamily="34" charset="0"/>
          <a:cs typeface="TH SarabunPSK" pitchFamily="34" charset="-34"/>
        </a:defRPr>
      </a:lvl6pPr>
      <a:lvl7pPr marL="2971800" indent="-228600" algn="l" defTabSz="449263" rtl="0" eaLnBrk="0" fontAlgn="base" hangingPunct="0">
        <a:lnSpc>
          <a:spcPct val="102000"/>
        </a:lnSpc>
        <a:spcBef>
          <a:spcPct val="0"/>
        </a:spcBef>
        <a:spcAft>
          <a:spcPct val="0"/>
        </a:spcAft>
        <a:buClr>
          <a:srgbClr val="000000"/>
        </a:buClr>
        <a:buSzPct val="100000"/>
        <a:buFont typeface="Times New Roman" pitchFamily="18" charset="0"/>
        <a:defRPr sz="4000" b="1">
          <a:solidFill>
            <a:srgbClr val="0066CC"/>
          </a:solidFill>
          <a:latin typeface="Calibri" pitchFamily="34" charset="0"/>
          <a:cs typeface="TH SarabunPSK" pitchFamily="34" charset="-34"/>
        </a:defRPr>
      </a:lvl7pPr>
      <a:lvl8pPr marL="3429000" indent="-228600" algn="l" defTabSz="449263" rtl="0" eaLnBrk="0" fontAlgn="base" hangingPunct="0">
        <a:lnSpc>
          <a:spcPct val="102000"/>
        </a:lnSpc>
        <a:spcBef>
          <a:spcPct val="0"/>
        </a:spcBef>
        <a:spcAft>
          <a:spcPct val="0"/>
        </a:spcAft>
        <a:buClr>
          <a:srgbClr val="000000"/>
        </a:buClr>
        <a:buSzPct val="100000"/>
        <a:buFont typeface="Times New Roman" pitchFamily="18" charset="0"/>
        <a:defRPr sz="4000" b="1">
          <a:solidFill>
            <a:srgbClr val="0066CC"/>
          </a:solidFill>
          <a:latin typeface="Calibri" pitchFamily="34" charset="0"/>
          <a:cs typeface="TH SarabunPSK" pitchFamily="34" charset="-34"/>
        </a:defRPr>
      </a:lvl8pPr>
      <a:lvl9pPr marL="3886200" indent="-228600" algn="l" defTabSz="449263" rtl="0" eaLnBrk="0" fontAlgn="base" hangingPunct="0">
        <a:lnSpc>
          <a:spcPct val="102000"/>
        </a:lnSpc>
        <a:spcBef>
          <a:spcPct val="0"/>
        </a:spcBef>
        <a:spcAft>
          <a:spcPct val="0"/>
        </a:spcAft>
        <a:buClr>
          <a:srgbClr val="000000"/>
        </a:buClr>
        <a:buSzPct val="100000"/>
        <a:buFont typeface="Times New Roman" pitchFamily="18" charset="0"/>
        <a:defRPr sz="4000" b="1">
          <a:solidFill>
            <a:srgbClr val="0066CC"/>
          </a:solidFill>
          <a:latin typeface="Calibri" pitchFamily="34" charset="0"/>
          <a:cs typeface="TH SarabunPSK" pitchFamily="34" charset="-34"/>
        </a:defRPr>
      </a:lvl9pPr>
    </p:titleStyle>
    <p:bodyStyle>
      <a:lvl1pPr marL="342900" indent="-342900" algn="l" defTabSz="449263" rtl="0" eaLnBrk="0" fontAlgn="base" hangingPunct="0">
        <a:lnSpc>
          <a:spcPct val="102000"/>
        </a:lnSpc>
        <a:spcBef>
          <a:spcPts val="800"/>
        </a:spcBef>
        <a:spcAft>
          <a:spcPct val="0"/>
        </a:spcAft>
        <a:buClr>
          <a:srgbClr val="000000"/>
        </a:buClr>
        <a:buSzPct val="100000"/>
        <a:buFont typeface="Times New Roman" pitchFamily="18" charset="0"/>
        <a:buChar char="•"/>
        <a:defRPr sz="3200">
          <a:solidFill>
            <a:srgbClr val="000000"/>
          </a:solidFill>
          <a:latin typeface="+mn-lt"/>
          <a:ea typeface="TH SarabunPSK" pitchFamily="-84" charset="0"/>
          <a:cs typeface="+mn-cs"/>
        </a:defRPr>
      </a:lvl1pPr>
      <a:lvl2pPr marL="742950" indent="-285750" algn="l" defTabSz="449263" rtl="0" eaLnBrk="0" fontAlgn="base" hangingPunct="0">
        <a:lnSpc>
          <a:spcPct val="102000"/>
        </a:lnSpc>
        <a:spcBef>
          <a:spcPts val="700"/>
        </a:spcBef>
        <a:spcAft>
          <a:spcPct val="0"/>
        </a:spcAft>
        <a:buClr>
          <a:srgbClr val="000000"/>
        </a:buClr>
        <a:buSzPct val="100000"/>
        <a:buFont typeface="Times New Roman" pitchFamily="18" charset="0"/>
        <a:buChar char="–"/>
        <a:defRPr sz="2800">
          <a:solidFill>
            <a:srgbClr val="000000"/>
          </a:solidFill>
          <a:latin typeface="+mn-lt"/>
          <a:ea typeface="TH SarabunPSK" pitchFamily="-84" charset="0"/>
          <a:cs typeface="+mn-cs"/>
        </a:defRPr>
      </a:lvl2pPr>
      <a:lvl3pPr marL="1143000" indent="-228600" algn="l" defTabSz="449263" rtl="0" eaLnBrk="0" fontAlgn="base" hangingPunct="0">
        <a:lnSpc>
          <a:spcPct val="102000"/>
        </a:lnSpc>
        <a:spcBef>
          <a:spcPts val="600"/>
        </a:spcBef>
        <a:spcAft>
          <a:spcPct val="0"/>
        </a:spcAft>
        <a:buClr>
          <a:srgbClr val="000000"/>
        </a:buClr>
        <a:buSzPct val="100000"/>
        <a:buFont typeface="Times New Roman" pitchFamily="18" charset="0"/>
        <a:buChar char="•"/>
        <a:defRPr sz="2400">
          <a:solidFill>
            <a:srgbClr val="000000"/>
          </a:solidFill>
          <a:latin typeface="+mn-lt"/>
          <a:ea typeface="TH SarabunPSK" pitchFamily="-84" charset="0"/>
          <a:cs typeface="+mn-cs"/>
        </a:defRPr>
      </a:lvl3pPr>
      <a:lvl4pPr marL="1600200" indent="-228600" algn="l" defTabSz="449263" rtl="0" eaLnBrk="0" fontAlgn="base" hangingPunct="0">
        <a:lnSpc>
          <a:spcPct val="102000"/>
        </a:lnSpc>
        <a:spcBef>
          <a:spcPts val="600"/>
        </a:spcBef>
        <a:spcAft>
          <a:spcPct val="0"/>
        </a:spcAft>
        <a:buClr>
          <a:srgbClr val="000000"/>
        </a:buClr>
        <a:buSzPct val="100000"/>
        <a:buFont typeface="Times New Roman" pitchFamily="18" charset="0"/>
        <a:buChar char="–"/>
        <a:defRPr sz="2400">
          <a:solidFill>
            <a:srgbClr val="000000"/>
          </a:solidFill>
          <a:latin typeface="+mn-lt"/>
          <a:ea typeface="TH SarabunPSK" pitchFamily="-84" charset="0"/>
          <a:cs typeface="+mn-cs"/>
        </a:defRPr>
      </a:lvl4pPr>
      <a:lvl5pPr marL="2057400" indent="-228600" algn="l" defTabSz="449263" rtl="0" eaLnBrk="0" fontAlgn="base" hangingPunct="0">
        <a:lnSpc>
          <a:spcPct val="102000"/>
        </a:lnSpc>
        <a:spcBef>
          <a:spcPts val="600"/>
        </a:spcBef>
        <a:spcAft>
          <a:spcPct val="0"/>
        </a:spcAft>
        <a:buClr>
          <a:srgbClr val="000000"/>
        </a:buClr>
        <a:buSzPct val="100000"/>
        <a:buFont typeface="Times New Roman" pitchFamily="18" charset="0"/>
        <a:buChar char="»"/>
        <a:defRPr sz="2400">
          <a:solidFill>
            <a:srgbClr val="000000"/>
          </a:solidFill>
          <a:latin typeface="+mn-lt"/>
          <a:ea typeface="TH SarabunPSK" pitchFamily="-84" charset="0"/>
          <a:cs typeface="+mn-cs"/>
        </a:defRPr>
      </a:lvl5pPr>
      <a:lvl6pPr marL="2514600" indent="-228600" algn="l" defTabSz="449263" rtl="0" eaLnBrk="0" fontAlgn="base" hangingPunct="0">
        <a:lnSpc>
          <a:spcPct val="102000"/>
        </a:lnSpc>
        <a:spcBef>
          <a:spcPts val="600"/>
        </a:spcBef>
        <a:spcAft>
          <a:spcPct val="0"/>
        </a:spcAft>
        <a:buClr>
          <a:srgbClr val="000000"/>
        </a:buClr>
        <a:buSzPct val="100000"/>
        <a:buFont typeface="Times New Roman" pitchFamily="18" charset="0"/>
        <a:defRPr sz="2400">
          <a:solidFill>
            <a:srgbClr val="000000"/>
          </a:solidFill>
          <a:latin typeface="+mn-lt"/>
          <a:cs typeface="+mn-cs"/>
        </a:defRPr>
      </a:lvl6pPr>
      <a:lvl7pPr marL="2971800" indent="-228600" algn="l" defTabSz="449263" rtl="0" eaLnBrk="0" fontAlgn="base" hangingPunct="0">
        <a:lnSpc>
          <a:spcPct val="102000"/>
        </a:lnSpc>
        <a:spcBef>
          <a:spcPts val="600"/>
        </a:spcBef>
        <a:spcAft>
          <a:spcPct val="0"/>
        </a:spcAft>
        <a:buClr>
          <a:srgbClr val="000000"/>
        </a:buClr>
        <a:buSzPct val="100000"/>
        <a:buFont typeface="Times New Roman" pitchFamily="18" charset="0"/>
        <a:defRPr sz="2400">
          <a:solidFill>
            <a:srgbClr val="000000"/>
          </a:solidFill>
          <a:latin typeface="+mn-lt"/>
          <a:cs typeface="+mn-cs"/>
        </a:defRPr>
      </a:lvl7pPr>
      <a:lvl8pPr marL="3429000" indent="-228600" algn="l" defTabSz="449263" rtl="0" eaLnBrk="0" fontAlgn="base" hangingPunct="0">
        <a:lnSpc>
          <a:spcPct val="102000"/>
        </a:lnSpc>
        <a:spcBef>
          <a:spcPts val="600"/>
        </a:spcBef>
        <a:spcAft>
          <a:spcPct val="0"/>
        </a:spcAft>
        <a:buClr>
          <a:srgbClr val="000000"/>
        </a:buClr>
        <a:buSzPct val="100000"/>
        <a:buFont typeface="Times New Roman" pitchFamily="18" charset="0"/>
        <a:defRPr sz="2400">
          <a:solidFill>
            <a:srgbClr val="000000"/>
          </a:solidFill>
          <a:latin typeface="+mn-lt"/>
          <a:cs typeface="+mn-cs"/>
        </a:defRPr>
      </a:lvl8pPr>
      <a:lvl9pPr marL="3886200" indent="-228600" algn="l" defTabSz="449263" rtl="0" eaLnBrk="0" fontAlgn="base" hangingPunct="0">
        <a:lnSpc>
          <a:spcPct val="102000"/>
        </a:lnSpc>
        <a:spcBef>
          <a:spcPts val="600"/>
        </a:spcBef>
        <a:spcAft>
          <a:spcPct val="0"/>
        </a:spcAft>
        <a:buClr>
          <a:srgbClr val="000000"/>
        </a:buClr>
        <a:buSzPct val="100000"/>
        <a:buFont typeface="Times New Roman" pitchFamily="18" charset="0"/>
        <a:defRPr sz="2400">
          <a:solidFill>
            <a:srgbClr val="000000"/>
          </a:solidFill>
          <a:latin typeface="+mn-lt"/>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D3A6C6A-CA75-4B97-A376-6B5769F42F5A}" type="datetime1">
              <a:rPr lang="en-US">
                <a:solidFill>
                  <a:prstClr val="black">
                    <a:tint val="75000"/>
                  </a:prstClr>
                </a:solidFill>
              </a:rPr>
              <a:pPr>
                <a:defRPr/>
              </a:pPr>
              <a:t>1/26/2018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AA308CB-4B9A-4241-9343-3E86983DB630}" type="slidenum">
              <a:rPr lang="en-US" altLang="en-US"/>
              <a:pPr>
                <a:defRPr/>
              </a:pPr>
              <a:t>‹#›</a:t>
            </a:fld>
            <a:endParaRPr lang="en-US" altLang="en-US"/>
          </a:p>
        </p:txBody>
      </p:sp>
    </p:spTree>
    <p:extLst>
      <p:ext uri="{BB962C8B-B14F-4D97-AF65-F5344CB8AC3E}">
        <p14:creationId xmlns:p14="http://schemas.microsoft.com/office/powerpoint/2010/main" val="332658600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D3A6C6A-CA75-4B97-A376-6B5769F42F5A}" type="datetime1">
              <a:rPr lang="en-US">
                <a:solidFill>
                  <a:prstClr val="black">
                    <a:tint val="75000"/>
                  </a:prstClr>
                </a:solidFill>
              </a:rPr>
              <a:pPr>
                <a:defRPr/>
              </a:pPr>
              <a:t>1/26/2018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AA308CB-4B9A-4241-9343-3E86983DB630}" type="slidenum">
              <a:rPr lang="en-US" altLang="en-US"/>
              <a:pPr>
                <a:defRPr/>
              </a:pPr>
              <a:t>‹#›</a:t>
            </a:fld>
            <a:endParaRPr lang="en-US" altLang="en-US"/>
          </a:p>
        </p:txBody>
      </p:sp>
    </p:spTree>
    <p:extLst>
      <p:ext uri="{BB962C8B-B14F-4D97-AF65-F5344CB8AC3E}">
        <p14:creationId xmlns:p14="http://schemas.microsoft.com/office/powerpoint/2010/main" val="2582965736"/>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40.xml"/><Relationship Id="rId5" Type="http://schemas.openxmlformats.org/officeDocument/2006/relationships/image" Target="../media/image38.jpe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g"/><Relationship Id="rId4" Type="http://schemas.openxmlformats.org/officeDocument/2006/relationships/image" Target="../media/image42.png"/><Relationship Id="rId9"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6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611189" y="1643062"/>
            <a:ext cx="8032750" cy="3370113"/>
          </a:xfrm>
          <a:prstGeom prst="rect">
            <a:avLst/>
          </a:prstGeom>
          <a:noFill/>
          <a:ln w="9525">
            <a:noFill/>
            <a:round/>
            <a:headEnd/>
            <a:tailEnd/>
          </a:ln>
        </p:spPr>
        <p:txBody>
          <a:bodyPr lIns="90000" tIns="46800" rIns="90000" bIns="46800" anchor="ctr"/>
          <a:lstStyle/>
          <a:p>
            <a:pPr eaLnBrk="1" hangingPunct="1">
              <a:lnSpc>
                <a:spcPct val="102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3200" dirty="0">
              <a:solidFill>
                <a:srgbClr val="3366CC"/>
              </a:solidFill>
              <a:ea typeface="TH SarabunPSK" pitchFamily="-84" charset="0"/>
              <a:cs typeface="TH SarabunPSK" pitchFamily="-84" charset="0"/>
            </a:endParaRPr>
          </a:p>
          <a:p>
            <a:pPr eaLnBrk="1" hangingPunct="1">
              <a:lnSpc>
                <a:spcPct val="102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600" dirty="0" smtClean="0">
                <a:solidFill>
                  <a:srgbClr val="003399"/>
                </a:solidFill>
                <a:ea typeface="TH SarabunPSK" pitchFamily="-84" charset="0"/>
                <a:cs typeface="TH SarabunPSK" pitchFamily="-84" charset="0"/>
              </a:rPr>
              <a:t>Overview: </a:t>
            </a:r>
            <a:r>
              <a:rPr lang="en-US" sz="3600" b="1" dirty="0" smtClean="0">
                <a:solidFill>
                  <a:srgbClr val="003399"/>
                </a:solidFill>
                <a:ea typeface="TH SarabunPSK" pitchFamily="-84" charset="0"/>
                <a:cs typeface="TH SarabunPSK" pitchFamily="-84" charset="0"/>
              </a:rPr>
              <a:t/>
            </a:r>
            <a:br>
              <a:rPr lang="en-US" sz="3600" b="1" dirty="0" smtClean="0">
                <a:solidFill>
                  <a:srgbClr val="003399"/>
                </a:solidFill>
                <a:ea typeface="TH SarabunPSK" pitchFamily="-84" charset="0"/>
                <a:cs typeface="TH SarabunPSK" pitchFamily="-84" charset="0"/>
              </a:rPr>
            </a:br>
            <a:r>
              <a:rPr lang="en-US" sz="3300" b="1" dirty="0" smtClean="0">
                <a:solidFill>
                  <a:srgbClr val="003399"/>
                </a:solidFill>
                <a:ea typeface="TH SarabunPSK" pitchFamily="-84" charset="0"/>
                <a:cs typeface="TH SarabunPSK" pitchFamily="-84" charset="0"/>
              </a:rPr>
              <a:t>NSTDA </a:t>
            </a:r>
            <a:r>
              <a:rPr lang="en-US" sz="3300" b="1" dirty="0">
                <a:solidFill>
                  <a:srgbClr val="003399"/>
                </a:solidFill>
                <a:ea typeface="TH SarabunPSK" pitchFamily="-84" charset="0"/>
                <a:cs typeface="TH SarabunPSK" pitchFamily="-84" charset="0"/>
              </a:rPr>
              <a:t>Strategy for Building Human Intellectual Capital for Thailand 4.0</a:t>
            </a:r>
          </a:p>
          <a:p>
            <a:pPr algn="r" eaLnBrk="1" hangingPunct="1">
              <a:lnSpc>
                <a:spcPct val="102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b="1" dirty="0">
              <a:solidFill>
                <a:srgbClr val="3366CC"/>
              </a:solidFill>
              <a:ea typeface="TH SarabunPSK" pitchFamily="-84" charset="0"/>
              <a:cs typeface="TH SarabunPSK" pitchFamily="-84" charset="0"/>
            </a:endParaRPr>
          </a:p>
          <a:p>
            <a:pPr algn="r" eaLnBrk="1" hangingPunct="1">
              <a:lnSpc>
                <a:spcPct val="102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b="1" dirty="0">
              <a:solidFill>
                <a:srgbClr val="3366CC"/>
              </a:solidFill>
              <a:ea typeface="TH SarabunPSK" pitchFamily="-84" charset="0"/>
              <a:cs typeface="TH SarabunPSK" pitchFamily="-84" charset="0"/>
            </a:endParaRPr>
          </a:p>
          <a:p>
            <a:pPr algn="r" eaLnBrk="1" hangingPunct="1">
              <a:lnSpc>
                <a:spcPct val="102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b="1" dirty="0">
              <a:solidFill>
                <a:srgbClr val="3366CC"/>
              </a:solidFill>
              <a:ea typeface="TH SarabunPSK" pitchFamily="-84" charset="0"/>
              <a:cs typeface="TH SarabunPSK" pitchFamily="-84" charset="0"/>
            </a:endParaRPr>
          </a:p>
          <a:p>
            <a:pPr algn="r" eaLnBrk="1" hangingPunct="1">
              <a:lnSpc>
                <a:spcPct val="102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400" b="1" dirty="0">
              <a:solidFill>
                <a:srgbClr val="3366CC"/>
              </a:solidFill>
              <a:ea typeface="TH SarabunPSK" pitchFamily="-84" charset="0"/>
              <a:cs typeface="TH SarabunPSK" pitchFamily="-84" charset="0"/>
            </a:endParaRPr>
          </a:p>
          <a:p>
            <a:pPr indent="1588" algn="r" eaLnBrk="1" hangingPunct="1">
              <a:buSzPct val="10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144000" algn="l"/>
              </a:tabLst>
              <a:defRPr/>
            </a:pPr>
            <a:r>
              <a:rPr lang="en-US" sz="1800" dirty="0" smtClean="0">
                <a:solidFill>
                  <a:schemeClr val="tx1"/>
                </a:solidFill>
                <a:latin typeface="+mn-lt"/>
                <a:ea typeface="TH SarabunPSK" pitchFamily="-84" charset="0"/>
                <a:cs typeface="TH SarabunPSK" pitchFamily="-84" charset="0"/>
              </a:rPr>
              <a:t>inco@nstda.or.th, International Collaboration</a:t>
            </a:r>
            <a:r>
              <a:rPr lang="th-TH" sz="1800" dirty="0" smtClean="0">
                <a:solidFill>
                  <a:srgbClr val="000000"/>
                </a:solidFill>
                <a:latin typeface="+mn-lt"/>
                <a:ea typeface="TH SarabunPSK" pitchFamily="-84" charset="0"/>
                <a:cs typeface="TH SarabunPSK" pitchFamily="-84" charset="0"/>
              </a:rPr>
              <a:t/>
            </a:r>
            <a:br>
              <a:rPr lang="th-TH" sz="1800" dirty="0" smtClean="0">
                <a:solidFill>
                  <a:srgbClr val="000000"/>
                </a:solidFill>
                <a:latin typeface="+mn-lt"/>
                <a:ea typeface="TH SarabunPSK" pitchFamily="-84" charset="0"/>
                <a:cs typeface="TH SarabunPSK" pitchFamily="-84" charset="0"/>
              </a:rPr>
            </a:br>
            <a:r>
              <a:rPr lang="en-US" sz="1800" dirty="0" smtClean="0">
                <a:solidFill>
                  <a:schemeClr val="tx1"/>
                </a:solidFill>
                <a:latin typeface="+mn-lt"/>
                <a:ea typeface="TH SarabunPSK" pitchFamily="-84" charset="0"/>
                <a:cs typeface="Tahoma" pitchFamily="34" charset="0"/>
              </a:rPr>
              <a:t>National Science and Technology Development Agency</a:t>
            </a:r>
          </a:p>
          <a:p>
            <a:pPr indent="1588" algn="r" eaLnBrk="1" hangingPunct="1">
              <a:buSzPct val="10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144000" algn="l"/>
              </a:tabLst>
              <a:defRPr/>
            </a:pPr>
            <a:r>
              <a:rPr lang="en-US" sz="1800" dirty="0" smtClean="0">
                <a:solidFill>
                  <a:schemeClr val="tx1"/>
                </a:solidFill>
                <a:latin typeface="+mn-lt"/>
                <a:ea typeface="TH SarabunPSK" pitchFamily="-84" charset="0"/>
                <a:cs typeface="Tahoma" pitchFamily="34" charset="0"/>
              </a:rPr>
              <a:t>Chanwit Tribuddharat, M.D., Ph.D.</a:t>
            </a:r>
          </a:p>
          <a:p>
            <a:pPr indent="1588" algn="r" eaLnBrk="1" hangingPunct="1">
              <a:buSzPct val="10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144000" algn="l"/>
              </a:tabLst>
              <a:defRPr/>
            </a:pPr>
            <a:r>
              <a:rPr lang="en-US" sz="1800" dirty="0" smtClean="0">
                <a:solidFill>
                  <a:schemeClr val="tx1"/>
                </a:solidFill>
                <a:latin typeface="+mn-lt"/>
                <a:ea typeface="TH SarabunPSK" pitchFamily="-84" charset="0"/>
                <a:cs typeface="Tahoma" pitchFamily="34" charset="0"/>
              </a:rPr>
              <a:t>Acting Vice President for International Collaboration </a:t>
            </a:r>
            <a:br>
              <a:rPr lang="en-US" sz="1800" dirty="0" smtClean="0">
                <a:solidFill>
                  <a:schemeClr val="tx1"/>
                </a:solidFill>
                <a:latin typeface="+mn-lt"/>
                <a:ea typeface="TH SarabunPSK" pitchFamily="-84" charset="0"/>
                <a:cs typeface="Tahoma" pitchFamily="34" charset="0"/>
              </a:rPr>
            </a:br>
            <a:endParaRPr lang="en-US" sz="1600" b="1" dirty="0">
              <a:solidFill>
                <a:schemeClr val="tx1"/>
              </a:solidFill>
              <a:latin typeface="+mn-lt"/>
              <a:ea typeface="TH SarabunPSK" pitchFamily="-84" charset="0"/>
              <a:cs typeface="TH SarabunPSK" pitchFamily="-84" charset="0"/>
            </a:endParaRPr>
          </a:p>
        </p:txBody>
      </p:sp>
      <p:sp>
        <p:nvSpPr>
          <p:cNvPr id="4100" name="Rectangle 5"/>
          <p:cNvSpPr>
            <a:spLocks noChangeArrowheads="1"/>
          </p:cNvSpPr>
          <p:nvPr/>
        </p:nvSpPr>
        <p:spPr bwMode="auto">
          <a:xfrm>
            <a:off x="357188" y="4078309"/>
            <a:ext cx="8286750" cy="2422525"/>
          </a:xfrm>
          <a:prstGeom prst="rect">
            <a:avLst/>
          </a:prstGeom>
          <a:noFill/>
          <a:ln w="9525">
            <a:noFill/>
            <a:round/>
            <a:headEnd/>
            <a:tailEnd/>
          </a:ln>
        </p:spPr>
        <p:txBody>
          <a:bodyPr lIns="90000" tIns="46800" rIns="90000" bIns="46800"/>
          <a:lstStyle/>
          <a:p>
            <a:pPr eaLnBrk="1" hangingPunct="1">
              <a:lnSpc>
                <a:spcPct val="82000"/>
              </a:lnSpc>
              <a:spcBef>
                <a:spcPts val="8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000" dirty="0">
              <a:solidFill>
                <a:srgbClr val="000000"/>
              </a:solidFill>
              <a:latin typeface="+mj-lt"/>
            </a:endParaRPr>
          </a:p>
          <a:p>
            <a:pPr eaLnBrk="1" hangingPunct="1">
              <a:lnSpc>
                <a:spcPct val="82000"/>
              </a:lnSpc>
              <a:spcBef>
                <a:spcPts val="8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000" dirty="0">
              <a:solidFill>
                <a:srgbClr val="000000"/>
              </a:solidFill>
              <a:latin typeface="+mj-lt"/>
            </a:endParaRPr>
          </a:p>
          <a:p>
            <a:pPr eaLnBrk="1" hangingPunct="1">
              <a:lnSpc>
                <a:spcPct val="82000"/>
              </a:lnSpc>
              <a:spcBef>
                <a:spcPts val="8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000" dirty="0">
              <a:solidFill>
                <a:srgbClr val="000000"/>
              </a:solidFill>
              <a:latin typeface="+mj-lt"/>
            </a:endParaRPr>
          </a:p>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000" b="1" dirty="0">
              <a:solidFill>
                <a:srgbClr val="000000"/>
              </a:solidFill>
              <a:latin typeface="+mj-lt"/>
            </a:endParaRPr>
          </a:p>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600" dirty="0">
              <a:solidFill>
                <a:srgbClr val="000000"/>
              </a:solidFill>
              <a:latin typeface="+mj-lt"/>
            </a:endParaRPr>
          </a:p>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600" dirty="0">
              <a:solidFill>
                <a:srgbClr val="000000"/>
              </a:solidFill>
              <a:latin typeface="+mj-lt"/>
            </a:endParaRPr>
          </a:p>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400" dirty="0" smtClean="0">
              <a:solidFill>
                <a:srgbClr val="000000"/>
              </a:solidFill>
              <a:latin typeface="+mj-lt"/>
            </a:endParaRPr>
          </a:p>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400" dirty="0" smtClean="0">
                <a:solidFill>
                  <a:srgbClr val="000000"/>
                </a:solidFill>
                <a:latin typeface="+mj-lt"/>
              </a:rPr>
              <a:t>January 26, 2018</a:t>
            </a:r>
            <a:endParaRPr lang="en-US" sz="1400" dirty="0">
              <a:solidFill>
                <a:srgbClr val="000000"/>
              </a:solidFill>
              <a:latin typeface="+mj-lt"/>
            </a:endParaRPr>
          </a:p>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400" dirty="0">
                <a:solidFill>
                  <a:srgbClr val="000000"/>
                </a:solidFill>
                <a:latin typeface="+mj-lt"/>
              </a:rPr>
              <a:t>Thailand Science Park, </a:t>
            </a:r>
            <a:r>
              <a:rPr lang="en-US" sz="1400" dirty="0" err="1">
                <a:solidFill>
                  <a:srgbClr val="000000"/>
                </a:solidFill>
                <a:latin typeface="+mj-lt"/>
              </a:rPr>
              <a:t>Pathum</a:t>
            </a:r>
            <a:r>
              <a:rPr lang="en-US" sz="1400" dirty="0">
                <a:solidFill>
                  <a:srgbClr val="000000"/>
                </a:solidFill>
                <a:latin typeface="+mj-lt"/>
              </a:rPr>
              <a:t> </a:t>
            </a:r>
            <a:r>
              <a:rPr lang="en-US" sz="1400" dirty="0" err="1">
                <a:solidFill>
                  <a:srgbClr val="000000"/>
                </a:solidFill>
                <a:latin typeface="+mj-lt"/>
              </a:rPr>
              <a:t>Thani</a:t>
            </a:r>
            <a:endParaRPr lang="en-US" sz="1400" dirty="0">
              <a:solidFill>
                <a:srgbClr val="000000"/>
              </a:solidFill>
              <a:latin typeface="+mj-lt"/>
            </a:endParaRPr>
          </a:p>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000" b="1" dirty="0">
              <a:solidFill>
                <a:srgbClr val="000000"/>
              </a:solidFill>
            </a:endParaRPr>
          </a:p>
        </p:txBody>
      </p:sp>
      <p:pic>
        <p:nvPicPr>
          <p:cNvPr id="6149" name="Picture 5"/>
          <p:cNvPicPr>
            <a:picLocks noChangeAspect="1" noChangeArrowheads="1"/>
          </p:cNvPicPr>
          <p:nvPr/>
        </p:nvPicPr>
        <p:blipFill>
          <a:blip r:embed="rId3" cstate="print"/>
          <a:srcRect/>
          <a:stretch>
            <a:fillRect/>
          </a:stretch>
        </p:blipFill>
        <p:spPr bwMode="auto">
          <a:xfrm>
            <a:off x="7884368" y="44624"/>
            <a:ext cx="1214437" cy="1069975"/>
          </a:xfrm>
          <a:prstGeom prst="rect">
            <a:avLst/>
          </a:prstGeom>
          <a:noFill/>
          <a:ln w="9525">
            <a:noFill/>
            <a:round/>
            <a:headEnd/>
            <a:tailEnd/>
          </a:ln>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484" y="44624"/>
            <a:ext cx="9043506" cy="6392397"/>
            <a:chOff x="50484" y="44624"/>
            <a:chExt cx="9043506" cy="6392397"/>
          </a:xfrm>
        </p:grpSpPr>
        <p:pic>
          <p:nvPicPr>
            <p:cNvPr id="2" name="Picture 1"/>
            <p:cNvPicPr>
              <a:picLocks noChangeAspect="1"/>
            </p:cNvPicPr>
            <p:nvPr/>
          </p:nvPicPr>
          <p:blipFill>
            <a:blip r:embed="rId2"/>
            <a:stretch>
              <a:fillRect/>
            </a:stretch>
          </p:blipFill>
          <p:spPr>
            <a:xfrm>
              <a:off x="50484" y="44624"/>
              <a:ext cx="9043506" cy="6392397"/>
            </a:xfrm>
            <a:prstGeom prst="rect">
              <a:avLst/>
            </a:prstGeom>
          </p:spPr>
        </p:pic>
        <p:sp>
          <p:nvSpPr>
            <p:cNvPr id="3" name="TextBox 2"/>
            <p:cNvSpPr txBox="1"/>
            <p:nvPr/>
          </p:nvSpPr>
          <p:spPr>
            <a:xfrm>
              <a:off x="539552" y="1268760"/>
              <a:ext cx="648072" cy="338554"/>
            </a:xfrm>
            <a:prstGeom prst="rect">
              <a:avLst/>
            </a:prstGeom>
            <a:scene3d>
              <a:camera prst="orthographicFront"/>
              <a:lightRig rig="threePt" dir="t"/>
            </a:scene3d>
            <a:sp3d>
              <a:bevelT w="165100" prst="coolSlant"/>
            </a:sp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600" b="1" dirty="0" smtClean="0">
                  <a:solidFill>
                    <a:schemeClr val="tx1"/>
                  </a:solidFill>
                </a:rPr>
                <a:t>Drug</a:t>
              </a:r>
              <a:endParaRPr lang="th-TH" sz="1600" b="1" dirty="0">
                <a:solidFill>
                  <a:schemeClr val="tx1"/>
                </a:solidFill>
              </a:endParaRPr>
            </a:p>
          </p:txBody>
        </p:sp>
        <p:sp>
          <p:nvSpPr>
            <p:cNvPr id="4" name="TextBox 3"/>
            <p:cNvSpPr txBox="1"/>
            <p:nvPr/>
          </p:nvSpPr>
          <p:spPr>
            <a:xfrm>
              <a:off x="4211960" y="1245543"/>
              <a:ext cx="899863" cy="338554"/>
            </a:xfrm>
            <a:prstGeom prst="rect">
              <a:avLst/>
            </a:prstGeom>
            <a:solidFill>
              <a:srgbClr val="FEACAE"/>
            </a:solidFill>
            <a:scene3d>
              <a:camera prst="orthographicFront"/>
              <a:lightRig rig="threePt" dir="t"/>
            </a:scene3d>
            <a:sp3d>
              <a:bevelT w="165100" prst="coolSlant"/>
            </a:sp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600" b="1" dirty="0" smtClean="0">
                  <a:solidFill>
                    <a:schemeClr val="tx1"/>
                  </a:solidFill>
                </a:rPr>
                <a:t>Vaccine</a:t>
              </a:r>
              <a:endParaRPr lang="th-TH" sz="1600" b="1" dirty="0">
                <a:solidFill>
                  <a:schemeClr val="tx1"/>
                </a:solidFill>
              </a:endParaRPr>
            </a:p>
          </p:txBody>
        </p:sp>
        <p:sp>
          <p:nvSpPr>
            <p:cNvPr id="5" name="TextBox 4"/>
            <p:cNvSpPr txBox="1"/>
            <p:nvPr/>
          </p:nvSpPr>
          <p:spPr>
            <a:xfrm>
              <a:off x="1778546" y="2221947"/>
              <a:ext cx="1152128" cy="220573"/>
            </a:xfrm>
            <a:prstGeom prst="rect">
              <a:avLst/>
            </a:prstGeom>
            <a:solidFill>
              <a:schemeClr val="bg1"/>
            </a:solidFill>
          </p:spPr>
          <p:txBody>
            <a:bodyPr wrap="square" rtlCol="0">
              <a:spAutoFit/>
            </a:bodyPr>
            <a:lstStyle/>
            <a:p>
              <a:pPr algn="r">
                <a:lnSpc>
                  <a:spcPts val="1000"/>
                </a:lnSpc>
              </a:pPr>
              <a:r>
                <a:rPr lang="en-US" sz="1400" b="1" dirty="0" smtClean="0">
                  <a:solidFill>
                    <a:schemeClr val="tx1"/>
                  </a:solidFill>
                </a:rPr>
                <a:t>Antimalarial</a:t>
              </a:r>
              <a:endParaRPr lang="th-TH" sz="1400" b="1" dirty="0">
                <a:solidFill>
                  <a:schemeClr val="tx1"/>
                </a:solidFill>
              </a:endParaRPr>
            </a:p>
          </p:txBody>
        </p:sp>
        <p:sp>
          <p:nvSpPr>
            <p:cNvPr id="6" name="TextBox 5"/>
            <p:cNvSpPr txBox="1"/>
            <p:nvPr/>
          </p:nvSpPr>
          <p:spPr>
            <a:xfrm>
              <a:off x="1486322" y="2636912"/>
              <a:ext cx="1929358" cy="315471"/>
            </a:xfrm>
            <a:prstGeom prst="rect">
              <a:avLst/>
            </a:prstGeom>
            <a:solidFill>
              <a:srgbClr val="FEDEF7"/>
            </a:solidFill>
          </p:spPr>
          <p:txBody>
            <a:bodyPr wrap="square" rtlCol="0">
              <a:spAutoFit/>
            </a:bodyPr>
            <a:lstStyle/>
            <a:p>
              <a:pPr algn="ctr">
                <a:lnSpc>
                  <a:spcPts val="1600"/>
                </a:lnSpc>
              </a:pPr>
              <a:r>
                <a:rPr lang="en-US" sz="1800" b="1" dirty="0" smtClean="0">
                  <a:solidFill>
                    <a:schemeClr val="tx1"/>
                  </a:solidFill>
                </a:rPr>
                <a:t>Diagnostic Kits</a:t>
              </a:r>
              <a:endParaRPr lang="th-TH" sz="1800" b="1" dirty="0">
                <a:solidFill>
                  <a:schemeClr val="tx1"/>
                </a:solidFill>
              </a:endParaRPr>
            </a:p>
          </p:txBody>
        </p:sp>
        <p:sp>
          <p:nvSpPr>
            <p:cNvPr id="7" name="TextBox 6"/>
            <p:cNvSpPr txBox="1"/>
            <p:nvPr/>
          </p:nvSpPr>
          <p:spPr>
            <a:xfrm>
              <a:off x="2132474" y="3068960"/>
              <a:ext cx="1647438" cy="2492990"/>
            </a:xfrm>
            <a:prstGeom prst="rect">
              <a:avLst/>
            </a:prstGeom>
            <a:solidFill>
              <a:schemeClr val="bg1"/>
            </a:solidFill>
          </p:spPr>
          <p:txBody>
            <a:bodyPr wrap="square" rtlCol="0">
              <a:spAutoFit/>
            </a:bodyPr>
            <a:lstStyle/>
            <a:p>
              <a:r>
                <a:rPr lang="en-US" sz="1200" dirty="0" smtClean="0">
                  <a:solidFill>
                    <a:schemeClr val="tx1"/>
                  </a:solidFill>
                </a:rPr>
                <a:t>Dengue</a:t>
              </a:r>
            </a:p>
            <a:p>
              <a:r>
                <a:rPr lang="en-US" sz="1200" dirty="0" smtClean="0">
                  <a:solidFill>
                    <a:schemeClr val="tx1"/>
                  </a:solidFill>
                </a:rPr>
                <a:t>“DEN-STEP”</a:t>
              </a:r>
            </a:p>
            <a:p>
              <a:endParaRPr lang="en-US" sz="1200" dirty="0">
                <a:solidFill>
                  <a:schemeClr val="tx1"/>
                </a:solidFill>
              </a:endParaRPr>
            </a:p>
            <a:p>
              <a:endParaRPr lang="en-US" sz="1200" dirty="0" smtClean="0">
                <a:solidFill>
                  <a:schemeClr val="tx1"/>
                </a:solidFill>
              </a:endParaRPr>
            </a:p>
            <a:p>
              <a:r>
                <a:rPr lang="en-US" sz="1200" dirty="0" smtClean="0">
                  <a:solidFill>
                    <a:schemeClr val="tx1"/>
                  </a:solidFill>
                </a:rPr>
                <a:t>TB </a:t>
              </a:r>
              <a:r>
                <a:rPr lang="en-US" sz="1200" dirty="0" err="1" smtClean="0">
                  <a:solidFill>
                    <a:schemeClr val="tx1"/>
                  </a:solidFill>
                </a:rPr>
                <a:t>DNAsensor</a:t>
              </a:r>
              <a:r>
                <a:rPr lang="en-US" sz="1200" dirty="0" smtClean="0">
                  <a:solidFill>
                    <a:schemeClr val="tx1"/>
                  </a:solidFill>
                </a:rPr>
                <a:t> Kit</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r>
                <a:rPr lang="en-US" sz="1200" dirty="0" smtClean="0">
                  <a:solidFill>
                    <a:schemeClr val="tx1"/>
                  </a:solidFill>
                </a:rPr>
                <a:t>Malaria </a:t>
              </a:r>
              <a:r>
                <a:rPr lang="en-US" sz="1200" dirty="0" err="1" smtClean="0">
                  <a:solidFill>
                    <a:schemeClr val="tx1"/>
                  </a:solidFill>
                </a:rPr>
                <a:t>dewtection</a:t>
              </a:r>
              <a:r>
                <a:rPr lang="en-US" sz="1200" dirty="0" smtClean="0">
                  <a:solidFill>
                    <a:schemeClr val="tx1"/>
                  </a:solidFill>
                </a:rPr>
                <a:t> kit</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r>
                <a:rPr lang="en-US" sz="1200" dirty="0" smtClean="0">
                  <a:solidFill>
                    <a:schemeClr val="tx1"/>
                  </a:solidFill>
                </a:rPr>
                <a:t>Alpha Thalassemia</a:t>
              </a:r>
              <a:endParaRPr lang="th-TH" sz="1200" dirty="0">
                <a:solidFill>
                  <a:schemeClr val="tx1"/>
                </a:solidFill>
              </a:endParaRPr>
            </a:p>
          </p:txBody>
        </p:sp>
        <p:sp>
          <p:nvSpPr>
            <p:cNvPr id="8" name="TextBox 7"/>
            <p:cNvSpPr txBox="1"/>
            <p:nvPr/>
          </p:nvSpPr>
          <p:spPr>
            <a:xfrm>
              <a:off x="5540867" y="1878732"/>
              <a:ext cx="2343501" cy="276999"/>
            </a:xfrm>
            <a:prstGeom prst="rect">
              <a:avLst/>
            </a:prstGeom>
            <a:solidFill>
              <a:schemeClr val="bg1"/>
            </a:solidFill>
          </p:spPr>
          <p:txBody>
            <a:bodyPr wrap="square" rtlCol="0">
              <a:spAutoFit/>
            </a:bodyPr>
            <a:lstStyle/>
            <a:p>
              <a:pPr algn="ctr"/>
              <a:r>
                <a:rPr lang="en-US" sz="1200" b="1" dirty="0" smtClean="0">
                  <a:solidFill>
                    <a:schemeClr val="tx1"/>
                  </a:solidFill>
                </a:rPr>
                <a:t>Second Gen Vaccine NSTDA-II</a:t>
              </a:r>
              <a:endParaRPr lang="th-TH" sz="1200" b="1" dirty="0"/>
            </a:p>
          </p:txBody>
        </p:sp>
        <p:sp>
          <p:nvSpPr>
            <p:cNvPr id="9" name="TextBox 8"/>
            <p:cNvSpPr txBox="1"/>
            <p:nvPr/>
          </p:nvSpPr>
          <p:spPr>
            <a:xfrm>
              <a:off x="5207496" y="2554684"/>
              <a:ext cx="3423621" cy="307777"/>
            </a:xfrm>
            <a:prstGeom prst="rect">
              <a:avLst/>
            </a:prstGeom>
            <a:solidFill>
              <a:schemeClr val="accent6">
                <a:lumMod val="20000"/>
                <a:lumOff val="80000"/>
              </a:schemeClr>
            </a:solidFill>
          </p:spPr>
          <p:txBody>
            <a:bodyPr wrap="square" rtlCol="0">
              <a:spAutoFit/>
            </a:bodyPr>
            <a:lstStyle/>
            <a:p>
              <a:pPr algn="ctr"/>
              <a:r>
                <a:rPr lang="en-US" sz="1400" dirty="0" smtClean="0">
                  <a:solidFill>
                    <a:schemeClr val="tx1"/>
                  </a:solidFill>
                </a:rPr>
                <a:t>Aiding System for Medical Diagnosis</a:t>
              </a:r>
              <a:endParaRPr lang="th-TH" sz="1400" dirty="0">
                <a:solidFill>
                  <a:schemeClr val="tx1"/>
                </a:solidFill>
              </a:endParaRPr>
            </a:p>
          </p:txBody>
        </p:sp>
        <p:sp>
          <p:nvSpPr>
            <p:cNvPr id="10" name="Rectangle 9"/>
            <p:cNvSpPr/>
            <p:nvPr/>
          </p:nvSpPr>
          <p:spPr bwMode="auto">
            <a:xfrm>
              <a:off x="6444208" y="3068960"/>
              <a:ext cx="2376264" cy="151216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th-TH" sz="2400" b="0" i="0" u="none" strike="noStrike" cap="none" normalizeH="0" baseline="0" smtClean="0">
                <a:ln>
                  <a:noFill/>
                </a:ln>
                <a:solidFill>
                  <a:schemeClr val="bg1"/>
                </a:solidFill>
                <a:effectLst/>
                <a:latin typeface="Calibri" pitchFamily="34" charset="0"/>
                <a:cs typeface="TH SarabunPSK" pitchFamily="34" charset="-34"/>
              </a:endParaRPr>
            </a:p>
          </p:txBody>
        </p:sp>
        <p:sp>
          <p:nvSpPr>
            <p:cNvPr id="11" name="TextBox 10"/>
            <p:cNvSpPr txBox="1"/>
            <p:nvPr/>
          </p:nvSpPr>
          <p:spPr>
            <a:xfrm>
              <a:off x="5829110" y="4741307"/>
              <a:ext cx="1368152" cy="271869"/>
            </a:xfrm>
            <a:prstGeom prst="rect">
              <a:avLst/>
            </a:prstGeom>
            <a:solidFill>
              <a:srgbClr val="AAB2FC"/>
            </a:solidFill>
          </p:spPr>
          <p:txBody>
            <a:bodyPr wrap="square" rtlCol="0">
              <a:spAutoFit/>
            </a:bodyPr>
            <a:lstStyle/>
            <a:p>
              <a:pPr algn="ctr">
                <a:lnSpc>
                  <a:spcPts val="1400"/>
                </a:lnSpc>
              </a:pPr>
              <a:r>
                <a:rPr lang="en-US" dirty="0" smtClean="0">
                  <a:solidFill>
                    <a:schemeClr val="tx1"/>
                  </a:solidFill>
                </a:rPr>
                <a:t>Impact</a:t>
              </a:r>
              <a:endParaRPr lang="th-TH" dirty="0">
                <a:solidFill>
                  <a:schemeClr val="tx1"/>
                </a:solidFill>
              </a:endParaRPr>
            </a:p>
          </p:txBody>
        </p:sp>
        <p:sp>
          <p:nvSpPr>
            <p:cNvPr id="12" name="TextBox 11"/>
            <p:cNvSpPr txBox="1"/>
            <p:nvPr/>
          </p:nvSpPr>
          <p:spPr>
            <a:xfrm>
              <a:off x="4645206" y="5085184"/>
              <a:ext cx="3735959" cy="600164"/>
            </a:xfrm>
            <a:prstGeom prst="rect">
              <a:avLst/>
            </a:prstGeom>
            <a:solidFill>
              <a:schemeClr val="bg1"/>
            </a:solidFill>
          </p:spPr>
          <p:txBody>
            <a:bodyPr wrap="none" rtlCol="0">
              <a:spAutoFit/>
            </a:bodyPr>
            <a:lstStyle/>
            <a:p>
              <a:pPr>
                <a:lnSpc>
                  <a:spcPct val="150000"/>
                </a:lnSpc>
              </a:pPr>
              <a:r>
                <a:rPr lang="en-US" dirty="0" smtClean="0">
                  <a:solidFill>
                    <a:schemeClr val="tx1"/>
                  </a:solidFill>
                </a:rPr>
                <a:t>ASEAN Medical Hub by 2025</a:t>
              </a:r>
              <a:endParaRPr lang="th-TH" dirty="0">
                <a:solidFill>
                  <a:schemeClr val="tx1"/>
                </a:solidFill>
              </a:endParaRPr>
            </a:p>
          </p:txBody>
        </p:sp>
        <p:sp>
          <p:nvSpPr>
            <p:cNvPr id="13" name="TextBox 12"/>
            <p:cNvSpPr txBox="1"/>
            <p:nvPr/>
          </p:nvSpPr>
          <p:spPr>
            <a:xfrm>
              <a:off x="2680169" y="548510"/>
              <a:ext cx="4032448" cy="584775"/>
            </a:xfrm>
            <a:prstGeom prst="rect">
              <a:avLst/>
            </a:prstGeom>
            <a:solidFill>
              <a:schemeClr val="bg1"/>
            </a:solidFill>
          </p:spPr>
          <p:txBody>
            <a:bodyPr wrap="square" rtlCol="0">
              <a:spAutoFit/>
            </a:bodyPr>
            <a:lstStyle/>
            <a:p>
              <a:pPr algn="ctr"/>
              <a:r>
                <a:rPr lang="en-US" sz="3200" b="1" dirty="0" smtClean="0">
                  <a:solidFill>
                    <a:schemeClr val="tx1"/>
                  </a:solidFill>
                </a:rPr>
                <a:t>Medical Research</a:t>
              </a:r>
              <a:endParaRPr lang="th-TH" sz="3200" b="1" dirty="0">
                <a:solidFill>
                  <a:schemeClr val="tx1"/>
                </a:solidFill>
              </a:endParaRPr>
            </a:p>
          </p:txBody>
        </p:sp>
      </p:grpSp>
    </p:spTree>
    <p:extLst>
      <p:ext uri="{BB962C8B-B14F-4D97-AF65-F5344CB8AC3E}">
        <p14:creationId xmlns:p14="http://schemas.microsoft.com/office/powerpoint/2010/main" val="1643662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484" y="29028"/>
            <a:ext cx="9043506" cy="6392397"/>
          </a:xfrm>
          <a:prstGeom prst="rect">
            <a:avLst/>
          </a:prstGeom>
        </p:spPr>
      </p:pic>
    </p:spTree>
    <p:extLst>
      <p:ext uri="{BB962C8B-B14F-4D97-AF65-F5344CB8AC3E}">
        <p14:creationId xmlns:p14="http://schemas.microsoft.com/office/powerpoint/2010/main" val="476903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8074" b="4061"/>
          <a:stretch/>
        </p:blipFill>
        <p:spPr>
          <a:xfrm>
            <a:off x="35496" y="836712"/>
            <a:ext cx="9043506" cy="5616624"/>
          </a:xfrm>
          <a:prstGeom prst="rect">
            <a:avLst/>
          </a:prstGeom>
        </p:spPr>
      </p:pic>
      <p:sp>
        <p:nvSpPr>
          <p:cNvPr id="3" name="TextBox 2"/>
          <p:cNvSpPr txBox="1"/>
          <p:nvPr/>
        </p:nvSpPr>
        <p:spPr>
          <a:xfrm>
            <a:off x="611560" y="361862"/>
            <a:ext cx="1156792" cy="461665"/>
          </a:xfrm>
          <a:prstGeom prst="rect">
            <a:avLst/>
          </a:prstGeom>
          <a:noFill/>
        </p:spPr>
        <p:txBody>
          <a:bodyPr wrap="none" rtlCol="0">
            <a:spAutoFit/>
          </a:bodyPr>
          <a:lstStyle/>
          <a:p>
            <a:r>
              <a:rPr lang="en-US" b="1" dirty="0" smtClean="0">
                <a:solidFill>
                  <a:schemeClr val="tx1"/>
                </a:solidFill>
              </a:rPr>
              <a:t>NECTEC</a:t>
            </a:r>
            <a:endParaRPr lang="th-TH" b="1" dirty="0">
              <a:solidFill>
                <a:schemeClr val="tx1"/>
              </a:solidFill>
            </a:endParaRPr>
          </a:p>
        </p:txBody>
      </p:sp>
    </p:spTree>
    <p:extLst>
      <p:ext uri="{BB962C8B-B14F-4D97-AF65-F5344CB8AC3E}">
        <p14:creationId xmlns:p14="http://schemas.microsoft.com/office/powerpoint/2010/main" val="543494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6958" b="4051"/>
          <a:stretch/>
        </p:blipFill>
        <p:spPr>
          <a:xfrm>
            <a:off x="50010" y="764704"/>
            <a:ext cx="9043506" cy="5688632"/>
          </a:xfrm>
          <a:prstGeom prst="rect">
            <a:avLst/>
          </a:prstGeom>
        </p:spPr>
      </p:pic>
      <p:sp>
        <p:nvSpPr>
          <p:cNvPr id="3" name="TextBox 2"/>
          <p:cNvSpPr txBox="1"/>
          <p:nvPr/>
        </p:nvSpPr>
        <p:spPr>
          <a:xfrm>
            <a:off x="611560" y="361862"/>
            <a:ext cx="1156792" cy="461665"/>
          </a:xfrm>
          <a:prstGeom prst="rect">
            <a:avLst/>
          </a:prstGeom>
          <a:noFill/>
        </p:spPr>
        <p:txBody>
          <a:bodyPr wrap="none" rtlCol="0">
            <a:spAutoFit/>
          </a:bodyPr>
          <a:lstStyle/>
          <a:p>
            <a:r>
              <a:rPr lang="en-US" b="1" dirty="0" smtClean="0">
                <a:solidFill>
                  <a:schemeClr val="tx1"/>
                </a:solidFill>
              </a:rPr>
              <a:t>NECTEC</a:t>
            </a:r>
            <a:endParaRPr lang="th-TH" b="1" dirty="0">
              <a:solidFill>
                <a:schemeClr val="tx1"/>
              </a:solidFill>
            </a:endParaRPr>
          </a:p>
        </p:txBody>
      </p:sp>
    </p:spTree>
    <p:extLst>
      <p:ext uri="{BB962C8B-B14F-4D97-AF65-F5344CB8AC3E}">
        <p14:creationId xmlns:p14="http://schemas.microsoft.com/office/powerpoint/2010/main" val="1391428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64704"/>
            <a:ext cx="9144000" cy="5139485"/>
          </a:xfrm>
          <a:prstGeom prst="rect">
            <a:avLst/>
          </a:prstGeom>
        </p:spPr>
      </p:pic>
      <p:sp>
        <p:nvSpPr>
          <p:cNvPr id="3" name="TextBox 2"/>
          <p:cNvSpPr txBox="1"/>
          <p:nvPr/>
        </p:nvSpPr>
        <p:spPr>
          <a:xfrm>
            <a:off x="179512" y="303039"/>
            <a:ext cx="915956" cy="461665"/>
          </a:xfrm>
          <a:prstGeom prst="rect">
            <a:avLst/>
          </a:prstGeom>
          <a:noFill/>
        </p:spPr>
        <p:txBody>
          <a:bodyPr wrap="none" rtlCol="0">
            <a:spAutoFit/>
          </a:bodyPr>
          <a:lstStyle/>
          <a:p>
            <a:r>
              <a:rPr lang="en-US" b="1" dirty="0">
                <a:solidFill>
                  <a:schemeClr val="tx1"/>
                </a:solidFill>
              </a:rPr>
              <a:t>M</a:t>
            </a:r>
            <a:r>
              <a:rPr lang="en-US" b="1" dirty="0" smtClean="0">
                <a:solidFill>
                  <a:schemeClr val="tx1"/>
                </a:solidFill>
              </a:rPr>
              <a:t>TEC</a:t>
            </a:r>
            <a:endParaRPr lang="th-TH" b="1" dirty="0">
              <a:solidFill>
                <a:schemeClr val="tx1"/>
              </a:solidFill>
            </a:endParaRPr>
          </a:p>
        </p:txBody>
      </p:sp>
    </p:spTree>
    <p:extLst>
      <p:ext uri="{BB962C8B-B14F-4D97-AF65-F5344CB8AC3E}">
        <p14:creationId xmlns:p14="http://schemas.microsoft.com/office/powerpoint/2010/main" val="1532235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0337" b="9684"/>
          <a:stretch/>
        </p:blipFill>
        <p:spPr>
          <a:xfrm>
            <a:off x="50484" y="1052736"/>
            <a:ext cx="9043506" cy="5112568"/>
          </a:xfrm>
          <a:prstGeom prst="rect">
            <a:avLst/>
          </a:prstGeom>
        </p:spPr>
      </p:pic>
      <p:sp>
        <p:nvSpPr>
          <p:cNvPr id="3" name="TextBox 2"/>
          <p:cNvSpPr txBox="1"/>
          <p:nvPr/>
        </p:nvSpPr>
        <p:spPr>
          <a:xfrm>
            <a:off x="611560" y="361862"/>
            <a:ext cx="1438214" cy="461665"/>
          </a:xfrm>
          <a:prstGeom prst="rect">
            <a:avLst/>
          </a:prstGeom>
          <a:noFill/>
        </p:spPr>
        <p:txBody>
          <a:bodyPr wrap="none" rtlCol="0">
            <a:spAutoFit/>
          </a:bodyPr>
          <a:lstStyle/>
          <a:p>
            <a:r>
              <a:rPr lang="en-US" b="1" dirty="0" smtClean="0">
                <a:solidFill>
                  <a:schemeClr val="tx1"/>
                </a:solidFill>
              </a:rPr>
              <a:t>NANOTEC</a:t>
            </a:r>
            <a:endParaRPr lang="th-TH" b="1" dirty="0">
              <a:solidFill>
                <a:schemeClr val="tx1"/>
              </a:solidFill>
            </a:endParaRPr>
          </a:p>
        </p:txBody>
      </p:sp>
    </p:spTree>
    <p:extLst>
      <p:ext uri="{BB962C8B-B14F-4D97-AF65-F5344CB8AC3E}">
        <p14:creationId xmlns:p14="http://schemas.microsoft.com/office/powerpoint/2010/main" val="3496211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951" b="10071"/>
          <a:stretch/>
        </p:blipFill>
        <p:spPr>
          <a:xfrm>
            <a:off x="41875" y="620688"/>
            <a:ext cx="9043506" cy="5112569"/>
          </a:xfrm>
          <a:prstGeom prst="rect">
            <a:avLst/>
          </a:prstGeom>
        </p:spPr>
      </p:pic>
    </p:spTree>
    <p:extLst>
      <p:ext uri="{BB962C8B-B14F-4D97-AF65-F5344CB8AC3E}">
        <p14:creationId xmlns:p14="http://schemas.microsoft.com/office/powerpoint/2010/main" val="2759416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962" y="32473"/>
            <a:ext cx="9043506" cy="6392397"/>
          </a:xfrm>
          <a:prstGeom prst="rect">
            <a:avLst/>
          </a:prstGeom>
        </p:spPr>
      </p:pic>
    </p:spTree>
    <p:extLst>
      <p:ext uri="{BB962C8B-B14F-4D97-AF65-F5344CB8AC3E}">
        <p14:creationId xmlns:p14="http://schemas.microsoft.com/office/powerpoint/2010/main" val="3652955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10" y="31911"/>
            <a:ext cx="9043506" cy="6392397"/>
          </a:xfrm>
          <a:prstGeom prst="rect">
            <a:avLst/>
          </a:prstGeom>
        </p:spPr>
      </p:pic>
    </p:spTree>
    <p:extLst>
      <p:ext uri="{BB962C8B-B14F-4D97-AF65-F5344CB8AC3E}">
        <p14:creationId xmlns:p14="http://schemas.microsoft.com/office/powerpoint/2010/main" val="3432072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484" y="17397"/>
            <a:ext cx="9043506" cy="6392397"/>
          </a:xfrm>
          <a:prstGeom prst="rect">
            <a:avLst/>
          </a:prstGeom>
        </p:spPr>
      </p:pic>
    </p:spTree>
    <p:extLst>
      <p:ext uri="{BB962C8B-B14F-4D97-AF65-F5344CB8AC3E}">
        <p14:creationId xmlns:p14="http://schemas.microsoft.com/office/powerpoint/2010/main" val="1990472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260350" y="981075"/>
            <a:ext cx="8607425" cy="5830888"/>
          </a:xfrm>
          <a:prstGeom prst="rect">
            <a:avLst/>
          </a:prstGeom>
          <a:noFill/>
          <a:ln w="9525" cap="flat">
            <a:noFill/>
            <a:round/>
            <a:headEnd/>
            <a:tailEnd/>
          </a:ln>
          <a:effectLst/>
        </p:spPr>
        <p:txBody>
          <a:bodyPr lIns="90000" tIns="46800" rIns="114120" bIns="46800"/>
          <a:lstStyle/>
          <a:p>
            <a:pPr marL="341313" indent="-341313">
              <a:lnSpc>
                <a:spcPct val="102000"/>
              </a:lnSpc>
              <a:spcBef>
                <a:spcPts val="1000"/>
              </a:spcBef>
              <a:buClr>
                <a:srgbClr val="3366CC"/>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b="1" dirty="0">
                <a:solidFill>
                  <a:srgbClr val="FF2712"/>
                </a:solidFill>
                <a:latin typeface="+mj-lt"/>
                <a:cs typeface="TH SarabunPSK Bold" pitchFamily="34" charset="-34"/>
              </a:rPr>
              <a:t>Establishment</a:t>
            </a:r>
            <a:r>
              <a:rPr lang="en-US" b="1" dirty="0">
                <a:solidFill>
                  <a:srgbClr val="FF0000"/>
                </a:solidFill>
                <a:latin typeface="+mj-lt"/>
              </a:rPr>
              <a:t>:</a:t>
            </a:r>
            <a:r>
              <a:rPr lang="th-TH" b="1" dirty="0">
                <a:solidFill>
                  <a:srgbClr val="FF0000"/>
                </a:solidFill>
                <a:latin typeface="+mj-lt"/>
              </a:rPr>
              <a:t> </a:t>
            </a:r>
            <a:r>
              <a:rPr lang="en-US" dirty="0">
                <a:solidFill>
                  <a:schemeClr val="tx1"/>
                </a:solidFill>
                <a:latin typeface="+mj-lt"/>
                <a:cs typeface="Times New Roman" pitchFamily="18" charset="0"/>
              </a:rPr>
              <a:t>December</a:t>
            </a:r>
            <a:r>
              <a:rPr lang="en-US" dirty="0">
                <a:solidFill>
                  <a:schemeClr val="tx1"/>
                </a:solidFill>
                <a:latin typeface="+mj-lt"/>
              </a:rPr>
              <a:t> 1991 by Science and Technology Development Act, 1991, as an autonomous government agency</a:t>
            </a:r>
          </a:p>
          <a:p>
            <a:pPr marL="341313" indent="-341313">
              <a:lnSpc>
                <a:spcPct val="102000"/>
              </a:lnSpc>
              <a:spcBef>
                <a:spcPts val="1000"/>
              </a:spcBef>
              <a:buClr>
                <a:srgbClr val="3366CC"/>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b="1" dirty="0">
                <a:solidFill>
                  <a:srgbClr val="FF2712"/>
                </a:solidFill>
                <a:latin typeface="+mj-lt"/>
                <a:cs typeface="TH SarabunPSK Bold" pitchFamily="34" charset="-34"/>
              </a:rPr>
              <a:t>Vision:</a:t>
            </a:r>
            <a:r>
              <a:rPr lang="en-US" b="1" dirty="0">
                <a:solidFill>
                  <a:srgbClr val="404040"/>
                </a:solidFill>
                <a:latin typeface="+mj-lt"/>
              </a:rPr>
              <a:t> </a:t>
            </a:r>
            <a:r>
              <a:rPr lang="en-US" dirty="0">
                <a:solidFill>
                  <a:schemeClr val="tx1"/>
                </a:solidFill>
                <a:latin typeface="+mj-lt"/>
              </a:rPr>
              <a:t>“NSTDA is a key partner towards a Knowledge-based Society using science and technology.”</a:t>
            </a:r>
          </a:p>
          <a:p>
            <a:pPr marL="341313" indent="-341313">
              <a:lnSpc>
                <a:spcPct val="102000"/>
              </a:lnSpc>
              <a:spcBef>
                <a:spcPts val="1000"/>
              </a:spcBef>
              <a:buClr>
                <a:srgbClr val="3366CC"/>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b="1" dirty="0">
                <a:solidFill>
                  <a:srgbClr val="FF2712"/>
                </a:solidFill>
                <a:latin typeface="+mj-lt"/>
                <a:cs typeface="TH SarabunPSK Bold" pitchFamily="34" charset="-34"/>
              </a:rPr>
              <a:t>Missions</a:t>
            </a:r>
            <a:r>
              <a:rPr lang="en-US" b="1" dirty="0">
                <a:solidFill>
                  <a:srgbClr val="FF0000"/>
                </a:solidFill>
                <a:latin typeface="+mj-lt"/>
              </a:rPr>
              <a:t>:</a:t>
            </a:r>
          </a:p>
          <a:p>
            <a:pPr marL="341313" indent="-341313">
              <a:lnSpc>
                <a:spcPct val="102000"/>
              </a:lnSpc>
              <a:spcBef>
                <a:spcPts val="10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US" b="1" dirty="0">
              <a:solidFill>
                <a:srgbClr val="404040"/>
              </a:solidFill>
              <a:latin typeface="+mj-lt"/>
            </a:endParaRPr>
          </a:p>
          <a:p>
            <a:pPr marL="341313" indent="-341313">
              <a:lnSpc>
                <a:spcPct val="102000"/>
              </a:lnSpc>
              <a:spcBef>
                <a:spcPts val="1000"/>
              </a:spcBef>
              <a:buClr>
                <a:srgbClr val="3366CC"/>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b="1" dirty="0">
                <a:solidFill>
                  <a:srgbClr val="FF2712"/>
                </a:solidFill>
                <a:latin typeface="+mj-lt"/>
                <a:cs typeface="TH SarabunPSK Bold" pitchFamily="34" charset="-34"/>
              </a:rPr>
              <a:t>Key unit</a:t>
            </a:r>
            <a:r>
              <a:rPr lang="en-US" b="1" dirty="0">
                <a:solidFill>
                  <a:srgbClr val="FF0000"/>
                </a:solidFill>
                <a:latin typeface="+mj-lt"/>
                <a:cs typeface="TH SarabunPSK Bold" pitchFamily="34" charset="-34"/>
              </a:rPr>
              <a:t>s</a:t>
            </a:r>
            <a:r>
              <a:rPr lang="en-US" b="1" dirty="0">
                <a:solidFill>
                  <a:srgbClr val="FF0000"/>
                </a:solidFill>
                <a:latin typeface="+mj-lt"/>
              </a:rPr>
              <a:t>:</a:t>
            </a:r>
          </a:p>
          <a:p>
            <a:pPr marL="341313" indent="-341313">
              <a:lnSpc>
                <a:spcPct val="102000"/>
              </a:lnSpc>
              <a:spcBef>
                <a:spcPts val="10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US" b="1" dirty="0">
              <a:solidFill>
                <a:srgbClr val="404040"/>
              </a:solidFill>
              <a:latin typeface="+mj-lt"/>
            </a:endParaRPr>
          </a:p>
          <a:p>
            <a:pPr marL="341313" indent="-341313">
              <a:lnSpc>
                <a:spcPct val="102000"/>
              </a:lnSpc>
              <a:spcBef>
                <a:spcPts val="1000"/>
              </a:spcBef>
              <a:buClr>
                <a:srgbClr val="3366CC"/>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b="1" dirty="0">
                <a:solidFill>
                  <a:srgbClr val="FF2712"/>
                </a:solidFill>
                <a:latin typeface="+mj-lt"/>
                <a:cs typeface="TH SarabunPSK Bold" pitchFamily="34" charset="-34"/>
              </a:rPr>
              <a:t>Human resource</a:t>
            </a:r>
            <a:r>
              <a:rPr lang="en-US" b="1" dirty="0">
                <a:solidFill>
                  <a:srgbClr val="FF0000"/>
                </a:solidFill>
                <a:latin typeface="+mj-lt"/>
              </a:rPr>
              <a:t>:</a:t>
            </a:r>
            <a:r>
              <a:rPr lang="en-US" b="1" dirty="0">
                <a:solidFill>
                  <a:schemeClr val="tx1"/>
                </a:solidFill>
                <a:latin typeface="+mj-lt"/>
              </a:rPr>
              <a:t> </a:t>
            </a:r>
            <a:r>
              <a:rPr lang="en-US" dirty="0" smtClean="0">
                <a:solidFill>
                  <a:schemeClr val="tx1"/>
                </a:solidFill>
                <a:latin typeface="+mj-lt"/>
              </a:rPr>
              <a:t>2,993  </a:t>
            </a:r>
            <a:r>
              <a:rPr lang="en-US" dirty="0">
                <a:solidFill>
                  <a:schemeClr val="tx1"/>
                </a:solidFill>
                <a:latin typeface="+mj-lt"/>
              </a:rPr>
              <a:t>employees (as of  </a:t>
            </a:r>
            <a:r>
              <a:rPr lang="en-US" dirty="0" smtClean="0">
                <a:solidFill>
                  <a:schemeClr val="tx1"/>
                </a:solidFill>
                <a:latin typeface="+mj-lt"/>
              </a:rPr>
              <a:t>31 August 2017)</a:t>
            </a:r>
            <a:endParaRPr lang="en-US" dirty="0">
              <a:solidFill>
                <a:schemeClr val="tx1"/>
              </a:solidFill>
              <a:latin typeface="+mj-lt"/>
            </a:endParaRPr>
          </a:p>
        </p:txBody>
      </p:sp>
      <p:grpSp>
        <p:nvGrpSpPr>
          <p:cNvPr id="19459" name="Group 5"/>
          <p:cNvGrpSpPr>
            <a:grpSpLocks/>
          </p:cNvGrpSpPr>
          <p:nvPr/>
        </p:nvGrpSpPr>
        <p:grpSpPr bwMode="auto">
          <a:xfrm>
            <a:off x="1979613" y="2682875"/>
            <a:ext cx="6657975" cy="947738"/>
            <a:chOff x="1248" y="1632"/>
            <a:chExt cx="4194" cy="597"/>
          </a:xfrm>
        </p:grpSpPr>
        <p:grpSp>
          <p:nvGrpSpPr>
            <p:cNvPr id="19472" name="Group 6"/>
            <p:cNvGrpSpPr>
              <a:grpSpLocks/>
            </p:cNvGrpSpPr>
            <p:nvPr/>
          </p:nvGrpSpPr>
          <p:grpSpPr bwMode="auto">
            <a:xfrm>
              <a:off x="1248" y="1632"/>
              <a:ext cx="1968" cy="254"/>
              <a:chOff x="1248" y="1632"/>
              <a:chExt cx="1968" cy="254"/>
            </a:xfrm>
          </p:grpSpPr>
          <p:sp>
            <p:nvSpPr>
              <p:cNvPr id="19485" name="AutoShape 7"/>
              <p:cNvSpPr>
                <a:spLocks noChangeArrowheads="1"/>
              </p:cNvSpPr>
              <p:nvPr/>
            </p:nvSpPr>
            <p:spPr bwMode="auto">
              <a:xfrm>
                <a:off x="1248" y="1632"/>
                <a:ext cx="1968" cy="2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480" y="0"/>
                    </a:moveTo>
                    <a:cubicBezTo>
                      <a:pt x="215" y="0"/>
                      <a:pt x="0" y="1209"/>
                      <a:pt x="0" y="2700"/>
                    </a:cubicBezTo>
                    <a:lnTo>
                      <a:pt x="0" y="18900"/>
                    </a:lnTo>
                    <a:cubicBezTo>
                      <a:pt x="0" y="20391"/>
                      <a:pt x="215" y="21600"/>
                      <a:pt x="480" y="21600"/>
                    </a:cubicBezTo>
                    <a:lnTo>
                      <a:pt x="21120" y="21600"/>
                    </a:lnTo>
                    <a:cubicBezTo>
                      <a:pt x="21385" y="21600"/>
                      <a:pt x="21600" y="20391"/>
                      <a:pt x="21600" y="18900"/>
                    </a:cubicBezTo>
                    <a:lnTo>
                      <a:pt x="21600" y="2700"/>
                    </a:lnTo>
                    <a:cubicBezTo>
                      <a:pt x="21600" y="1209"/>
                      <a:pt x="21385" y="0"/>
                      <a:pt x="21120" y="0"/>
                    </a:cubicBezTo>
                    <a:lnTo>
                      <a:pt x="480" y="0"/>
                    </a:lnTo>
                    <a:close/>
                    <a:moveTo>
                      <a:pt x="480" y="0"/>
                    </a:moveTo>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486" name="Rectangle 8"/>
              <p:cNvSpPr>
                <a:spLocks noChangeArrowheads="1"/>
              </p:cNvSpPr>
              <p:nvPr/>
            </p:nvSpPr>
            <p:spPr bwMode="auto">
              <a:xfrm>
                <a:off x="1374" y="1658"/>
                <a:ext cx="171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38520" bIns="0" anchor="ctr"/>
              <a:lstStyle>
                <a:lvl1pPr marL="25400">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1pPr>
                <a:lvl2pPr>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2pPr>
                <a:lvl3pPr>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3pPr>
                <a:lvl4pPr>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4pPr>
                <a:lvl5pPr>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5pPr>
                <a:lvl6pPr marL="2514600" indent="-228600" defTabSz="449263" eaLnBrk="0" fontAlgn="base" hangingPunct="0">
                  <a:spcBef>
                    <a:spcPct val="0"/>
                  </a:spcBef>
                  <a:spcAft>
                    <a:spcPct val="0"/>
                  </a:spcAft>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6pPr>
                <a:lvl7pPr marL="2971800" indent="-228600" defTabSz="449263" eaLnBrk="0" fontAlgn="base" hangingPunct="0">
                  <a:spcBef>
                    <a:spcPct val="0"/>
                  </a:spcBef>
                  <a:spcAft>
                    <a:spcPct val="0"/>
                  </a:spcAft>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7pPr>
                <a:lvl8pPr marL="3429000" indent="-228600" defTabSz="449263" eaLnBrk="0" fontAlgn="base" hangingPunct="0">
                  <a:spcBef>
                    <a:spcPct val="0"/>
                  </a:spcBef>
                  <a:spcAft>
                    <a:spcPct val="0"/>
                  </a:spcAft>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8pPr>
                <a:lvl9pPr marL="3886200" indent="-228600" defTabSz="449263" eaLnBrk="0" fontAlgn="base" hangingPunct="0">
                  <a:spcBef>
                    <a:spcPct val="0"/>
                  </a:spcBef>
                  <a:spcAft>
                    <a:spcPct val="0"/>
                  </a:spcAft>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9pPr>
              </a:lstStyle>
              <a:p>
                <a:pPr algn="ctr"/>
                <a:r>
                  <a:rPr lang="en-US" altLang="th-TH" sz="1800" b="1">
                    <a:cs typeface="TH SarabunPSK Bold" panose="020B0500040200020003" pitchFamily="34" charset="-34"/>
                  </a:rPr>
                  <a:t>Research &amp; Development</a:t>
                </a:r>
              </a:p>
            </p:txBody>
          </p:sp>
        </p:grpSp>
        <p:grpSp>
          <p:nvGrpSpPr>
            <p:cNvPr id="19473" name="Group 9"/>
            <p:cNvGrpSpPr>
              <a:grpSpLocks/>
            </p:cNvGrpSpPr>
            <p:nvPr/>
          </p:nvGrpSpPr>
          <p:grpSpPr bwMode="auto">
            <a:xfrm>
              <a:off x="1253" y="1973"/>
              <a:ext cx="1968" cy="254"/>
              <a:chOff x="1253" y="1973"/>
              <a:chExt cx="1968" cy="254"/>
            </a:xfrm>
          </p:grpSpPr>
          <p:sp>
            <p:nvSpPr>
              <p:cNvPr id="19483" name="AutoShape 10"/>
              <p:cNvSpPr>
                <a:spLocks noChangeArrowheads="1"/>
              </p:cNvSpPr>
              <p:nvPr/>
            </p:nvSpPr>
            <p:spPr bwMode="auto">
              <a:xfrm>
                <a:off x="1253" y="1973"/>
                <a:ext cx="1968" cy="2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480" y="0"/>
                    </a:moveTo>
                    <a:cubicBezTo>
                      <a:pt x="215" y="0"/>
                      <a:pt x="0" y="1209"/>
                      <a:pt x="0" y="2700"/>
                    </a:cubicBezTo>
                    <a:lnTo>
                      <a:pt x="0" y="18900"/>
                    </a:lnTo>
                    <a:cubicBezTo>
                      <a:pt x="0" y="20391"/>
                      <a:pt x="215" y="21600"/>
                      <a:pt x="480" y="21600"/>
                    </a:cubicBezTo>
                    <a:lnTo>
                      <a:pt x="21120" y="21600"/>
                    </a:lnTo>
                    <a:cubicBezTo>
                      <a:pt x="21385" y="21600"/>
                      <a:pt x="21600" y="20391"/>
                      <a:pt x="21600" y="18900"/>
                    </a:cubicBezTo>
                    <a:lnTo>
                      <a:pt x="21600" y="2700"/>
                    </a:lnTo>
                    <a:cubicBezTo>
                      <a:pt x="21600" y="1209"/>
                      <a:pt x="21385" y="0"/>
                      <a:pt x="21120" y="0"/>
                    </a:cubicBezTo>
                    <a:lnTo>
                      <a:pt x="480" y="0"/>
                    </a:lnTo>
                    <a:close/>
                    <a:moveTo>
                      <a:pt x="480" y="0"/>
                    </a:moveTo>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484" name="Rectangle 11"/>
              <p:cNvSpPr>
                <a:spLocks noChangeArrowheads="1"/>
              </p:cNvSpPr>
              <p:nvPr/>
            </p:nvSpPr>
            <p:spPr bwMode="auto">
              <a:xfrm>
                <a:off x="1554" y="1977"/>
                <a:ext cx="1366"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38520" bIns="0" anchor="ctr"/>
              <a:lstStyle>
                <a:lvl1pPr marL="25400">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1pPr>
                <a:lvl2pPr>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2pPr>
                <a:lvl3pPr>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3pPr>
                <a:lvl4pPr>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4pPr>
                <a:lvl5pPr>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5pPr>
                <a:lvl6pPr marL="2514600" indent="-228600" defTabSz="449263" eaLnBrk="0" fontAlgn="base" hangingPunct="0">
                  <a:spcBef>
                    <a:spcPct val="0"/>
                  </a:spcBef>
                  <a:spcAft>
                    <a:spcPct val="0"/>
                  </a:spcAft>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6pPr>
                <a:lvl7pPr marL="2971800" indent="-228600" defTabSz="449263" eaLnBrk="0" fontAlgn="base" hangingPunct="0">
                  <a:spcBef>
                    <a:spcPct val="0"/>
                  </a:spcBef>
                  <a:spcAft>
                    <a:spcPct val="0"/>
                  </a:spcAft>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7pPr>
                <a:lvl8pPr marL="3429000" indent="-228600" defTabSz="449263" eaLnBrk="0" fontAlgn="base" hangingPunct="0">
                  <a:spcBef>
                    <a:spcPct val="0"/>
                  </a:spcBef>
                  <a:spcAft>
                    <a:spcPct val="0"/>
                  </a:spcAft>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8pPr>
                <a:lvl9pPr marL="3886200" indent="-228600" defTabSz="449263" eaLnBrk="0" fontAlgn="base" hangingPunct="0">
                  <a:spcBef>
                    <a:spcPct val="0"/>
                  </a:spcBef>
                  <a:spcAft>
                    <a:spcPct val="0"/>
                  </a:spcAft>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9pPr>
              </a:lstStyle>
              <a:p>
                <a:pPr algn="ctr"/>
                <a:r>
                  <a:rPr lang="en-US" altLang="th-TH" sz="1800" b="1">
                    <a:cs typeface="TH SarabunPSK Bold" panose="020B0500040200020003" pitchFamily="34" charset="-34"/>
                  </a:rPr>
                  <a:t>Technology Transfer</a:t>
                </a:r>
              </a:p>
            </p:txBody>
          </p:sp>
        </p:grpSp>
        <p:grpSp>
          <p:nvGrpSpPr>
            <p:cNvPr id="19474" name="Group 12"/>
            <p:cNvGrpSpPr>
              <a:grpSpLocks/>
            </p:cNvGrpSpPr>
            <p:nvPr/>
          </p:nvGrpSpPr>
          <p:grpSpPr bwMode="auto">
            <a:xfrm>
              <a:off x="3474" y="1632"/>
              <a:ext cx="1968" cy="254"/>
              <a:chOff x="3474" y="1632"/>
              <a:chExt cx="1968" cy="254"/>
            </a:xfrm>
          </p:grpSpPr>
          <p:sp>
            <p:nvSpPr>
              <p:cNvPr id="19481" name="AutoShape 13"/>
              <p:cNvSpPr>
                <a:spLocks noChangeArrowheads="1"/>
              </p:cNvSpPr>
              <p:nvPr/>
            </p:nvSpPr>
            <p:spPr bwMode="auto">
              <a:xfrm>
                <a:off x="3474" y="1632"/>
                <a:ext cx="1968" cy="2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432" y="0"/>
                    </a:moveTo>
                    <a:cubicBezTo>
                      <a:pt x="193" y="0"/>
                      <a:pt x="0" y="1209"/>
                      <a:pt x="0" y="2700"/>
                    </a:cubicBezTo>
                    <a:lnTo>
                      <a:pt x="0" y="18900"/>
                    </a:lnTo>
                    <a:cubicBezTo>
                      <a:pt x="0" y="20391"/>
                      <a:pt x="193" y="21600"/>
                      <a:pt x="432" y="21600"/>
                    </a:cubicBezTo>
                    <a:lnTo>
                      <a:pt x="21168" y="21600"/>
                    </a:lnTo>
                    <a:cubicBezTo>
                      <a:pt x="21407" y="21600"/>
                      <a:pt x="21600" y="20391"/>
                      <a:pt x="21600" y="18900"/>
                    </a:cubicBezTo>
                    <a:lnTo>
                      <a:pt x="21600" y="2700"/>
                    </a:lnTo>
                    <a:cubicBezTo>
                      <a:pt x="21600" y="1209"/>
                      <a:pt x="21407" y="0"/>
                      <a:pt x="21168" y="0"/>
                    </a:cubicBezTo>
                    <a:lnTo>
                      <a:pt x="432" y="0"/>
                    </a:lnTo>
                    <a:close/>
                    <a:moveTo>
                      <a:pt x="432" y="0"/>
                    </a:moveTo>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482" name="Rectangle 14"/>
              <p:cNvSpPr>
                <a:spLocks noChangeArrowheads="1"/>
              </p:cNvSpPr>
              <p:nvPr/>
            </p:nvSpPr>
            <p:spPr bwMode="auto">
              <a:xfrm>
                <a:off x="3497" y="1647"/>
                <a:ext cx="192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38520" bIns="0" anchor="ctr"/>
              <a:lstStyle>
                <a:lvl1pPr marL="25400">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1pPr>
                <a:lvl2pPr>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2pPr>
                <a:lvl3pPr>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3pPr>
                <a:lvl4pPr>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4pPr>
                <a:lvl5pPr>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5pPr>
                <a:lvl6pPr marL="2514600" indent="-228600" defTabSz="449263" eaLnBrk="0" fontAlgn="base" hangingPunct="0">
                  <a:spcBef>
                    <a:spcPct val="0"/>
                  </a:spcBef>
                  <a:spcAft>
                    <a:spcPct val="0"/>
                  </a:spcAft>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6pPr>
                <a:lvl7pPr marL="2971800" indent="-228600" defTabSz="449263" eaLnBrk="0" fontAlgn="base" hangingPunct="0">
                  <a:spcBef>
                    <a:spcPct val="0"/>
                  </a:spcBef>
                  <a:spcAft>
                    <a:spcPct val="0"/>
                  </a:spcAft>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7pPr>
                <a:lvl8pPr marL="3429000" indent="-228600" defTabSz="449263" eaLnBrk="0" fontAlgn="base" hangingPunct="0">
                  <a:spcBef>
                    <a:spcPct val="0"/>
                  </a:spcBef>
                  <a:spcAft>
                    <a:spcPct val="0"/>
                  </a:spcAft>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8pPr>
                <a:lvl9pPr marL="3886200" indent="-228600" defTabSz="449263" eaLnBrk="0" fontAlgn="base" hangingPunct="0">
                  <a:spcBef>
                    <a:spcPct val="0"/>
                  </a:spcBef>
                  <a:spcAft>
                    <a:spcPct val="0"/>
                  </a:spcAft>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9pPr>
              </a:lstStyle>
              <a:p>
                <a:pPr algn="ctr"/>
                <a:r>
                  <a:rPr lang="en-US" altLang="th-TH" sz="1800" b="1">
                    <a:cs typeface="TH SarabunPSK Bold" panose="020B0500040200020003" pitchFamily="34" charset="-34"/>
                  </a:rPr>
                  <a:t>Human Resource Development</a:t>
                </a:r>
              </a:p>
            </p:txBody>
          </p:sp>
        </p:grpSp>
        <p:grpSp>
          <p:nvGrpSpPr>
            <p:cNvPr id="19475" name="Group 15"/>
            <p:cNvGrpSpPr>
              <a:grpSpLocks/>
            </p:cNvGrpSpPr>
            <p:nvPr/>
          </p:nvGrpSpPr>
          <p:grpSpPr bwMode="auto">
            <a:xfrm>
              <a:off x="3463" y="1973"/>
              <a:ext cx="1968" cy="255"/>
              <a:chOff x="3463" y="1973"/>
              <a:chExt cx="1968" cy="255"/>
            </a:xfrm>
          </p:grpSpPr>
          <p:sp>
            <p:nvSpPr>
              <p:cNvPr id="19479" name="AutoShape 16"/>
              <p:cNvSpPr>
                <a:spLocks noChangeArrowheads="1"/>
              </p:cNvSpPr>
              <p:nvPr/>
            </p:nvSpPr>
            <p:spPr bwMode="auto">
              <a:xfrm>
                <a:off x="3463" y="1973"/>
                <a:ext cx="1968" cy="2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432" y="0"/>
                    </a:moveTo>
                    <a:cubicBezTo>
                      <a:pt x="193" y="0"/>
                      <a:pt x="0" y="1209"/>
                      <a:pt x="0" y="2700"/>
                    </a:cubicBezTo>
                    <a:lnTo>
                      <a:pt x="0" y="18900"/>
                    </a:lnTo>
                    <a:cubicBezTo>
                      <a:pt x="0" y="20391"/>
                      <a:pt x="193" y="21600"/>
                      <a:pt x="432" y="21600"/>
                    </a:cubicBezTo>
                    <a:lnTo>
                      <a:pt x="21168" y="21600"/>
                    </a:lnTo>
                    <a:cubicBezTo>
                      <a:pt x="21407" y="21600"/>
                      <a:pt x="21600" y="20391"/>
                      <a:pt x="21600" y="18900"/>
                    </a:cubicBezTo>
                    <a:lnTo>
                      <a:pt x="21600" y="2700"/>
                    </a:lnTo>
                    <a:cubicBezTo>
                      <a:pt x="21600" y="1209"/>
                      <a:pt x="21407" y="0"/>
                      <a:pt x="21168" y="0"/>
                    </a:cubicBezTo>
                    <a:lnTo>
                      <a:pt x="432" y="0"/>
                    </a:lnTo>
                    <a:close/>
                    <a:moveTo>
                      <a:pt x="432" y="0"/>
                    </a:moveTo>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480" name="Rectangle 17"/>
              <p:cNvSpPr>
                <a:spLocks noChangeArrowheads="1"/>
              </p:cNvSpPr>
              <p:nvPr/>
            </p:nvSpPr>
            <p:spPr bwMode="auto">
              <a:xfrm>
                <a:off x="3705" y="1977"/>
                <a:ext cx="155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38520" bIns="0" anchor="ctr"/>
              <a:lstStyle>
                <a:lvl1pPr marL="25400">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1pPr>
                <a:lvl2pPr>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2pPr>
                <a:lvl3pPr>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3pPr>
                <a:lvl4pPr>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4pPr>
                <a:lvl5pPr>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5pPr>
                <a:lvl6pPr marL="2514600" indent="-228600" defTabSz="449263" eaLnBrk="0" fontAlgn="base" hangingPunct="0">
                  <a:spcBef>
                    <a:spcPct val="0"/>
                  </a:spcBef>
                  <a:spcAft>
                    <a:spcPct val="0"/>
                  </a:spcAft>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6pPr>
                <a:lvl7pPr marL="2971800" indent="-228600" defTabSz="449263" eaLnBrk="0" fontAlgn="base" hangingPunct="0">
                  <a:spcBef>
                    <a:spcPct val="0"/>
                  </a:spcBef>
                  <a:spcAft>
                    <a:spcPct val="0"/>
                  </a:spcAft>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7pPr>
                <a:lvl8pPr marL="3429000" indent="-228600" defTabSz="449263" eaLnBrk="0" fontAlgn="base" hangingPunct="0">
                  <a:spcBef>
                    <a:spcPct val="0"/>
                  </a:spcBef>
                  <a:spcAft>
                    <a:spcPct val="0"/>
                  </a:spcAft>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8pPr>
                <a:lvl9pPr marL="3886200" indent="-228600" defTabSz="449263" eaLnBrk="0" fontAlgn="base" hangingPunct="0">
                  <a:spcBef>
                    <a:spcPct val="0"/>
                  </a:spcBef>
                  <a:spcAft>
                    <a:spcPct val="0"/>
                  </a:spcAft>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sz="2400">
                    <a:solidFill>
                      <a:schemeClr val="bg1"/>
                    </a:solidFill>
                    <a:latin typeface="Calibri" panose="020F0502020204030204" pitchFamily="34" charset="0"/>
                    <a:cs typeface="TH SarabunPSK" panose="020B0500040200020003" pitchFamily="34" charset="-34"/>
                  </a:defRPr>
                </a:lvl9pPr>
              </a:lstStyle>
              <a:p>
                <a:pPr algn="ctr"/>
                <a:r>
                  <a:rPr lang="en-US" altLang="th-TH" sz="1800" b="1">
                    <a:cs typeface="TH SarabunPSK Bold" panose="020B0500040200020003" pitchFamily="34" charset="-34"/>
                  </a:rPr>
                  <a:t>S&amp;T Infrastructure</a:t>
                </a:r>
              </a:p>
            </p:txBody>
          </p:sp>
        </p:grpSp>
        <p:grpSp>
          <p:nvGrpSpPr>
            <p:cNvPr id="19476" name="Group 18"/>
            <p:cNvGrpSpPr>
              <a:grpSpLocks/>
            </p:cNvGrpSpPr>
            <p:nvPr/>
          </p:nvGrpSpPr>
          <p:grpSpPr bwMode="auto">
            <a:xfrm>
              <a:off x="3252" y="1838"/>
              <a:ext cx="189" cy="189"/>
              <a:chOff x="3252" y="1838"/>
              <a:chExt cx="189" cy="189"/>
            </a:xfrm>
          </p:grpSpPr>
          <p:sp>
            <p:nvSpPr>
              <p:cNvPr id="19477" name="Rectangle 19"/>
              <p:cNvSpPr>
                <a:spLocks noChangeArrowheads="1"/>
              </p:cNvSpPr>
              <p:nvPr/>
            </p:nvSpPr>
            <p:spPr bwMode="auto">
              <a:xfrm>
                <a:off x="3316" y="1838"/>
                <a:ext cx="62" cy="189"/>
              </a:xfrm>
              <a:prstGeom prst="rect">
                <a:avLst/>
              </a:prstGeom>
              <a:solidFill>
                <a:srgbClr val="FF271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h-TH"/>
              </a:p>
            </p:txBody>
          </p:sp>
          <p:sp>
            <p:nvSpPr>
              <p:cNvPr id="19478" name="Rectangle 20"/>
              <p:cNvSpPr>
                <a:spLocks noChangeArrowheads="1"/>
              </p:cNvSpPr>
              <p:nvPr/>
            </p:nvSpPr>
            <p:spPr bwMode="auto">
              <a:xfrm>
                <a:off x="3252" y="1902"/>
                <a:ext cx="189" cy="62"/>
              </a:xfrm>
              <a:prstGeom prst="rect">
                <a:avLst/>
              </a:prstGeom>
              <a:solidFill>
                <a:srgbClr val="FF271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h-TH"/>
              </a:p>
            </p:txBody>
          </p:sp>
        </p:grpSp>
      </p:grpSp>
      <p:sp>
        <p:nvSpPr>
          <p:cNvPr id="21517" name="AutoShape 22"/>
          <p:cNvSpPr>
            <a:spLocks noChangeArrowheads="1"/>
          </p:cNvSpPr>
          <p:nvPr/>
        </p:nvSpPr>
        <p:spPr bwMode="auto">
          <a:xfrm>
            <a:off x="682973" y="4214767"/>
            <a:ext cx="1224136" cy="400050"/>
          </a:xfrm>
          <a:custGeom>
            <a:avLst/>
            <a:gdLst>
              <a:gd name="T0" fmla="*/ 0 w 21600"/>
              <a:gd name="T1" fmla="*/ 0 h 21600"/>
              <a:gd name="T2" fmla="*/ 0 60000 65536"/>
              <a:gd name="T3" fmla="*/ 0 w 21600"/>
              <a:gd name="T4" fmla="*/ 0 h 21600"/>
              <a:gd name="T5" fmla="*/ 21600 w 21600"/>
              <a:gd name="T6" fmla="*/ 21600 h 21600"/>
            </a:gdLst>
            <a:ahLst/>
            <a:cxnLst>
              <a:cxn ang="T2">
                <a:pos x="T0" y="T1"/>
              </a:cxn>
            </a:cxnLst>
            <a:rect l="T3" t="T4" r="T5" b="T6"/>
            <a:pathLst>
              <a:path w="21600" h="21600">
                <a:moveTo>
                  <a:pt x="480" y="0"/>
                </a:moveTo>
                <a:cubicBezTo>
                  <a:pt x="215" y="0"/>
                  <a:pt x="0" y="1209"/>
                  <a:pt x="0" y="2700"/>
                </a:cubicBezTo>
                <a:lnTo>
                  <a:pt x="0" y="18900"/>
                </a:lnTo>
                <a:cubicBezTo>
                  <a:pt x="0" y="20391"/>
                  <a:pt x="215" y="21600"/>
                  <a:pt x="480" y="21600"/>
                </a:cubicBezTo>
                <a:lnTo>
                  <a:pt x="21120" y="21600"/>
                </a:lnTo>
                <a:cubicBezTo>
                  <a:pt x="21385" y="21600"/>
                  <a:pt x="21600" y="20391"/>
                  <a:pt x="21600" y="18900"/>
                </a:cubicBezTo>
                <a:lnTo>
                  <a:pt x="21600" y="2700"/>
                </a:lnTo>
                <a:cubicBezTo>
                  <a:pt x="21600" y="1209"/>
                  <a:pt x="21385" y="0"/>
                  <a:pt x="21120" y="0"/>
                </a:cubicBezTo>
                <a:close/>
                <a:moveTo>
                  <a:pt x="480" y="0"/>
                </a:moveTo>
              </a:path>
            </a:pathLst>
          </a:custGeom>
          <a:solidFill>
            <a:srgbClr val="558E28"/>
          </a:solidFill>
          <a:ln w="9525">
            <a:noFill/>
            <a:round/>
            <a:headEnd/>
            <a:tailEnd/>
          </a:ln>
        </p:spPr>
        <p:txBody>
          <a:bodyPr lIns="0" tIns="0" rIns="40680" bIns="0" anchor="ctr"/>
          <a:lstStyle/>
          <a:p>
            <a:pPr marL="26988" algn="ctr">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a:pPr>
            <a:r>
              <a:rPr lang="en-US" sz="2200" b="1" dirty="0">
                <a:solidFill>
                  <a:srgbClr val="FFFFFF"/>
                </a:solidFill>
                <a:latin typeface="+mj-lt"/>
                <a:cs typeface="TH SarabunPSK Bold" pitchFamily="34" charset="-34"/>
              </a:rPr>
              <a:t>BIOTEC</a:t>
            </a:r>
          </a:p>
        </p:txBody>
      </p:sp>
      <p:sp>
        <p:nvSpPr>
          <p:cNvPr id="21518" name="AutoShape 23"/>
          <p:cNvSpPr>
            <a:spLocks noChangeArrowheads="1"/>
          </p:cNvSpPr>
          <p:nvPr/>
        </p:nvSpPr>
        <p:spPr bwMode="auto">
          <a:xfrm>
            <a:off x="3401839" y="4214767"/>
            <a:ext cx="1224136" cy="400050"/>
          </a:xfrm>
          <a:custGeom>
            <a:avLst/>
            <a:gdLst>
              <a:gd name="T0" fmla="*/ 0 w 21600"/>
              <a:gd name="T1" fmla="*/ 0 h 21600"/>
              <a:gd name="T2" fmla="*/ 0 60000 65536"/>
              <a:gd name="T3" fmla="*/ 0 w 21600"/>
              <a:gd name="T4" fmla="*/ 0 h 21600"/>
              <a:gd name="T5" fmla="*/ 21600 w 21600"/>
              <a:gd name="T6" fmla="*/ 21600 h 21600"/>
            </a:gdLst>
            <a:ahLst/>
            <a:cxnLst>
              <a:cxn ang="T2">
                <a:pos x="T0" y="T1"/>
              </a:cxn>
            </a:cxnLst>
            <a:rect l="T3" t="T4" r="T5" b="T6"/>
            <a:pathLst>
              <a:path w="21600" h="21600">
                <a:moveTo>
                  <a:pt x="480" y="0"/>
                </a:moveTo>
                <a:cubicBezTo>
                  <a:pt x="215" y="0"/>
                  <a:pt x="0" y="1209"/>
                  <a:pt x="0" y="2700"/>
                </a:cubicBezTo>
                <a:lnTo>
                  <a:pt x="0" y="18900"/>
                </a:lnTo>
                <a:cubicBezTo>
                  <a:pt x="0" y="20391"/>
                  <a:pt x="215" y="21600"/>
                  <a:pt x="480" y="21600"/>
                </a:cubicBezTo>
                <a:lnTo>
                  <a:pt x="21120" y="21600"/>
                </a:lnTo>
                <a:cubicBezTo>
                  <a:pt x="21385" y="21600"/>
                  <a:pt x="21600" y="20391"/>
                  <a:pt x="21600" y="18900"/>
                </a:cubicBezTo>
                <a:lnTo>
                  <a:pt x="21600" y="2700"/>
                </a:lnTo>
                <a:cubicBezTo>
                  <a:pt x="21600" y="1209"/>
                  <a:pt x="21385" y="0"/>
                  <a:pt x="21120" y="0"/>
                </a:cubicBezTo>
                <a:close/>
                <a:moveTo>
                  <a:pt x="480" y="0"/>
                </a:moveTo>
              </a:path>
            </a:pathLst>
          </a:custGeom>
          <a:solidFill>
            <a:srgbClr val="D2CD00"/>
          </a:solidFill>
          <a:ln w="9525">
            <a:noFill/>
            <a:round/>
            <a:headEnd/>
            <a:tailEnd/>
          </a:ln>
        </p:spPr>
        <p:txBody>
          <a:bodyPr lIns="0" tIns="0" rIns="40680" bIns="0" anchor="ctr"/>
          <a:lstStyle/>
          <a:p>
            <a:pPr marL="26988" algn="ctr">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a:pPr>
            <a:r>
              <a:rPr lang="en-US" sz="2200" b="1" dirty="0">
                <a:solidFill>
                  <a:srgbClr val="FFFFFF"/>
                </a:solidFill>
                <a:effectLst>
                  <a:outerShdw blurRad="38100" dist="38100" dir="2700000" algn="tl">
                    <a:srgbClr val="000000">
                      <a:alpha val="43137"/>
                    </a:srgbClr>
                  </a:outerShdw>
                </a:effectLst>
                <a:latin typeface="+mj-lt"/>
                <a:cs typeface="TH SarabunPSK Bold" pitchFamily="34" charset="-34"/>
              </a:rPr>
              <a:t>MTEC</a:t>
            </a:r>
          </a:p>
        </p:txBody>
      </p:sp>
      <p:sp>
        <p:nvSpPr>
          <p:cNvPr id="21519" name="AutoShape 24"/>
          <p:cNvSpPr>
            <a:spLocks noChangeArrowheads="1"/>
          </p:cNvSpPr>
          <p:nvPr/>
        </p:nvSpPr>
        <p:spPr bwMode="auto">
          <a:xfrm>
            <a:off x="2032721" y="4214767"/>
            <a:ext cx="1224136" cy="400050"/>
          </a:xfrm>
          <a:custGeom>
            <a:avLst/>
            <a:gdLst>
              <a:gd name="T0" fmla="*/ 0 w 21600"/>
              <a:gd name="T1" fmla="*/ 0 h 21600"/>
              <a:gd name="T2" fmla="*/ 0 60000 65536"/>
              <a:gd name="T3" fmla="*/ 0 w 21600"/>
              <a:gd name="T4" fmla="*/ 0 h 21600"/>
              <a:gd name="T5" fmla="*/ 21600 w 21600"/>
              <a:gd name="T6" fmla="*/ 21600 h 21600"/>
            </a:gdLst>
            <a:ahLst/>
            <a:cxnLst>
              <a:cxn ang="T2">
                <a:pos x="T0" y="T1"/>
              </a:cxn>
            </a:cxnLst>
            <a:rect l="T3" t="T4" r="T5" b="T6"/>
            <a:pathLst>
              <a:path w="21600" h="21600">
                <a:moveTo>
                  <a:pt x="480" y="0"/>
                </a:moveTo>
                <a:cubicBezTo>
                  <a:pt x="215" y="0"/>
                  <a:pt x="0" y="1209"/>
                  <a:pt x="0" y="2700"/>
                </a:cubicBezTo>
                <a:lnTo>
                  <a:pt x="0" y="18900"/>
                </a:lnTo>
                <a:cubicBezTo>
                  <a:pt x="0" y="20391"/>
                  <a:pt x="215" y="21600"/>
                  <a:pt x="480" y="21600"/>
                </a:cubicBezTo>
                <a:lnTo>
                  <a:pt x="21120" y="21600"/>
                </a:lnTo>
                <a:cubicBezTo>
                  <a:pt x="21385" y="21600"/>
                  <a:pt x="21600" y="20391"/>
                  <a:pt x="21600" y="18900"/>
                </a:cubicBezTo>
                <a:lnTo>
                  <a:pt x="21600" y="2700"/>
                </a:lnTo>
                <a:cubicBezTo>
                  <a:pt x="21600" y="1209"/>
                  <a:pt x="21385" y="0"/>
                  <a:pt x="21120" y="0"/>
                </a:cubicBezTo>
                <a:close/>
                <a:moveTo>
                  <a:pt x="480" y="0"/>
                </a:moveTo>
              </a:path>
            </a:pathLst>
          </a:custGeom>
          <a:solidFill>
            <a:srgbClr val="FF2712"/>
          </a:solidFill>
          <a:ln w="9525">
            <a:noFill/>
            <a:round/>
            <a:headEnd/>
            <a:tailEnd/>
          </a:ln>
        </p:spPr>
        <p:txBody>
          <a:bodyPr lIns="0" tIns="0" rIns="40680" bIns="0" anchor="ctr"/>
          <a:lstStyle/>
          <a:p>
            <a:pPr marL="26988" algn="ctr">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a:pPr>
            <a:r>
              <a:rPr lang="en-US" sz="2200" b="1" dirty="0">
                <a:solidFill>
                  <a:srgbClr val="FFFFFF"/>
                </a:solidFill>
                <a:latin typeface="+mj-lt"/>
                <a:cs typeface="TH SarabunPSK Bold" pitchFamily="34" charset="-34"/>
              </a:rPr>
              <a:t>NECTEC</a:t>
            </a:r>
          </a:p>
        </p:txBody>
      </p:sp>
      <p:sp>
        <p:nvSpPr>
          <p:cNvPr id="21520" name="AutoShape 25"/>
          <p:cNvSpPr>
            <a:spLocks noChangeArrowheads="1"/>
          </p:cNvSpPr>
          <p:nvPr/>
        </p:nvSpPr>
        <p:spPr bwMode="auto">
          <a:xfrm>
            <a:off x="4765689" y="4214767"/>
            <a:ext cx="1224136" cy="400050"/>
          </a:xfrm>
          <a:custGeom>
            <a:avLst/>
            <a:gdLst>
              <a:gd name="T0" fmla="*/ 0 w 21600"/>
              <a:gd name="T1" fmla="*/ 0 h 21600"/>
              <a:gd name="T2" fmla="*/ 0 60000 65536"/>
              <a:gd name="T3" fmla="*/ 0 w 21600"/>
              <a:gd name="T4" fmla="*/ 0 h 21600"/>
              <a:gd name="T5" fmla="*/ 21600 w 21600"/>
              <a:gd name="T6" fmla="*/ 21600 h 21600"/>
            </a:gdLst>
            <a:ahLst/>
            <a:cxnLst>
              <a:cxn ang="T2">
                <a:pos x="T0" y="T1"/>
              </a:cxn>
            </a:cxnLst>
            <a:rect l="T3" t="T4" r="T5" b="T6"/>
            <a:pathLst>
              <a:path w="21600" h="21600">
                <a:moveTo>
                  <a:pt x="480" y="0"/>
                </a:moveTo>
                <a:cubicBezTo>
                  <a:pt x="215" y="0"/>
                  <a:pt x="0" y="1209"/>
                  <a:pt x="0" y="2700"/>
                </a:cubicBezTo>
                <a:lnTo>
                  <a:pt x="0" y="18900"/>
                </a:lnTo>
                <a:cubicBezTo>
                  <a:pt x="0" y="20391"/>
                  <a:pt x="215" y="21600"/>
                  <a:pt x="480" y="21600"/>
                </a:cubicBezTo>
                <a:lnTo>
                  <a:pt x="21120" y="21600"/>
                </a:lnTo>
                <a:cubicBezTo>
                  <a:pt x="21385" y="21600"/>
                  <a:pt x="21600" y="20391"/>
                  <a:pt x="21600" y="18900"/>
                </a:cubicBezTo>
                <a:lnTo>
                  <a:pt x="21600" y="2700"/>
                </a:lnTo>
                <a:cubicBezTo>
                  <a:pt x="21600" y="1209"/>
                  <a:pt x="21385" y="0"/>
                  <a:pt x="21120" y="0"/>
                </a:cubicBezTo>
                <a:close/>
                <a:moveTo>
                  <a:pt x="480" y="0"/>
                </a:moveTo>
              </a:path>
            </a:pathLst>
          </a:custGeom>
          <a:solidFill>
            <a:srgbClr val="FF5308"/>
          </a:solidFill>
          <a:ln w="9525">
            <a:noFill/>
            <a:round/>
            <a:headEnd/>
            <a:tailEnd/>
          </a:ln>
        </p:spPr>
        <p:txBody>
          <a:bodyPr lIns="0" tIns="0" rIns="40680" bIns="0" anchor="ctr"/>
          <a:lstStyle/>
          <a:p>
            <a:pPr marL="26988" algn="ctr">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a:pPr>
            <a:r>
              <a:rPr lang="en-US" sz="2200" b="1" dirty="0">
                <a:solidFill>
                  <a:srgbClr val="FFFFFF"/>
                </a:solidFill>
                <a:latin typeface="+mj-lt"/>
                <a:cs typeface="TH SarabunPSK Bold" pitchFamily="34" charset="-34"/>
              </a:rPr>
              <a:t>NANOTEC</a:t>
            </a:r>
          </a:p>
        </p:txBody>
      </p:sp>
      <p:sp>
        <p:nvSpPr>
          <p:cNvPr id="21521" name="AutoShape 26"/>
          <p:cNvSpPr>
            <a:spLocks noChangeArrowheads="1"/>
          </p:cNvSpPr>
          <p:nvPr/>
        </p:nvSpPr>
        <p:spPr bwMode="auto">
          <a:xfrm>
            <a:off x="6131545" y="4214767"/>
            <a:ext cx="1224136" cy="400050"/>
          </a:xfrm>
          <a:custGeom>
            <a:avLst/>
            <a:gdLst>
              <a:gd name="T0" fmla="*/ 0 w 21600"/>
              <a:gd name="T1" fmla="*/ 0 h 21600"/>
              <a:gd name="T2" fmla="*/ 0 60000 65536"/>
              <a:gd name="T3" fmla="*/ 0 w 21600"/>
              <a:gd name="T4" fmla="*/ 0 h 21600"/>
              <a:gd name="T5" fmla="*/ 21600 w 21600"/>
              <a:gd name="T6" fmla="*/ 21600 h 21600"/>
            </a:gdLst>
            <a:ahLst/>
            <a:cxnLst>
              <a:cxn ang="T2">
                <a:pos x="T0" y="T1"/>
              </a:cxn>
            </a:cxnLst>
            <a:rect l="T3" t="T4" r="T5" b="T6"/>
            <a:pathLst>
              <a:path w="21600" h="21600">
                <a:moveTo>
                  <a:pt x="480" y="0"/>
                </a:moveTo>
                <a:cubicBezTo>
                  <a:pt x="215" y="0"/>
                  <a:pt x="0" y="1209"/>
                  <a:pt x="0" y="2700"/>
                </a:cubicBezTo>
                <a:lnTo>
                  <a:pt x="0" y="18900"/>
                </a:lnTo>
                <a:cubicBezTo>
                  <a:pt x="0" y="20391"/>
                  <a:pt x="215" y="21600"/>
                  <a:pt x="480" y="21600"/>
                </a:cubicBezTo>
                <a:lnTo>
                  <a:pt x="21120" y="21600"/>
                </a:lnTo>
                <a:cubicBezTo>
                  <a:pt x="21385" y="21600"/>
                  <a:pt x="21600" y="20391"/>
                  <a:pt x="21600" y="18900"/>
                </a:cubicBezTo>
                <a:lnTo>
                  <a:pt x="21600" y="2700"/>
                </a:lnTo>
                <a:cubicBezTo>
                  <a:pt x="21600" y="1209"/>
                  <a:pt x="21385" y="0"/>
                  <a:pt x="21120" y="0"/>
                </a:cubicBezTo>
                <a:close/>
                <a:moveTo>
                  <a:pt x="480" y="0"/>
                </a:moveTo>
              </a:path>
            </a:pathLst>
          </a:custGeom>
          <a:solidFill>
            <a:srgbClr val="8500AF"/>
          </a:solidFill>
          <a:ln w="9525">
            <a:noFill/>
            <a:round/>
            <a:headEnd/>
            <a:tailEnd/>
          </a:ln>
        </p:spPr>
        <p:txBody>
          <a:bodyPr lIns="0" tIns="0" rIns="40680" bIns="0" anchor="ctr"/>
          <a:lstStyle/>
          <a:p>
            <a:pPr marL="26988" algn="ctr">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a:pPr>
            <a:r>
              <a:rPr lang="en-US" sz="2200" b="1" dirty="0">
                <a:solidFill>
                  <a:srgbClr val="FFFFFF"/>
                </a:solidFill>
                <a:latin typeface="+mj-lt"/>
                <a:cs typeface="TH SarabunPSK Bold" pitchFamily="34" charset="-34"/>
              </a:rPr>
              <a:t>TMC</a:t>
            </a:r>
          </a:p>
        </p:txBody>
      </p:sp>
      <p:sp>
        <p:nvSpPr>
          <p:cNvPr id="19465" name="AutoShape 29"/>
          <p:cNvSpPr>
            <a:spLocks noChangeArrowheads="1"/>
          </p:cNvSpPr>
          <p:nvPr/>
        </p:nvSpPr>
        <p:spPr bwMode="auto">
          <a:xfrm>
            <a:off x="539750" y="5781675"/>
            <a:ext cx="2676525" cy="598488"/>
          </a:xfrm>
          <a:custGeom>
            <a:avLst/>
            <a:gdLst>
              <a:gd name="T0" fmla="*/ 0 w 21600"/>
              <a:gd name="T1" fmla="*/ 0 h 21600"/>
              <a:gd name="T2" fmla="*/ 21600 w 21600"/>
              <a:gd name="T3" fmla="*/ 21600 h 21600"/>
            </a:gdLst>
            <a:ahLst/>
            <a:cxnLst/>
            <a:rect l="T0" t="T1" r="T2" b="T3"/>
            <a:pathLst>
              <a:path w="21600" h="21600">
                <a:moveTo>
                  <a:pt x="480" y="0"/>
                </a:moveTo>
                <a:cubicBezTo>
                  <a:pt x="215" y="0"/>
                  <a:pt x="0" y="1209"/>
                  <a:pt x="0" y="2700"/>
                </a:cubicBezTo>
                <a:lnTo>
                  <a:pt x="0" y="18900"/>
                </a:lnTo>
                <a:cubicBezTo>
                  <a:pt x="0" y="20391"/>
                  <a:pt x="215" y="21600"/>
                  <a:pt x="480" y="21600"/>
                </a:cubicBezTo>
                <a:lnTo>
                  <a:pt x="21120" y="21600"/>
                </a:lnTo>
                <a:cubicBezTo>
                  <a:pt x="21385" y="21600"/>
                  <a:pt x="21600" y="20391"/>
                  <a:pt x="21600" y="18900"/>
                </a:cubicBezTo>
                <a:lnTo>
                  <a:pt x="21600" y="2700"/>
                </a:lnTo>
                <a:cubicBezTo>
                  <a:pt x="21600" y="1209"/>
                  <a:pt x="21385" y="0"/>
                  <a:pt x="21120" y="0"/>
                </a:cubicBezTo>
                <a:lnTo>
                  <a:pt x="480" y="0"/>
                </a:lnTo>
                <a:close/>
                <a:moveTo>
                  <a:pt x="480" y="0"/>
                </a:moveTo>
              </a:path>
            </a:pathLst>
          </a:custGeom>
          <a:solidFill>
            <a:srgbClr val="0091C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40680" bIns="0" anchor="ctr"/>
          <a:lstStyle>
            <a:lvl1pPr marL="26988">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sz="2400">
                <a:solidFill>
                  <a:schemeClr val="bg1"/>
                </a:solidFill>
                <a:latin typeface="Calibri" panose="020F0502020204030204" pitchFamily="34" charset="0"/>
                <a:cs typeface="TH SarabunPSK" panose="020B0500040200020003" pitchFamily="34" charset="-34"/>
              </a:defRPr>
            </a:lvl1pPr>
            <a:lvl2pPr>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sz="2400">
                <a:solidFill>
                  <a:schemeClr val="bg1"/>
                </a:solidFill>
                <a:latin typeface="Calibri" panose="020F0502020204030204" pitchFamily="34" charset="0"/>
                <a:cs typeface="TH SarabunPSK" panose="020B0500040200020003" pitchFamily="34" charset="-34"/>
              </a:defRPr>
            </a:lvl2pPr>
            <a:lvl3pPr>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sz="2400">
                <a:solidFill>
                  <a:schemeClr val="bg1"/>
                </a:solidFill>
                <a:latin typeface="Calibri" panose="020F0502020204030204" pitchFamily="34" charset="0"/>
                <a:cs typeface="TH SarabunPSK" panose="020B0500040200020003" pitchFamily="34" charset="-34"/>
              </a:defRPr>
            </a:lvl3pPr>
            <a:lvl4pPr>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sz="2400">
                <a:solidFill>
                  <a:schemeClr val="bg1"/>
                </a:solidFill>
                <a:latin typeface="Calibri" panose="020F0502020204030204" pitchFamily="34" charset="0"/>
                <a:cs typeface="TH SarabunPSK" panose="020B0500040200020003" pitchFamily="34" charset="-34"/>
              </a:defRPr>
            </a:lvl4pPr>
            <a:lvl5pPr>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sz="2400">
                <a:solidFill>
                  <a:schemeClr val="bg1"/>
                </a:solidFill>
                <a:latin typeface="Calibri" panose="020F0502020204030204" pitchFamily="34" charset="0"/>
                <a:cs typeface="TH SarabunPSK" panose="020B0500040200020003" pitchFamily="34" charset="-34"/>
              </a:defRPr>
            </a:lvl5pPr>
            <a:lvl6pPr marL="2514600" indent="-228600" defTabSz="449263" eaLnBrk="0" fontAlgn="base" hangingPunct="0">
              <a:spcBef>
                <a:spcPct val="0"/>
              </a:spcBef>
              <a:spcAft>
                <a:spcPct val="0"/>
              </a:spcAft>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sz="2400">
                <a:solidFill>
                  <a:schemeClr val="bg1"/>
                </a:solidFill>
                <a:latin typeface="Calibri" panose="020F0502020204030204" pitchFamily="34" charset="0"/>
                <a:cs typeface="TH SarabunPSK" panose="020B0500040200020003" pitchFamily="34" charset="-34"/>
              </a:defRPr>
            </a:lvl6pPr>
            <a:lvl7pPr marL="2971800" indent="-228600" defTabSz="449263" eaLnBrk="0" fontAlgn="base" hangingPunct="0">
              <a:spcBef>
                <a:spcPct val="0"/>
              </a:spcBef>
              <a:spcAft>
                <a:spcPct val="0"/>
              </a:spcAft>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sz="2400">
                <a:solidFill>
                  <a:schemeClr val="bg1"/>
                </a:solidFill>
                <a:latin typeface="Calibri" panose="020F0502020204030204" pitchFamily="34" charset="0"/>
                <a:cs typeface="TH SarabunPSK" panose="020B0500040200020003" pitchFamily="34" charset="-34"/>
              </a:defRPr>
            </a:lvl7pPr>
            <a:lvl8pPr marL="3429000" indent="-228600" defTabSz="449263" eaLnBrk="0" fontAlgn="base" hangingPunct="0">
              <a:spcBef>
                <a:spcPct val="0"/>
              </a:spcBef>
              <a:spcAft>
                <a:spcPct val="0"/>
              </a:spcAft>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sz="2400">
                <a:solidFill>
                  <a:schemeClr val="bg1"/>
                </a:solidFill>
                <a:latin typeface="Calibri" panose="020F0502020204030204" pitchFamily="34" charset="0"/>
                <a:cs typeface="TH SarabunPSK" panose="020B0500040200020003" pitchFamily="34" charset="-34"/>
              </a:defRPr>
            </a:lvl8pPr>
            <a:lvl9pPr marL="3886200" indent="-228600" defTabSz="449263" eaLnBrk="0" fontAlgn="base" hangingPunct="0">
              <a:spcBef>
                <a:spcPct val="0"/>
              </a:spcBef>
              <a:spcAft>
                <a:spcPct val="0"/>
              </a:spcAft>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sz="2400">
                <a:solidFill>
                  <a:schemeClr val="bg1"/>
                </a:solidFill>
                <a:latin typeface="Calibri" panose="020F0502020204030204" pitchFamily="34" charset="0"/>
                <a:cs typeface="TH SarabunPSK" panose="020B0500040200020003" pitchFamily="34" charset="-34"/>
              </a:defRPr>
            </a:lvl9pPr>
          </a:lstStyle>
          <a:p>
            <a:pPr algn="ctr"/>
            <a:r>
              <a:rPr lang="en-US" altLang="th-TH" sz="1800" b="1" dirty="0" smtClean="0">
                <a:solidFill>
                  <a:srgbClr val="FFFFFF"/>
                </a:solidFill>
                <a:cs typeface="TH SarabunPSK Bold" panose="020B0500040200020003" pitchFamily="34" charset="-34"/>
              </a:rPr>
              <a:t>599 </a:t>
            </a:r>
            <a:r>
              <a:rPr lang="en-US" altLang="th-TH" sz="1800" b="1" dirty="0" err="1">
                <a:solidFill>
                  <a:srgbClr val="FFFFFF"/>
                </a:solidFill>
                <a:cs typeface="TH SarabunPSK Bold" panose="020B0500040200020003" pitchFamily="34" charset="-34"/>
              </a:rPr>
              <a:t>Ph.D.s</a:t>
            </a:r>
            <a:r>
              <a:rPr lang="en-US" altLang="th-TH" sz="1800" b="1" dirty="0">
                <a:solidFill>
                  <a:srgbClr val="FFFFFF"/>
                </a:solidFill>
                <a:cs typeface="TH SarabunPSK Bold" panose="020B0500040200020003" pitchFamily="34" charset="-34"/>
              </a:rPr>
              <a:t> </a:t>
            </a:r>
          </a:p>
          <a:p>
            <a:pPr algn="ctr"/>
            <a:r>
              <a:rPr lang="en-US" altLang="th-TH" sz="1800" dirty="0">
                <a:solidFill>
                  <a:srgbClr val="FFFFFF"/>
                </a:solidFill>
                <a:cs typeface="TH SarabunPSK Bold" panose="020B0500040200020003" pitchFamily="34" charset="-34"/>
              </a:rPr>
              <a:t>(</a:t>
            </a:r>
            <a:r>
              <a:rPr lang="en-US" altLang="th-TH" sz="1800" dirty="0" smtClean="0">
                <a:solidFill>
                  <a:srgbClr val="FFFFFF"/>
                </a:solidFill>
                <a:cs typeface="TH SarabunPSK Bold" panose="020B0500040200020003" pitchFamily="34" charset="-34"/>
              </a:rPr>
              <a:t>21.49%)</a:t>
            </a:r>
            <a:endParaRPr lang="en-US" altLang="th-TH" sz="1800" dirty="0">
              <a:solidFill>
                <a:srgbClr val="FFFFFF"/>
              </a:solidFill>
              <a:cs typeface="TH SarabunPSK Bold" panose="020B0500040200020003" pitchFamily="34" charset="-34"/>
            </a:endParaRPr>
          </a:p>
        </p:txBody>
      </p:sp>
      <p:sp>
        <p:nvSpPr>
          <p:cNvPr id="19466" name="AutoShape 30"/>
          <p:cNvSpPr>
            <a:spLocks noChangeArrowheads="1"/>
          </p:cNvSpPr>
          <p:nvPr/>
        </p:nvSpPr>
        <p:spPr bwMode="auto">
          <a:xfrm>
            <a:off x="6024563" y="5780088"/>
            <a:ext cx="2662237" cy="596900"/>
          </a:xfrm>
          <a:custGeom>
            <a:avLst/>
            <a:gdLst>
              <a:gd name="T0" fmla="*/ 0 w 21600"/>
              <a:gd name="T1" fmla="*/ 0 h 21600"/>
              <a:gd name="T2" fmla="*/ 21600 w 21600"/>
              <a:gd name="T3" fmla="*/ 21600 h 21600"/>
            </a:gdLst>
            <a:ahLst/>
            <a:cxnLst/>
            <a:rect l="T0" t="T1" r="T2" b="T3"/>
            <a:pathLst>
              <a:path w="21600" h="21600">
                <a:moveTo>
                  <a:pt x="480" y="0"/>
                </a:moveTo>
                <a:cubicBezTo>
                  <a:pt x="215" y="0"/>
                  <a:pt x="0" y="1209"/>
                  <a:pt x="0" y="2700"/>
                </a:cubicBezTo>
                <a:lnTo>
                  <a:pt x="0" y="18900"/>
                </a:lnTo>
                <a:cubicBezTo>
                  <a:pt x="0" y="20391"/>
                  <a:pt x="215" y="21600"/>
                  <a:pt x="480" y="21600"/>
                </a:cubicBezTo>
                <a:lnTo>
                  <a:pt x="21120" y="21600"/>
                </a:lnTo>
                <a:cubicBezTo>
                  <a:pt x="21385" y="21600"/>
                  <a:pt x="21600" y="20391"/>
                  <a:pt x="21600" y="18900"/>
                </a:cubicBezTo>
                <a:lnTo>
                  <a:pt x="21600" y="2700"/>
                </a:lnTo>
                <a:cubicBezTo>
                  <a:pt x="21600" y="1209"/>
                  <a:pt x="21385" y="0"/>
                  <a:pt x="21120" y="0"/>
                </a:cubicBezTo>
                <a:lnTo>
                  <a:pt x="480" y="0"/>
                </a:lnTo>
                <a:close/>
                <a:moveTo>
                  <a:pt x="480" y="0"/>
                </a:moveTo>
              </a:path>
            </a:pathLst>
          </a:custGeom>
          <a:solidFill>
            <a:srgbClr val="0091C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40680" bIns="0" anchor="ctr"/>
          <a:lstStyle>
            <a:lvl1pPr marL="26988">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sz="2400">
                <a:solidFill>
                  <a:schemeClr val="bg1"/>
                </a:solidFill>
                <a:latin typeface="Calibri" panose="020F0502020204030204" pitchFamily="34" charset="0"/>
                <a:cs typeface="TH SarabunPSK" panose="020B0500040200020003" pitchFamily="34" charset="-34"/>
              </a:defRPr>
            </a:lvl1pPr>
            <a:lvl2pPr>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sz="2400">
                <a:solidFill>
                  <a:schemeClr val="bg1"/>
                </a:solidFill>
                <a:latin typeface="Calibri" panose="020F0502020204030204" pitchFamily="34" charset="0"/>
                <a:cs typeface="TH SarabunPSK" panose="020B0500040200020003" pitchFamily="34" charset="-34"/>
              </a:defRPr>
            </a:lvl2pPr>
            <a:lvl3pPr>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sz="2400">
                <a:solidFill>
                  <a:schemeClr val="bg1"/>
                </a:solidFill>
                <a:latin typeface="Calibri" panose="020F0502020204030204" pitchFamily="34" charset="0"/>
                <a:cs typeface="TH SarabunPSK" panose="020B0500040200020003" pitchFamily="34" charset="-34"/>
              </a:defRPr>
            </a:lvl3pPr>
            <a:lvl4pPr>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sz="2400">
                <a:solidFill>
                  <a:schemeClr val="bg1"/>
                </a:solidFill>
                <a:latin typeface="Calibri" panose="020F0502020204030204" pitchFamily="34" charset="0"/>
                <a:cs typeface="TH SarabunPSK" panose="020B0500040200020003" pitchFamily="34" charset="-34"/>
              </a:defRPr>
            </a:lvl4pPr>
            <a:lvl5pPr>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sz="2400">
                <a:solidFill>
                  <a:schemeClr val="bg1"/>
                </a:solidFill>
                <a:latin typeface="Calibri" panose="020F0502020204030204" pitchFamily="34" charset="0"/>
                <a:cs typeface="TH SarabunPSK" panose="020B0500040200020003" pitchFamily="34" charset="-34"/>
              </a:defRPr>
            </a:lvl5pPr>
            <a:lvl6pPr marL="2514600" indent="-228600" defTabSz="449263" eaLnBrk="0" fontAlgn="base" hangingPunct="0">
              <a:spcBef>
                <a:spcPct val="0"/>
              </a:spcBef>
              <a:spcAft>
                <a:spcPct val="0"/>
              </a:spcAft>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sz="2400">
                <a:solidFill>
                  <a:schemeClr val="bg1"/>
                </a:solidFill>
                <a:latin typeface="Calibri" panose="020F0502020204030204" pitchFamily="34" charset="0"/>
                <a:cs typeface="TH SarabunPSK" panose="020B0500040200020003" pitchFamily="34" charset="-34"/>
              </a:defRPr>
            </a:lvl6pPr>
            <a:lvl7pPr marL="2971800" indent="-228600" defTabSz="449263" eaLnBrk="0" fontAlgn="base" hangingPunct="0">
              <a:spcBef>
                <a:spcPct val="0"/>
              </a:spcBef>
              <a:spcAft>
                <a:spcPct val="0"/>
              </a:spcAft>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sz="2400">
                <a:solidFill>
                  <a:schemeClr val="bg1"/>
                </a:solidFill>
                <a:latin typeface="Calibri" panose="020F0502020204030204" pitchFamily="34" charset="0"/>
                <a:cs typeface="TH SarabunPSK" panose="020B0500040200020003" pitchFamily="34" charset="-34"/>
              </a:defRPr>
            </a:lvl7pPr>
            <a:lvl8pPr marL="3429000" indent="-228600" defTabSz="449263" eaLnBrk="0" fontAlgn="base" hangingPunct="0">
              <a:spcBef>
                <a:spcPct val="0"/>
              </a:spcBef>
              <a:spcAft>
                <a:spcPct val="0"/>
              </a:spcAft>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sz="2400">
                <a:solidFill>
                  <a:schemeClr val="bg1"/>
                </a:solidFill>
                <a:latin typeface="Calibri" panose="020F0502020204030204" pitchFamily="34" charset="0"/>
                <a:cs typeface="TH SarabunPSK" panose="020B0500040200020003" pitchFamily="34" charset="-34"/>
              </a:defRPr>
            </a:lvl8pPr>
            <a:lvl9pPr marL="3886200" indent="-228600" defTabSz="449263" eaLnBrk="0" fontAlgn="base" hangingPunct="0">
              <a:spcBef>
                <a:spcPct val="0"/>
              </a:spcBef>
              <a:spcAft>
                <a:spcPct val="0"/>
              </a:spcAft>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sz="2400">
                <a:solidFill>
                  <a:schemeClr val="bg1"/>
                </a:solidFill>
                <a:latin typeface="Calibri" panose="020F0502020204030204" pitchFamily="34" charset="0"/>
                <a:cs typeface="TH SarabunPSK" panose="020B0500040200020003" pitchFamily="34" charset="-34"/>
              </a:defRPr>
            </a:lvl9pPr>
          </a:lstStyle>
          <a:p>
            <a:pPr algn="ctr"/>
            <a:r>
              <a:rPr lang="en-US" altLang="th-TH" sz="1800" b="1" dirty="0" smtClean="0">
                <a:solidFill>
                  <a:srgbClr val="FFFFFF"/>
                </a:solidFill>
                <a:cs typeface="TH SarabunPSK Bold" panose="020B0500040200020003" pitchFamily="34" charset="-34"/>
              </a:rPr>
              <a:t>951 </a:t>
            </a:r>
            <a:r>
              <a:rPr lang="en-US" altLang="th-TH" sz="1800" b="1" dirty="0">
                <a:solidFill>
                  <a:srgbClr val="FFFFFF"/>
                </a:solidFill>
                <a:cs typeface="TH SarabunPSK Bold" panose="020B0500040200020003" pitchFamily="34" charset="-34"/>
              </a:rPr>
              <a:t>Bachelors &amp; Others </a:t>
            </a:r>
          </a:p>
          <a:p>
            <a:pPr algn="ctr"/>
            <a:r>
              <a:rPr lang="en-US" altLang="th-TH" sz="1800" b="1" dirty="0">
                <a:solidFill>
                  <a:srgbClr val="FFFFFF"/>
                </a:solidFill>
                <a:cs typeface="TH SarabunPSK Bold" panose="020B0500040200020003" pitchFamily="34" charset="-34"/>
              </a:rPr>
              <a:t> </a:t>
            </a:r>
            <a:r>
              <a:rPr lang="en-US" altLang="th-TH" sz="1800" dirty="0">
                <a:solidFill>
                  <a:srgbClr val="FFFFFF"/>
                </a:solidFill>
                <a:cs typeface="TH SarabunPSK Bold" panose="020B0500040200020003" pitchFamily="34" charset="-34"/>
              </a:rPr>
              <a:t>(</a:t>
            </a:r>
            <a:r>
              <a:rPr lang="en-US" altLang="th-TH" sz="1800" dirty="0" smtClean="0">
                <a:solidFill>
                  <a:srgbClr val="FFFFFF"/>
                </a:solidFill>
                <a:cs typeface="TH SarabunPSK Bold" panose="020B0500040200020003" pitchFamily="34" charset="-34"/>
              </a:rPr>
              <a:t>34.11%)</a:t>
            </a:r>
            <a:endParaRPr lang="en-US" altLang="th-TH" sz="1800" dirty="0">
              <a:solidFill>
                <a:srgbClr val="FFFFFF"/>
              </a:solidFill>
              <a:cs typeface="TH SarabunPSK Bold" panose="020B0500040200020003" pitchFamily="34" charset="-34"/>
            </a:endParaRPr>
          </a:p>
        </p:txBody>
      </p:sp>
      <p:sp>
        <p:nvSpPr>
          <p:cNvPr id="19467" name="AutoShape 31"/>
          <p:cNvSpPr>
            <a:spLocks noChangeArrowheads="1"/>
          </p:cNvSpPr>
          <p:nvPr/>
        </p:nvSpPr>
        <p:spPr bwMode="auto">
          <a:xfrm>
            <a:off x="3287713" y="5780088"/>
            <a:ext cx="2676525" cy="596900"/>
          </a:xfrm>
          <a:custGeom>
            <a:avLst/>
            <a:gdLst>
              <a:gd name="T0" fmla="*/ 0 w 21600"/>
              <a:gd name="T1" fmla="*/ 0 h 21600"/>
              <a:gd name="T2" fmla="*/ 21600 w 21600"/>
              <a:gd name="T3" fmla="*/ 21600 h 21600"/>
            </a:gdLst>
            <a:ahLst/>
            <a:cxnLst/>
            <a:rect l="T0" t="T1" r="T2" b="T3"/>
            <a:pathLst>
              <a:path w="21600" h="21600">
                <a:moveTo>
                  <a:pt x="480" y="0"/>
                </a:moveTo>
                <a:cubicBezTo>
                  <a:pt x="215" y="0"/>
                  <a:pt x="0" y="1209"/>
                  <a:pt x="0" y="2700"/>
                </a:cubicBezTo>
                <a:lnTo>
                  <a:pt x="0" y="18900"/>
                </a:lnTo>
                <a:cubicBezTo>
                  <a:pt x="0" y="20391"/>
                  <a:pt x="215" y="21600"/>
                  <a:pt x="480" y="21600"/>
                </a:cubicBezTo>
                <a:lnTo>
                  <a:pt x="21120" y="21600"/>
                </a:lnTo>
                <a:cubicBezTo>
                  <a:pt x="21385" y="21600"/>
                  <a:pt x="21600" y="20391"/>
                  <a:pt x="21600" y="18900"/>
                </a:cubicBezTo>
                <a:lnTo>
                  <a:pt x="21600" y="2700"/>
                </a:lnTo>
                <a:cubicBezTo>
                  <a:pt x="21600" y="1209"/>
                  <a:pt x="21385" y="0"/>
                  <a:pt x="21120" y="0"/>
                </a:cubicBezTo>
                <a:lnTo>
                  <a:pt x="480" y="0"/>
                </a:lnTo>
                <a:close/>
                <a:moveTo>
                  <a:pt x="480" y="0"/>
                </a:moveTo>
              </a:path>
            </a:pathLst>
          </a:custGeom>
          <a:solidFill>
            <a:srgbClr val="0091C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40680" bIns="0" anchor="ctr"/>
          <a:lstStyle>
            <a:lvl1pPr marL="26988">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sz="2400">
                <a:solidFill>
                  <a:schemeClr val="bg1"/>
                </a:solidFill>
                <a:latin typeface="Calibri" panose="020F0502020204030204" pitchFamily="34" charset="0"/>
                <a:cs typeface="TH SarabunPSK" panose="020B0500040200020003" pitchFamily="34" charset="-34"/>
              </a:defRPr>
            </a:lvl1pPr>
            <a:lvl2pPr>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sz="2400">
                <a:solidFill>
                  <a:schemeClr val="bg1"/>
                </a:solidFill>
                <a:latin typeface="Calibri" panose="020F0502020204030204" pitchFamily="34" charset="0"/>
                <a:cs typeface="TH SarabunPSK" panose="020B0500040200020003" pitchFamily="34" charset="-34"/>
              </a:defRPr>
            </a:lvl2pPr>
            <a:lvl3pPr>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sz="2400">
                <a:solidFill>
                  <a:schemeClr val="bg1"/>
                </a:solidFill>
                <a:latin typeface="Calibri" panose="020F0502020204030204" pitchFamily="34" charset="0"/>
                <a:cs typeface="TH SarabunPSK" panose="020B0500040200020003" pitchFamily="34" charset="-34"/>
              </a:defRPr>
            </a:lvl3pPr>
            <a:lvl4pPr>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sz="2400">
                <a:solidFill>
                  <a:schemeClr val="bg1"/>
                </a:solidFill>
                <a:latin typeface="Calibri" panose="020F0502020204030204" pitchFamily="34" charset="0"/>
                <a:cs typeface="TH SarabunPSK" panose="020B0500040200020003" pitchFamily="34" charset="-34"/>
              </a:defRPr>
            </a:lvl4pPr>
            <a:lvl5pPr>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sz="2400">
                <a:solidFill>
                  <a:schemeClr val="bg1"/>
                </a:solidFill>
                <a:latin typeface="Calibri" panose="020F0502020204030204" pitchFamily="34" charset="0"/>
                <a:cs typeface="TH SarabunPSK" panose="020B0500040200020003" pitchFamily="34" charset="-34"/>
              </a:defRPr>
            </a:lvl5pPr>
            <a:lvl6pPr marL="2514600" indent="-228600" defTabSz="449263" eaLnBrk="0" fontAlgn="base" hangingPunct="0">
              <a:spcBef>
                <a:spcPct val="0"/>
              </a:spcBef>
              <a:spcAft>
                <a:spcPct val="0"/>
              </a:spcAft>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sz="2400">
                <a:solidFill>
                  <a:schemeClr val="bg1"/>
                </a:solidFill>
                <a:latin typeface="Calibri" panose="020F0502020204030204" pitchFamily="34" charset="0"/>
                <a:cs typeface="TH SarabunPSK" panose="020B0500040200020003" pitchFamily="34" charset="-34"/>
              </a:defRPr>
            </a:lvl6pPr>
            <a:lvl7pPr marL="2971800" indent="-228600" defTabSz="449263" eaLnBrk="0" fontAlgn="base" hangingPunct="0">
              <a:spcBef>
                <a:spcPct val="0"/>
              </a:spcBef>
              <a:spcAft>
                <a:spcPct val="0"/>
              </a:spcAft>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sz="2400">
                <a:solidFill>
                  <a:schemeClr val="bg1"/>
                </a:solidFill>
                <a:latin typeface="Calibri" panose="020F0502020204030204" pitchFamily="34" charset="0"/>
                <a:cs typeface="TH SarabunPSK" panose="020B0500040200020003" pitchFamily="34" charset="-34"/>
              </a:defRPr>
            </a:lvl7pPr>
            <a:lvl8pPr marL="3429000" indent="-228600" defTabSz="449263" eaLnBrk="0" fontAlgn="base" hangingPunct="0">
              <a:spcBef>
                <a:spcPct val="0"/>
              </a:spcBef>
              <a:spcAft>
                <a:spcPct val="0"/>
              </a:spcAft>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sz="2400">
                <a:solidFill>
                  <a:schemeClr val="bg1"/>
                </a:solidFill>
                <a:latin typeface="Calibri" panose="020F0502020204030204" pitchFamily="34" charset="0"/>
                <a:cs typeface="TH SarabunPSK" panose="020B0500040200020003" pitchFamily="34" charset="-34"/>
              </a:defRPr>
            </a:lvl8pPr>
            <a:lvl9pPr marL="3886200" indent="-228600" defTabSz="449263" eaLnBrk="0" fontAlgn="base" hangingPunct="0">
              <a:spcBef>
                <a:spcPct val="0"/>
              </a:spcBef>
              <a:spcAft>
                <a:spcPct val="0"/>
              </a:spcAft>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sz="2400">
                <a:solidFill>
                  <a:schemeClr val="bg1"/>
                </a:solidFill>
                <a:latin typeface="Calibri" panose="020F0502020204030204" pitchFamily="34" charset="0"/>
                <a:cs typeface="TH SarabunPSK" panose="020B0500040200020003" pitchFamily="34" charset="-34"/>
              </a:defRPr>
            </a:lvl9pPr>
          </a:lstStyle>
          <a:p>
            <a:pPr algn="ctr"/>
            <a:r>
              <a:rPr lang="en-US" altLang="th-TH" sz="1800" b="1" dirty="0" smtClean="0">
                <a:solidFill>
                  <a:srgbClr val="FFFFFF"/>
                </a:solidFill>
                <a:cs typeface="TH SarabunPSK Bold" panose="020B0500040200020003" pitchFamily="34" charset="-34"/>
              </a:rPr>
              <a:t>1,238 </a:t>
            </a:r>
            <a:r>
              <a:rPr lang="en-US" altLang="th-TH" sz="1800" b="1" dirty="0">
                <a:solidFill>
                  <a:srgbClr val="FFFFFF"/>
                </a:solidFill>
                <a:cs typeface="TH SarabunPSK Bold" panose="020B0500040200020003" pitchFamily="34" charset="-34"/>
              </a:rPr>
              <a:t>Masters </a:t>
            </a:r>
          </a:p>
          <a:p>
            <a:pPr algn="ctr"/>
            <a:r>
              <a:rPr lang="en-US" altLang="th-TH" sz="1800" dirty="0">
                <a:solidFill>
                  <a:srgbClr val="FFFFFF"/>
                </a:solidFill>
                <a:cs typeface="TH SarabunPSK Bold" panose="020B0500040200020003" pitchFamily="34" charset="-34"/>
              </a:rPr>
              <a:t>(</a:t>
            </a:r>
            <a:r>
              <a:rPr lang="en-US" altLang="th-TH" sz="1800" dirty="0" smtClean="0">
                <a:solidFill>
                  <a:srgbClr val="FFFFFF"/>
                </a:solidFill>
                <a:cs typeface="TH SarabunPSK Bold" panose="020B0500040200020003" pitchFamily="34" charset="-34"/>
              </a:rPr>
              <a:t>44.40%)</a:t>
            </a:r>
            <a:endParaRPr lang="en-US" altLang="th-TH" sz="1800" dirty="0">
              <a:solidFill>
                <a:srgbClr val="FFFFFF"/>
              </a:solidFill>
              <a:cs typeface="TH SarabunPSK Bold" panose="020B0500040200020003" pitchFamily="34" charset="-34"/>
            </a:endParaRPr>
          </a:p>
        </p:txBody>
      </p:sp>
      <p:sp>
        <p:nvSpPr>
          <p:cNvPr id="35" name="AutoShape 29"/>
          <p:cNvSpPr>
            <a:spLocks noChangeArrowheads="1"/>
          </p:cNvSpPr>
          <p:nvPr/>
        </p:nvSpPr>
        <p:spPr bwMode="auto">
          <a:xfrm>
            <a:off x="539750" y="5276850"/>
            <a:ext cx="2676525" cy="400050"/>
          </a:xfrm>
          <a:custGeom>
            <a:avLst/>
            <a:gdLst>
              <a:gd name="T0" fmla="*/ 0 w 21600"/>
              <a:gd name="T1" fmla="*/ 0 h 21600"/>
              <a:gd name="T2" fmla="*/ 0 60000 65536"/>
              <a:gd name="T3" fmla="*/ 0 w 21600"/>
              <a:gd name="T4" fmla="*/ 0 h 21600"/>
              <a:gd name="T5" fmla="*/ 21600 w 21600"/>
              <a:gd name="T6" fmla="*/ 21600 h 21600"/>
            </a:gdLst>
            <a:ahLst/>
            <a:cxnLst>
              <a:cxn ang="T2">
                <a:pos x="T0" y="T1"/>
              </a:cxn>
            </a:cxnLst>
            <a:rect l="T3" t="T4" r="T5" b="T6"/>
            <a:pathLst>
              <a:path w="21600" h="21600">
                <a:moveTo>
                  <a:pt x="480" y="0"/>
                </a:moveTo>
                <a:cubicBezTo>
                  <a:pt x="215" y="0"/>
                  <a:pt x="0" y="1209"/>
                  <a:pt x="0" y="2700"/>
                </a:cubicBezTo>
                <a:lnTo>
                  <a:pt x="0" y="18900"/>
                </a:lnTo>
                <a:cubicBezTo>
                  <a:pt x="0" y="20391"/>
                  <a:pt x="215" y="21600"/>
                  <a:pt x="480" y="21600"/>
                </a:cubicBezTo>
                <a:lnTo>
                  <a:pt x="21120" y="21600"/>
                </a:lnTo>
                <a:cubicBezTo>
                  <a:pt x="21385" y="21600"/>
                  <a:pt x="21600" y="20391"/>
                  <a:pt x="21600" y="18900"/>
                </a:cubicBezTo>
                <a:lnTo>
                  <a:pt x="21600" y="2700"/>
                </a:lnTo>
                <a:cubicBezTo>
                  <a:pt x="21600" y="1209"/>
                  <a:pt x="21385" y="0"/>
                  <a:pt x="21120" y="0"/>
                </a:cubicBezTo>
                <a:close/>
                <a:moveTo>
                  <a:pt x="480" y="0"/>
                </a:moveTo>
              </a:path>
            </a:pathLst>
          </a:custGeom>
          <a:solidFill>
            <a:srgbClr val="B9B9ED"/>
          </a:solidFill>
          <a:ln w="9525">
            <a:noFill/>
            <a:round/>
            <a:headEnd/>
            <a:tailEnd/>
          </a:ln>
        </p:spPr>
        <p:txBody>
          <a:bodyPr lIns="0" tIns="0" rIns="40680" bIns="0" anchor="ctr"/>
          <a:lstStyle/>
          <a:p>
            <a:pPr marL="26988" algn="ctr">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a:pPr>
            <a:r>
              <a:rPr lang="en-US" sz="1800" b="1" dirty="0" smtClean="0">
                <a:solidFill>
                  <a:schemeClr val="accent6">
                    <a:lumMod val="50000"/>
                  </a:schemeClr>
                </a:solidFill>
                <a:cs typeface="TH SarabunPSK Bold" pitchFamily="34" charset="-34"/>
              </a:rPr>
              <a:t>1,911 Researchers </a:t>
            </a:r>
            <a:r>
              <a:rPr lang="en-US" sz="1800" dirty="0">
                <a:solidFill>
                  <a:schemeClr val="accent6">
                    <a:lumMod val="50000"/>
                  </a:schemeClr>
                </a:solidFill>
                <a:cs typeface="TH SarabunPSK Bold" pitchFamily="34" charset="-34"/>
              </a:rPr>
              <a:t>(</a:t>
            </a:r>
            <a:r>
              <a:rPr lang="en-US" sz="1800" dirty="0" smtClean="0">
                <a:solidFill>
                  <a:schemeClr val="accent6">
                    <a:lumMod val="50000"/>
                  </a:schemeClr>
                </a:solidFill>
                <a:cs typeface="TH SarabunPSK Bold" pitchFamily="34" charset="-34"/>
              </a:rPr>
              <a:t>68.54</a:t>
            </a:r>
            <a:r>
              <a:rPr lang="en-US" sz="1800" dirty="0">
                <a:solidFill>
                  <a:schemeClr val="accent6">
                    <a:lumMod val="50000"/>
                  </a:schemeClr>
                </a:solidFill>
                <a:cs typeface="TH SarabunPSK Bold" pitchFamily="34" charset="-34"/>
              </a:rPr>
              <a:t>%)</a:t>
            </a:r>
          </a:p>
        </p:txBody>
      </p:sp>
      <p:sp>
        <p:nvSpPr>
          <p:cNvPr id="36" name="AutoShape 30"/>
          <p:cNvSpPr>
            <a:spLocks noChangeArrowheads="1"/>
          </p:cNvSpPr>
          <p:nvPr/>
        </p:nvSpPr>
        <p:spPr bwMode="auto">
          <a:xfrm>
            <a:off x="6010275" y="5275263"/>
            <a:ext cx="2676525" cy="400050"/>
          </a:xfrm>
          <a:custGeom>
            <a:avLst/>
            <a:gdLst>
              <a:gd name="T0" fmla="*/ 0 w 21600"/>
              <a:gd name="T1" fmla="*/ 0 h 21600"/>
              <a:gd name="T2" fmla="*/ 0 60000 65536"/>
              <a:gd name="T3" fmla="*/ 0 w 21600"/>
              <a:gd name="T4" fmla="*/ 0 h 21600"/>
              <a:gd name="T5" fmla="*/ 21600 w 21600"/>
              <a:gd name="T6" fmla="*/ 21600 h 21600"/>
            </a:gdLst>
            <a:ahLst/>
            <a:cxnLst>
              <a:cxn ang="T2">
                <a:pos x="T0" y="T1"/>
              </a:cxn>
            </a:cxnLst>
            <a:rect l="T3" t="T4" r="T5" b="T6"/>
            <a:pathLst>
              <a:path w="21600" h="21600">
                <a:moveTo>
                  <a:pt x="480" y="0"/>
                </a:moveTo>
                <a:cubicBezTo>
                  <a:pt x="215" y="0"/>
                  <a:pt x="0" y="1209"/>
                  <a:pt x="0" y="2700"/>
                </a:cubicBezTo>
                <a:lnTo>
                  <a:pt x="0" y="18900"/>
                </a:lnTo>
                <a:cubicBezTo>
                  <a:pt x="0" y="20391"/>
                  <a:pt x="215" y="21600"/>
                  <a:pt x="480" y="21600"/>
                </a:cubicBezTo>
                <a:lnTo>
                  <a:pt x="21120" y="21600"/>
                </a:lnTo>
                <a:cubicBezTo>
                  <a:pt x="21385" y="21600"/>
                  <a:pt x="21600" y="20391"/>
                  <a:pt x="21600" y="18900"/>
                </a:cubicBezTo>
                <a:lnTo>
                  <a:pt x="21600" y="2700"/>
                </a:lnTo>
                <a:cubicBezTo>
                  <a:pt x="21600" y="1209"/>
                  <a:pt x="21385" y="0"/>
                  <a:pt x="21120" y="0"/>
                </a:cubicBezTo>
                <a:close/>
                <a:moveTo>
                  <a:pt x="480" y="0"/>
                </a:moveTo>
              </a:path>
            </a:pathLst>
          </a:custGeom>
          <a:solidFill>
            <a:srgbClr val="B9B9ED"/>
          </a:solidFill>
          <a:ln w="9525">
            <a:noFill/>
            <a:round/>
            <a:headEnd/>
            <a:tailEnd/>
          </a:ln>
        </p:spPr>
        <p:txBody>
          <a:bodyPr lIns="0" tIns="0" rIns="40680" bIns="0" anchor="ctr"/>
          <a:lstStyle/>
          <a:p>
            <a:pPr marL="26988" algn="ctr">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a:pPr>
            <a:r>
              <a:rPr lang="en-US" sz="1800" b="1" dirty="0" smtClean="0">
                <a:solidFill>
                  <a:schemeClr val="accent6">
                    <a:lumMod val="50000"/>
                  </a:schemeClr>
                </a:solidFill>
                <a:cs typeface="TH SarabunPSK Bold" pitchFamily="34" charset="-34"/>
              </a:rPr>
              <a:t>640 </a:t>
            </a:r>
            <a:r>
              <a:rPr lang="en-US" sz="1800" b="1" dirty="0">
                <a:solidFill>
                  <a:schemeClr val="accent6">
                    <a:lumMod val="50000"/>
                  </a:schemeClr>
                </a:solidFill>
                <a:cs typeface="TH SarabunPSK Bold" pitchFamily="34" charset="-34"/>
              </a:rPr>
              <a:t>Operations </a:t>
            </a:r>
            <a:r>
              <a:rPr lang="en-US" sz="1800" dirty="0">
                <a:solidFill>
                  <a:schemeClr val="accent6">
                    <a:lumMod val="50000"/>
                  </a:schemeClr>
                </a:solidFill>
                <a:cs typeface="TH SarabunPSK Bold" pitchFamily="34" charset="-34"/>
              </a:rPr>
              <a:t>(</a:t>
            </a:r>
            <a:r>
              <a:rPr lang="en-US" sz="1800" dirty="0" smtClean="0">
                <a:solidFill>
                  <a:schemeClr val="accent6">
                    <a:lumMod val="50000"/>
                  </a:schemeClr>
                </a:solidFill>
                <a:cs typeface="TH SarabunPSK Bold" pitchFamily="34" charset="-34"/>
              </a:rPr>
              <a:t>22.96%)</a:t>
            </a:r>
            <a:endParaRPr lang="en-US" sz="1800" dirty="0">
              <a:solidFill>
                <a:schemeClr val="accent6">
                  <a:lumMod val="50000"/>
                </a:schemeClr>
              </a:solidFill>
              <a:cs typeface="TH SarabunPSK Bold" pitchFamily="34" charset="-34"/>
            </a:endParaRPr>
          </a:p>
        </p:txBody>
      </p:sp>
      <p:sp>
        <p:nvSpPr>
          <p:cNvPr id="37" name="AutoShape 31"/>
          <p:cNvSpPr>
            <a:spLocks noChangeArrowheads="1"/>
          </p:cNvSpPr>
          <p:nvPr/>
        </p:nvSpPr>
        <p:spPr bwMode="auto">
          <a:xfrm>
            <a:off x="3287713" y="5275263"/>
            <a:ext cx="2676525" cy="400050"/>
          </a:xfrm>
          <a:custGeom>
            <a:avLst/>
            <a:gdLst>
              <a:gd name="T0" fmla="*/ 0 w 21600"/>
              <a:gd name="T1" fmla="*/ 0 h 21600"/>
              <a:gd name="T2" fmla="*/ 0 60000 65536"/>
              <a:gd name="T3" fmla="*/ 0 w 21600"/>
              <a:gd name="T4" fmla="*/ 0 h 21600"/>
              <a:gd name="T5" fmla="*/ 21600 w 21600"/>
              <a:gd name="T6" fmla="*/ 21600 h 21600"/>
            </a:gdLst>
            <a:ahLst/>
            <a:cxnLst>
              <a:cxn ang="T2">
                <a:pos x="T0" y="T1"/>
              </a:cxn>
            </a:cxnLst>
            <a:rect l="T3" t="T4" r="T5" b="T6"/>
            <a:pathLst>
              <a:path w="21600" h="21600">
                <a:moveTo>
                  <a:pt x="480" y="0"/>
                </a:moveTo>
                <a:cubicBezTo>
                  <a:pt x="215" y="0"/>
                  <a:pt x="0" y="1209"/>
                  <a:pt x="0" y="2700"/>
                </a:cubicBezTo>
                <a:lnTo>
                  <a:pt x="0" y="18900"/>
                </a:lnTo>
                <a:cubicBezTo>
                  <a:pt x="0" y="20391"/>
                  <a:pt x="215" y="21600"/>
                  <a:pt x="480" y="21600"/>
                </a:cubicBezTo>
                <a:lnTo>
                  <a:pt x="21120" y="21600"/>
                </a:lnTo>
                <a:cubicBezTo>
                  <a:pt x="21385" y="21600"/>
                  <a:pt x="21600" y="20391"/>
                  <a:pt x="21600" y="18900"/>
                </a:cubicBezTo>
                <a:lnTo>
                  <a:pt x="21600" y="2700"/>
                </a:lnTo>
                <a:cubicBezTo>
                  <a:pt x="21600" y="1209"/>
                  <a:pt x="21385" y="0"/>
                  <a:pt x="21120" y="0"/>
                </a:cubicBezTo>
                <a:close/>
                <a:moveTo>
                  <a:pt x="480" y="0"/>
                </a:moveTo>
              </a:path>
            </a:pathLst>
          </a:custGeom>
          <a:solidFill>
            <a:srgbClr val="B9B9ED"/>
          </a:solidFill>
          <a:ln w="9525">
            <a:noFill/>
            <a:round/>
            <a:headEnd/>
            <a:tailEnd/>
          </a:ln>
        </p:spPr>
        <p:txBody>
          <a:bodyPr lIns="0" tIns="0" rIns="40680" bIns="0" anchor="ctr"/>
          <a:lstStyle/>
          <a:p>
            <a:pPr marL="26988" algn="ctr">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a:pPr>
            <a:r>
              <a:rPr lang="en-US" sz="1800" b="1" dirty="0" smtClean="0">
                <a:solidFill>
                  <a:schemeClr val="accent6">
                    <a:lumMod val="50000"/>
                  </a:schemeClr>
                </a:solidFill>
                <a:cs typeface="TH SarabunPSK Bold" pitchFamily="34" charset="-34"/>
              </a:rPr>
              <a:t>237 </a:t>
            </a:r>
            <a:r>
              <a:rPr lang="en-US" sz="1800" b="1" dirty="0">
                <a:solidFill>
                  <a:schemeClr val="accent6">
                    <a:lumMod val="50000"/>
                  </a:schemeClr>
                </a:solidFill>
                <a:cs typeface="TH SarabunPSK Bold" pitchFamily="34" charset="-34"/>
              </a:rPr>
              <a:t>Managements </a:t>
            </a:r>
            <a:r>
              <a:rPr lang="en-US" sz="1800" dirty="0">
                <a:solidFill>
                  <a:schemeClr val="accent6">
                    <a:lumMod val="50000"/>
                  </a:schemeClr>
                </a:solidFill>
                <a:cs typeface="TH SarabunPSK Bold" pitchFamily="34" charset="-34"/>
              </a:rPr>
              <a:t>(</a:t>
            </a:r>
            <a:r>
              <a:rPr lang="en-US" sz="1800" dirty="0" smtClean="0">
                <a:solidFill>
                  <a:schemeClr val="accent6">
                    <a:lumMod val="50000"/>
                  </a:schemeClr>
                </a:solidFill>
                <a:cs typeface="TH SarabunPSK Bold" pitchFamily="34" charset="-34"/>
              </a:rPr>
              <a:t>8.50%)</a:t>
            </a:r>
            <a:endParaRPr lang="en-US" sz="1800" dirty="0">
              <a:solidFill>
                <a:schemeClr val="accent6">
                  <a:lumMod val="50000"/>
                </a:schemeClr>
              </a:solidFill>
              <a:cs typeface="TH SarabunPSK Bold" pitchFamily="34" charset="-34"/>
            </a:endParaRPr>
          </a:p>
        </p:txBody>
      </p:sp>
      <p:sp>
        <p:nvSpPr>
          <p:cNvPr id="19471" name="Title 7"/>
          <p:cNvSpPr>
            <a:spLocks noGrp="1"/>
          </p:cNvSpPr>
          <p:nvPr>
            <p:ph type="title"/>
          </p:nvPr>
        </p:nvSpPr>
        <p:spPr/>
        <p:txBody>
          <a:bodyPr/>
          <a:lstStyle/>
          <a:p>
            <a:r>
              <a:rPr lang="en-US" altLang="th-TH" smtClean="0"/>
              <a:t>NSTDA at a glance</a:t>
            </a:r>
          </a:p>
        </p:txBody>
      </p:sp>
      <p:sp>
        <p:nvSpPr>
          <p:cNvPr id="31" name="AutoShape 26"/>
          <p:cNvSpPr>
            <a:spLocks noChangeArrowheads="1"/>
          </p:cNvSpPr>
          <p:nvPr/>
        </p:nvSpPr>
        <p:spPr bwMode="auto">
          <a:xfrm>
            <a:off x="7495395" y="4214767"/>
            <a:ext cx="1224136" cy="400050"/>
          </a:xfrm>
          <a:custGeom>
            <a:avLst/>
            <a:gdLst>
              <a:gd name="T0" fmla="*/ 0 w 21600"/>
              <a:gd name="T1" fmla="*/ 0 h 21600"/>
              <a:gd name="T2" fmla="*/ 0 60000 65536"/>
              <a:gd name="T3" fmla="*/ 0 w 21600"/>
              <a:gd name="T4" fmla="*/ 0 h 21600"/>
              <a:gd name="T5" fmla="*/ 21600 w 21600"/>
              <a:gd name="T6" fmla="*/ 21600 h 21600"/>
            </a:gdLst>
            <a:ahLst/>
            <a:cxnLst>
              <a:cxn ang="T2">
                <a:pos x="T0" y="T1"/>
              </a:cxn>
            </a:cxnLst>
            <a:rect l="T3" t="T4" r="T5" b="T6"/>
            <a:pathLst>
              <a:path w="21600" h="21600">
                <a:moveTo>
                  <a:pt x="480" y="0"/>
                </a:moveTo>
                <a:cubicBezTo>
                  <a:pt x="215" y="0"/>
                  <a:pt x="0" y="1209"/>
                  <a:pt x="0" y="2700"/>
                </a:cubicBezTo>
                <a:lnTo>
                  <a:pt x="0" y="18900"/>
                </a:lnTo>
                <a:cubicBezTo>
                  <a:pt x="0" y="20391"/>
                  <a:pt x="215" y="21600"/>
                  <a:pt x="480" y="21600"/>
                </a:cubicBezTo>
                <a:lnTo>
                  <a:pt x="21120" y="21600"/>
                </a:lnTo>
                <a:cubicBezTo>
                  <a:pt x="21385" y="21600"/>
                  <a:pt x="21600" y="20391"/>
                  <a:pt x="21600" y="18900"/>
                </a:cubicBezTo>
                <a:lnTo>
                  <a:pt x="21600" y="2700"/>
                </a:lnTo>
                <a:cubicBezTo>
                  <a:pt x="21600" y="1209"/>
                  <a:pt x="21385" y="0"/>
                  <a:pt x="21120" y="0"/>
                </a:cubicBezTo>
                <a:close/>
                <a:moveTo>
                  <a:pt x="480" y="0"/>
                </a:moveTo>
              </a:path>
            </a:pathLst>
          </a:custGeom>
          <a:solidFill>
            <a:srgbClr val="92D050"/>
          </a:solidFill>
          <a:ln w="9525">
            <a:noFill/>
            <a:round/>
            <a:headEnd/>
            <a:tailEnd/>
          </a:ln>
        </p:spPr>
        <p:txBody>
          <a:bodyPr lIns="0" tIns="0" rIns="40680" bIns="0" anchor="ctr"/>
          <a:lstStyle/>
          <a:p>
            <a:pPr marL="26988" algn="ctr">
              <a:tabLst>
                <a:tab pos="26988" algn="l"/>
                <a:tab pos="474663" algn="l"/>
                <a:tab pos="923925" algn="l"/>
                <a:tab pos="1373188" algn="l"/>
                <a:tab pos="1822450" algn="l"/>
                <a:tab pos="2271713" algn="l"/>
                <a:tab pos="2720975" algn="l"/>
                <a:tab pos="3170238" algn="l"/>
                <a:tab pos="3619500" algn="l"/>
                <a:tab pos="4068763" algn="l"/>
                <a:tab pos="4518025" algn="l"/>
                <a:tab pos="4967288" algn="l"/>
                <a:tab pos="5416550" algn="l"/>
                <a:tab pos="5865813" algn="l"/>
                <a:tab pos="6315075" algn="l"/>
                <a:tab pos="6764338" algn="l"/>
                <a:tab pos="7213600" algn="l"/>
                <a:tab pos="7662863" algn="l"/>
                <a:tab pos="8112125" algn="l"/>
                <a:tab pos="8561388" algn="l"/>
                <a:tab pos="9010650" algn="l"/>
              </a:tabLst>
              <a:defRPr/>
            </a:pPr>
            <a:r>
              <a:rPr lang="en-US" sz="2200" b="1" dirty="0" err="1" smtClean="0">
                <a:solidFill>
                  <a:srgbClr val="FFFFFF"/>
                </a:solidFill>
                <a:latin typeface="+mj-lt"/>
                <a:cs typeface="TH SarabunPSK Bold" pitchFamily="34" charset="-34"/>
              </a:rPr>
              <a:t>AgriTech</a:t>
            </a:r>
            <a:endParaRPr lang="en-US" sz="2200" b="1" dirty="0">
              <a:solidFill>
                <a:srgbClr val="FFFFFF"/>
              </a:solidFill>
              <a:latin typeface="+mj-lt"/>
              <a:cs typeface="TH SarabunPSK Bold" pitchFamily="34" charset="-34"/>
            </a:endParaRPr>
          </a:p>
        </p:txBody>
      </p:sp>
    </p:spTree>
    <p:extLst>
      <p:ext uri="{BB962C8B-B14F-4D97-AF65-F5344CB8AC3E}">
        <p14:creationId xmlns:p14="http://schemas.microsoft.com/office/powerpoint/2010/main" val="298599061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668" y="14514"/>
            <a:ext cx="9043506" cy="6392397"/>
          </a:xfrm>
          <a:prstGeom prst="rect">
            <a:avLst/>
          </a:prstGeom>
        </p:spPr>
      </p:pic>
    </p:spTree>
    <p:extLst>
      <p:ext uri="{BB962C8B-B14F-4D97-AF65-F5344CB8AC3E}">
        <p14:creationId xmlns:p14="http://schemas.microsoft.com/office/powerpoint/2010/main" val="1449804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484" y="43542"/>
            <a:ext cx="9043506" cy="6392397"/>
          </a:xfrm>
          <a:prstGeom prst="rect">
            <a:avLst/>
          </a:prstGeom>
        </p:spPr>
      </p:pic>
    </p:spTree>
    <p:extLst>
      <p:ext uri="{BB962C8B-B14F-4D97-AF65-F5344CB8AC3E}">
        <p14:creationId xmlns:p14="http://schemas.microsoft.com/office/powerpoint/2010/main" val="199947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sterPla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8488"/>
            <a:ext cx="9144000" cy="6418262"/>
          </a:xfrm>
          <a:prstGeom prst="rect">
            <a:avLst/>
          </a:prstGeom>
          <a:solidFill>
            <a:schemeClr val="accent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3315" name="Group 45"/>
          <p:cNvGrpSpPr>
            <a:grpSpLocks/>
          </p:cNvGrpSpPr>
          <p:nvPr/>
        </p:nvGrpSpPr>
        <p:grpSpPr bwMode="auto">
          <a:xfrm>
            <a:off x="1285875" y="4451350"/>
            <a:ext cx="3643313" cy="2263775"/>
            <a:chOff x="1285875" y="4451350"/>
            <a:chExt cx="3643313" cy="2263775"/>
          </a:xfrm>
        </p:grpSpPr>
        <p:grpSp>
          <p:nvGrpSpPr>
            <p:cNvPr id="13368" name="Group 66"/>
            <p:cNvGrpSpPr>
              <a:grpSpLocks/>
            </p:cNvGrpSpPr>
            <p:nvPr/>
          </p:nvGrpSpPr>
          <p:grpSpPr bwMode="auto">
            <a:xfrm>
              <a:off x="1285875" y="6000750"/>
              <a:ext cx="1714500" cy="714375"/>
              <a:chOff x="142844" y="3143248"/>
              <a:chExt cx="1714544" cy="714380"/>
            </a:xfrm>
          </p:grpSpPr>
          <p:sp>
            <p:nvSpPr>
              <p:cNvPr id="63" name="Rectangle 62"/>
              <p:cNvSpPr/>
              <p:nvPr/>
            </p:nvSpPr>
            <p:spPr>
              <a:xfrm>
                <a:off x="142844" y="3143248"/>
                <a:ext cx="1714544" cy="71438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000" b="1"/>
              </a:p>
            </p:txBody>
          </p:sp>
          <p:pic>
            <p:nvPicPr>
              <p:cNvPr id="13371" name="Picture 8" descr="aw_nstd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282" y="3214687"/>
                <a:ext cx="1536075" cy="50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3" name="Elbow Connector 12"/>
            <p:cNvCxnSpPr>
              <a:stCxn id="63" idx="3"/>
            </p:cNvCxnSpPr>
            <p:nvPr/>
          </p:nvCxnSpPr>
          <p:spPr>
            <a:xfrm flipV="1">
              <a:off x="3000375" y="4451350"/>
              <a:ext cx="1928813" cy="1906588"/>
            </a:xfrm>
            <a:prstGeom prst="bentConnector3">
              <a:avLst>
                <a:gd name="adj1" fmla="val 101170"/>
              </a:avLst>
            </a:prstGeom>
            <a:ln w="38100">
              <a:solidFill>
                <a:srgbClr val="0070C0"/>
              </a:solidFill>
              <a:tailEnd type="oval"/>
            </a:ln>
          </p:spPr>
          <p:style>
            <a:lnRef idx="1">
              <a:schemeClr val="accent1"/>
            </a:lnRef>
            <a:fillRef idx="0">
              <a:schemeClr val="accent1"/>
            </a:fillRef>
            <a:effectRef idx="0">
              <a:schemeClr val="accent1"/>
            </a:effectRef>
            <a:fontRef idx="minor">
              <a:schemeClr val="tx1"/>
            </a:fontRef>
          </p:style>
        </p:cxnSp>
      </p:grpSp>
      <p:grpSp>
        <p:nvGrpSpPr>
          <p:cNvPr id="13316" name="Group 46"/>
          <p:cNvGrpSpPr>
            <a:grpSpLocks/>
          </p:cNvGrpSpPr>
          <p:nvPr/>
        </p:nvGrpSpPr>
        <p:grpSpPr bwMode="auto">
          <a:xfrm>
            <a:off x="214313" y="4737100"/>
            <a:ext cx="4357687" cy="1143000"/>
            <a:chOff x="214313" y="4737100"/>
            <a:chExt cx="4357687" cy="1143000"/>
          </a:xfrm>
        </p:grpSpPr>
        <p:grpSp>
          <p:nvGrpSpPr>
            <p:cNvPr id="13364" name="Group 76"/>
            <p:cNvGrpSpPr>
              <a:grpSpLocks/>
            </p:cNvGrpSpPr>
            <p:nvPr/>
          </p:nvGrpSpPr>
          <p:grpSpPr bwMode="auto">
            <a:xfrm>
              <a:off x="214313" y="5308600"/>
              <a:ext cx="1071562" cy="571500"/>
              <a:chOff x="714348" y="6143644"/>
              <a:chExt cx="1071570" cy="571504"/>
            </a:xfrm>
          </p:grpSpPr>
          <p:sp>
            <p:nvSpPr>
              <p:cNvPr id="59" name="Rectangle 58"/>
              <p:cNvSpPr/>
              <p:nvPr/>
            </p:nvSpPr>
            <p:spPr>
              <a:xfrm>
                <a:off x="714348" y="6143644"/>
                <a:ext cx="1071570" cy="571504"/>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000" b="1"/>
              </a:p>
            </p:txBody>
          </p:sp>
          <p:pic>
            <p:nvPicPr>
              <p:cNvPr id="13367" name="Picture 9" descr="aw_TMC.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7224" y="6215082"/>
                <a:ext cx="833437"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9" name="Elbow Connector 18"/>
            <p:cNvCxnSpPr/>
            <p:nvPr/>
          </p:nvCxnSpPr>
          <p:spPr>
            <a:xfrm flipV="1">
              <a:off x="1285875" y="4737100"/>
              <a:ext cx="3286125" cy="857250"/>
            </a:xfrm>
            <a:prstGeom prst="bentConnector3">
              <a:avLst>
                <a:gd name="adj1" fmla="val 50000"/>
              </a:avLst>
            </a:prstGeom>
            <a:ln w="38100">
              <a:solidFill>
                <a:srgbClr val="7030A0"/>
              </a:solidFill>
              <a:tailEnd type="oval"/>
            </a:ln>
          </p:spPr>
          <p:style>
            <a:lnRef idx="1">
              <a:schemeClr val="accent1"/>
            </a:lnRef>
            <a:fillRef idx="0">
              <a:schemeClr val="accent1"/>
            </a:fillRef>
            <a:effectRef idx="0">
              <a:schemeClr val="accent1"/>
            </a:effectRef>
            <a:fontRef idx="minor">
              <a:schemeClr val="tx1"/>
            </a:fontRef>
          </p:style>
        </p:cxnSp>
      </p:grpSp>
      <p:grpSp>
        <p:nvGrpSpPr>
          <p:cNvPr id="13317" name="Group 47"/>
          <p:cNvGrpSpPr>
            <a:grpSpLocks/>
          </p:cNvGrpSpPr>
          <p:nvPr/>
        </p:nvGrpSpPr>
        <p:grpSpPr bwMode="auto">
          <a:xfrm>
            <a:off x="214313" y="4165600"/>
            <a:ext cx="2660650" cy="1000125"/>
            <a:chOff x="214313" y="4165600"/>
            <a:chExt cx="2660650" cy="1000125"/>
          </a:xfrm>
        </p:grpSpPr>
        <p:grpSp>
          <p:nvGrpSpPr>
            <p:cNvPr id="13360" name="Group 74"/>
            <p:cNvGrpSpPr>
              <a:grpSpLocks/>
            </p:cNvGrpSpPr>
            <p:nvPr/>
          </p:nvGrpSpPr>
          <p:grpSpPr bwMode="auto">
            <a:xfrm>
              <a:off x="214313" y="4594225"/>
              <a:ext cx="1714500" cy="571500"/>
              <a:chOff x="1928794" y="6215082"/>
              <a:chExt cx="1714512" cy="571504"/>
            </a:xfrm>
          </p:grpSpPr>
          <p:sp>
            <p:nvSpPr>
              <p:cNvPr id="60" name="Rectangle 59"/>
              <p:cNvSpPr/>
              <p:nvPr/>
            </p:nvSpPr>
            <p:spPr>
              <a:xfrm>
                <a:off x="1928794" y="6215082"/>
                <a:ext cx="1714512" cy="571504"/>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000" b="1"/>
              </a:p>
            </p:txBody>
          </p:sp>
          <p:pic>
            <p:nvPicPr>
              <p:cNvPr id="13363" name="Picture 7" descr="aw_necte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17552" y="6286520"/>
                <a:ext cx="1482878"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4" name="Elbow Connector 23"/>
            <p:cNvCxnSpPr/>
            <p:nvPr/>
          </p:nvCxnSpPr>
          <p:spPr>
            <a:xfrm flipV="1">
              <a:off x="1928813" y="4165600"/>
              <a:ext cx="946150" cy="714375"/>
            </a:xfrm>
            <a:prstGeom prst="bentConnector3">
              <a:avLst>
                <a:gd name="adj1" fmla="val 50000"/>
              </a:avLst>
            </a:prstGeom>
            <a:ln w="38100">
              <a:solidFill>
                <a:srgbClr val="C00000"/>
              </a:solidFill>
              <a:tailEnd type="oval"/>
            </a:ln>
          </p:spPr>
          <p:style>
            <a:lnRef idx="1">
              <a:schemeClr val="accent1"/>
            </a:lnRef>
            <a:fillRef idx="0">
              <a:schemeClr val="accent1"/>
            </a:fillRef>
            <a:effectRef idx="0">
              <a:schemeClr val="accent1"/>
            </a:effectRef>
            <a:fontRef idx="minor">
              <a:schemeClr val="tx1"/>
            </a:fontRef>
          </p:style>
        </p:cxnSp>
      </p:grpSp>
      <p:grpSp>
        <p:nvGrpSpPr>
          <p:cNvPr id="13318" name="Group 48"/>
          <p:cNvGrpSpPr>
            <a:grpSpLocks/>
          </p:cNvGrpSpPr>
          <p:nvPr/>
        </p:nvGrpSpPr>
        <p:grpSpPr bwMode="auto">
          <a:xfrm>
            <a:off x="214313" y="3594100"/>
            <a:ext cx="2143125" cy="857250"/>
            <a:chOff x="214313" y="3594100"/>
            <a:chExt cx="2143125" cy="857250"/>
          </a:xfrm>
        </p:grpSpPr>
        <p:grpSp>
          <p:nvGrpSpPr>
            <p:cNvPr id="13356" name="Group 70"/>
            <p:cNvGrpSpPr>
              <a:grpSpLocks/>
            </p:cNvGrpSpPr>
            <p:nvPr/>
          </p:nvGrpSpPr>
          <p:grpSpPr bwMode="auto">
            <a:xfrm>
              <a:off x="214313" y="3879850"/>
              <a:ext cx="1500187" cy="571500"/>
              <a:chOff x="3500430" y="6215082"/>
              <a:chExt cx="1500198" cy="571504"/>
            </a:xfrm>
          </p:grpSpPr>
          <p:sp>
            <p:nvSpPr>
              <p:cNvPr id="61" name="Rectangle 60"/>
              <p:cNvSpPr/>
              <p:nvPr/>
            </p:nvSpPr>
            <p:spPr>
              <a:xfrm>
                <a:off x="3500430" y="6215082"/>
                <a:ext cx="1500198" cy="571504"/>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000" b="1"/>
              </a:p>
            </p:txBody>
          </p:sp>
          <p:pic>
            <p:nvPicPr>
              <p:cNvPr id="13359" name="Picture 4" descr="aw_biotec.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43306" y="6286520"/>
                <a:ext cx="1312945" cy="41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8" name="Elbow Connector 27"/>
            <p:cNvCxnSpPr/>
            <p:nvPr/>
          </p:nvCxnSpPr>
          <p:spPr>
            <a:xfrm flipV="1">
              <a:off x="1714500" y="3594100"/>
              <a:ext cx="642938" cy="571500"/>
            </a:xfrm>
            <a:prstGeom prst="bentConnector3">
              <a:avLst>
                <a:gd name="adj1" fmla="val 50000"/>
              </a:avLst>
            </a:prstGeom>
            <a:ln w="38100">
              <a:solidFill>
                <a:srgbClr val="336600"/>
              </a:solidFill>
              <a:tailEnd type="oval"/>
            </a:ln>
          </p:spPr>
          <p:style>
            <a:lnRef idx="1">
              <a:schemeClr val="accent1"/>
            </a:lnRef>
            <a:fillRef idx="0">
              <a:schemeClr val="accent1"/>
            </a:fillRef>
            <a:effectRef idx="0">
              <a:schemeClr val="accent1"/>
            </a:effectRef>
            <a:fontRef idx="minor">
              <a:schemeClr val="tx1"/>
            </a:fontRef>
          </p:style>
        </p:cxnSp>
      </p:grpSp>
      <p:grpSp>
        <p:nvGrpSpPr>
          <p:cNvPr id="13319" name="Group 49"/>
          <p:cNvGrpSpPr>
            <a:grpSpLocks/>
          </p:cNvGrpSpPr>
          <p:nvPr/>
        </p:nvGrpSpPr>
        <p:grpSpPr bwMode="auto">
          <a:xfrm>
            <a:off x="214313" y="3022600"/>
            <a:ext cx="1785937" cy="714375"/>
            <a:chOff x="214313" y="3022600"/>
            <a:chExt cx="1785937" cy="714375"/>
          </a:xfrm>
        </p:grpSpPr>
        <p:grpSp>
          <p:nvGrpSpPr>
            <p:cNvPr id="13352" name="Group 68"/>
            <p:cNvGrpSpPr>
              <a:grpSpLocks/>
            </p:cNvGrpSpPr>
            <p:nvPr/>
          </p:nvGrpSpPr>
          <p:grpSpPr bwMode="auto">
            <a:xfrm>
              <a:off x="214313" y="3165475"/>
              <a:ext cx="1214437" cy="571500"/>
              <a:chOff x="5357818" y="6215082"/>
              <a:chExt cx="1214446" cy="571504"/>
            </a:xfrm>
          </p:grpSpPr>
          <p:sp>
            <p:nvSpPr>
              <p:cNvPr id="62" name="Rectangle 61"/>
              <p:cNvSpPr/>
              <p:nvPr/>
            </p:nvSpPr>
            <p:spPr>
              <a:xfrm>
                <a:off x="5357818" y="6215082"/>
                <a:ext cx="1214446" cy="571504"/>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000" b="1"/>
              </a:p>
            </p:txBody>
          </p:sp>
          <p:pic>
            <p:nvPicPr>
              <p:cNvPr id="13355" name="Picture 5" descr="aw_mtec.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00694" y="6286520"/>
                <a:ext cx="1015863" cy="38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1" name="Elbow Connector 30"/>
            <p:cNvCxnSpPr/>
            <p:nvPr/>
          </p:nvCxnSpPr>
          <p:spPr>
            <a:xfrm flipV="1">
              <a:off x="1428750" y="3022600"/>
              <a:ext cx="571500" cy="428625"/>
            </a:xfrm>
            <a:prstGeom prst="bentConnector3">
              <a:avLst>
                <a:gd name="adj1" fmla="val 50000"/>
              </a:avLst>
            </a:prstGeom>
            <a:ln w="38100">
              <a:solidFill>
                <a:srgbClr val="FF9900"/>
              </a:solidFill>
              <a:tailEnd type="oval"/>
            </a:ln>
          </p:spPr>
          <p:style>
            <a:lnRef idx="1">
              <a:schemeClr val="accent1"/>
            </a:lnRef>
            <a:fillRef idx="0">
              <a:schemeClr val="accent1"/>
            </a:fillRef>
            <a:effectRef idx="0">
              <a:schemeClr val="accent1"/>
            </a:effectRef>
            <a:fontRef idx="minor">
              <a:schemeClr val="tx1"/>
            </a:fontRef>
          </p:style>
        </p:cxnSp>
      </p:grpSp>
      <p:grpSp>
        <p:nvGrpSpPr>
          <p:cNvPr id="13320" name="Group 51"/>
          <p:cNvGrpSpPr>
            <a:grpSpLocks/>
          </p:cNvGrpSpPr>
          <p:nvPr/>
        </p:nvGrpSpPr>
        <p:grpSpPr bwMode="auto">
          <a:xfrm>
            <a:off x="214313" y="1982788"/>
            <a:ext cx="2000250" cy="534987"/>
            <a:chOff x="347663" y="1719658"/>
            <a:chExt cx="2000250" cy="535781"/>
          </a:xfrm>
        </p:grpSpPr>
        <p:sp>
          <p:nvSpPr>
            <p:cNvPr id="95" name="Rectangle 94"/>
            <p:cNvSpPr/>
            <p:nvPr/>
          </p:nvSpPr>
          <p:spPr>
            <a:xfrm>
              <a:off x="347663" y="1719658"/>
              <a:ext cx="1428750" cy="429261"/>
            </a:xfrm>
            <a:prstGeom prst="rect">
              <a:avLst/>
            </a:prstGeom>
            <a:solidFill>
              <a:srgbClr val="FFFFCC">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B0F0"/>
                  </a:solidFill>
                </a:rPr>
                <a:t>Pilot Plants</a:t>
              </a:r>
              <a:endParaRPr lang="th-TH" sz="1600" b="1" dirty="0">
                <a:solidFill>
                  <a:srgbClr val="00B0F0"/>
                </a:solidFill>
              </a:endParaRPr>
            </a:p>
          </p:txBody>
        </p:sp>
        <p:cxnSp>
          <p:nvCxnSpPr>
            <p:cNvPr id="97" name="Elbow Connector 96"/>
            <p:cNvCxnSpPr>
              <a:stCxn id="95" idx="3"/>
            </p:cNvCxnSpPr>
            <p:nvPr/>
          </p:nvCxnSpPr>
          <p:spPr>
            <a:xfrm>
              <a:off x="1776413" y="1934288"/>
              <a:ext cx="571500" cy="321151"/>
            </a:xfrm>
            <a:prstGeom prst="bentConnector3">
              <a:avLst>
                <a:gd name="adj1" fmla="val 50000"/>
              </a:avLst>
            </a:prstGeom>
            <a:ln w="38100">
              <a:solidFill>
                <a:srgbClr val="00B0F0"/>
              </a:solidFill>
              <a:tailEnd type="oval"/>
            </a:ln>
          </p:spPr>
          <p:style>
            <a:lnRef idx="1">
              <a:schemeClr val="accent1"/>
            </a:lnRef>
            <a:fillRef idx="0">
              <a:schemeClr val="accent1"/>
            </a:fillRef>
            <a:effectRef idx="0">
              <a:schemeClr val="accent1"/>
            </a:effectRef>
            <a:fontRef idx="minor">
              <a:schemeClr val="tx1"/>
            </a:fontRef>
          </p:style>
        </p:cxnSp>
      </p:grpSp>
      <p:grpSp>
        <p:nvGrpSpPr>
          <p:cNvPr id="13321" name="Group 52"/>
          <p:cNvGrpSpPr>
            <a:grpSpLocks/>
          </p:cNvGrpSpPr>
          <p:nvPr/>
        </p:nvGrpSpPr>
        <p:grpSpPr bwMode="auto">
          <a:xfrm>
            <a:off x="1201738" y="598488"/>
            <a:ext cx="1714500" cy="822325"/>
            <a:chOff x="1202511" y="598488"/>
            <a:chExt cx="1714500" cy="822325"/>
          </a:xfrm>
        </p:grpSpPr>
        <p:sp>
          <p:nvSpPr>
            <p:cNvPr id="105" name="Rectangle 104"/>
            <p:cNvSpPr/>
            <p:nvPr/>
          </p:nvSpPr>
          <p:spPr>
            <a:xfrm>
              <a:off x="1202511" y="598488"/>
              <a:ext cx="1643062" cy="465137"/>
            </a:xfrm>
            <a:prstGeom prst="rect">
              <a:avLst/>
            </a:prstGeom>
            <a:solidFill>
              <a:srgbClr val="FFFFCC">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CC0099"/>
                  </a:solidFill>
                </a:rPr>
                <a:t>Residential Area</a:t>
              </a:r>
              <a:endParaRPr lang="th-TH" sz="1600" b="1" dirty="0">
                <a:solidFill>
                  <a:srgbClr val="CC0099"/>
                </a:solidFill>
              </a:endParaRPr>
            </a:p>
          </p:txBody>
        </p:sp>
        <p:cxnSp>
          <p:nvCxnSpPr>
            <p:cNvPr id="106" name="Elbow Connector 96"/>
            <p:cNvCxnSpPr>
              <a:stCxn id="105" idx="3"/>
            </p:cNvCxnSpPr>
            <p:nvPr/>
          </p:nvCxnSpPr>
          <p:spPr>
            <a:xfrm>
              <a:off x="2845573" y="831850"/>
              <a:ext cx="71438" cy="588963"/>
            </a:xfrm>
            <a:prstGeom prst="bentConnector2">
              <a:avLst/>
            </a:prstGeom>
            <a:ln w="38100">
              <a:solidFill>
                <a:srgbClr val="CC0099"/>
              </a:solidFill>
              <a:tailEnd type="oval"/>
            </a:ln>
          </p:spPr>
          <p:style>
            <a:lnRef idx="1">
              <a:schemeClr val="accent1"/>
            </a:lnRef>
            <a:fillRef idx="0">
              <a:schemeClr val="accent1"/>
            </a:fillRef>
            <a:effectRef idx="0">
              <a:schemeClr val="accent1"/>
            </a:effectRef>
            <a:fontRef idx="minor">
              <a:schemeClr val="tx1"/>
            </a:fontRef>
          </p:style>
        </p:cxnSp>
      </p:grpSp>
      <p:grpSp>
        <p:nvGrpSpPr>
          <p:cNvPr id="13322" name="Group 55"/>
          <p:cNvGrpSpPr>
            <a:grpSpLocks/>
          </p:cNvGrpSpPr>
          <p:nvPr/>
        </p:nvGrpSpPr>
        <p:grpSpPr bwMode="auto">
          <a:xfrm>
            <a:off x="5715000" y="3643313"/>
            <a:ext cx="2786063" cy="2286000"/>
            <a:chOff x="5715000" y="3643313"/>
            <a:chExt cx="2786063" cy="2286000"/>
          </a:xfrm>
        </p:grpSpPr>
        <p:sp>
          <p:nvSpPr>
            <p:cNvPr id="118" name="Rectangle 117"/>
            <p:cNvSpPr/>
            <p:nvPr/>
          </p:nvSpPr>
          <p:spPr>
            <a:xfrm>
              <a:off x="6215063" y="5357813"/>
              <a:ext cx="2286000" cy="571500"/>
            </a:xfrm>
            <a:prstGeom prst="rect">
              <a:avLst/>
            </a:prstGeom>
            <a:solidFill>
              <a:srgbClr val="FFFFCC">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333399"/>
                  </a:solidFill>
                </a:rPr>
                <a:t>Innovation Cluster 1</a:t>
              </a:r>
            </a:p>
            <a:p>
              <a:pPr algn="ctr">
                <a:defRPr/>
              </a:pPr>
              <a:r>
                <a:rPr lang="en-US" sz="1600" b="1" dirty="0">
                  <a:solidFill>
                    <a:srgbClr val="333399"/>
                  </a:solidFill>
                </a:rPr>
                <a:t>(Multi-Tenants Unit) </a:t>
              </a:r>
              <a:endParaRPr lang="th-TH" sz="1600" b="1" dirty="0">
                <a:solidFill>
                  <a:srgbClr val="333399"/>
                </a:solidFill>
              </a:endParaRPr>
            </a:p>
          </p:txBody>
        </p:sp>
        <p:cxnSp>
          <p:nvCxnSpPr>
            <p:cNvPr id="119" name="Elbow Connector 96"/>
            <p:cNvCxnSpPr>
              <a:stCxn id="118" idx="1"/>
            </p:cNvCxnSpPr>
            <p:nvPr/>
          </p:nvCxnSpPr>
          <p:spPr>
            <a:xfrm rot="10800000">
              <a:off x="5715000" y="3643313"/>
              <a:ext cx="500063" cy="2000250"/>
            </a:xfrm>
            <a:prstGeom prst="bentConnector2">
              <a:avLst/>
            </a:prstGeom>
            <a:ln w="38100">
              <a:solidFill>
                <a:srgbClr val="333399"/>
              </a:solidFill>
              <a:tailEnd type="oval"/>
            </a:ln>
          </p:spPr>
          <p:style>
            <a:lnRef idx="1">
              <a:schemeClr val="accent1"/>
            </a:lnRef>
            <a:fillRef idx="0">
              <a:schemeClr val="accent1"/>
            </a:fillRef>
            <a:effectRef idx="0">
              <a:schemeClr val="accent1"/>
            </a:effectRef>
            <a:fontRef idx="minor">
              <a:schemeClr val="tx1"/>
            </a:fontRef>
          </p:style>
        </p:cxnSp>
      </p:grpSp>
      <p:grpSp>
        <p:nvGrpSpPr>
          <p:cNvPr id="13323" name="Group 54"/>
          <p:cNvGrpSpPr>
            <a:grpSpLocks/>
          </p:cNvGrpSpPr>
          <p:nvPr/>
        </p:nvGrpSpPr>
        <p:grpSpPr bwMode="auto">
          <a:xfrm>
            <a:off x="4857750" y="1643063"/>
            <a:ext cx="3714750" cy="928687"/>
            <a:chOff x="4857750" y="1643063"/>
            <a:chExt cx="3714750" cy="928687"/>
          </a:xfrm>
        </p:grpSpPr>
        <p:sp>
          <p:nvSpPr>
            <p:cNvPr id="128" name="Rectangle 127"/>
            <p:cNvSpPr/>
            <p:nvPr/>
          </p:nvSpPr>
          <p:spPr>
            <a:xfrm>
              <a:off x="7286625" y="1643063"/>
              <a:ext cx="1285875" cy="571500"/>
            </a:xfrm>
            <a:prstGeom prst="rect">
              <a:avLst/>
            </a:prstGeom>
            <a:solidFill>
              <a:srgbClr val="FFFFCC">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6666FF"/>
                  </a:solidFill>
                </a:rPr>
                <a:t>Convention </a:t>
              </a:r>
            </a:p>
            <a:p>
              <a:pPr algn="ctr">
                <a:defRPr/>
              </a:pPr>
              <a:r>
                <a:rPr lang="en-US" sz="1600" b="1" dirty="0">
                  <a:solidFill>
                    <a:srgbClr val="6666FF"/>
                  </a:solidFill>
                </a:rPr>
                <a:t>Center</a:t>
              </a:r>
              <a:endParaRPr lang="th-TH" sz="1600" b="1" dirty="0">
                <a:solidFill>
                  <a:srgbClr val="6666FF"/>
                </a:solidFill>
              </a:endParaRPr>
            </a:p>
          </p:txBody>
        </p:sp>
        <p:cxnSp>
          <p:nvCxnSpPr>
            <p:cNvPr id="129" name="Elbow Connector 96"/>
            <p:cNvCxnSpPr>
              <a:stCxn id="128" idx="1"/>
            </p:cNvCxnSpPr>
            <p:nvPr/>
          </p:nvCxnSpPr>
          <p:spPr>
            <a:xfrm rot="10800000" flipV="1">
              <a:off x="4857750" y="1928813"/>
              <a:ext cx="2428875" cy="642937"/>
            </a:xfrm>
            <a:prstGeom prst="bentConnector3">
              <a:avLst>
                <a:gd name="adj1" fmla="val 36447"/>
              </a:avLst>
            </a:prstGeom>
            <a:ln w="38100">
              <a:solidFill>
                <a:srgbClr val="6666FF"/>
              </a:solidFill>
              <a:tailEnd type="oval"/>
            </a:ln>
          </p:spPr>
          <p:style>
            <a:lnRef idx="1">
              <a:schemeClr val="accent1"/>
            </a:lnRef>
            <a:fillRef idx="0">
              <a:schemeClr val="accent1"/>
            </a:fillRef>
            <a:effectRef idx="0">
              <a:schemeClr val="accent1"/>
            </a:effectRef>
            <a:fontRef idx="minor">
              <a:schemeClr val="tx1"/>
            </a:fontRef>
          </p:style>
        </p:cxnSp>
      </p:grpSp>
      <p:grpSp>
        <p:nvGrpSpPr>
          <p:cNvPr id="13324" name="Group 64"/>
          <p:cNvGrpSpPr>
            <a:grpSpLocks/>
          </p:cNvGrpSpPr>
          <p:nvPr/>
        </p:nvGrpSpPr>
        <p:grpSpPr bwMode="auto">
          <a:xfrm>
            <a:off x="4017963" y="714375"/>
            <a:ext cx="4768850" cy="1966913"/>
            <a:chOff x="4017963" y="714375"/>
            <a:chExt cx="4768850" cy="1966913"/>
          </a:xfrm>
        </p:grpSpPr>
        <p:sp>
          <p:nvSpPr>
            <p:cNvPr id="43" name="Freeform 42"/>
            <p:cNvSpPr/>
            <p:nvPr/>
          </p:nvSpPr>
          <p:spPr>
            <a:xfrm>
              <a:off x="4017963" y="1012825"/>
              <a:ext cx="2398712" cy="1668463"/>
            </a:xfrm>
            <a:custGeom>
              <a:avLst/>
              <a:gdLst>
                <a:gd name="connsiteX0" fmla="*/ 1705787 w 2398763"/>
                <a:gd name="connsiteY0" fmla="*/ 1668882 h 1668882"/>
                <a:gd name="connsiteX1" fmla="*/ 2308553 w 2398763"/>
                <a:gd name="connsiteY1" fmla="*/ 1439257 h 1668882"/>
                <a:gd name="connsiteX2" fmla="*/ 2398763 w 2398763"/>
                <a:gd name="connsiteY2" fmla="*/ 725779 h 1668882"/>
                <a:gd name="connsiteX3" fmla="*/ 2009220 w 2398763"/>
                <a:gd name="connsiteY3" fmla="*/ 569962 h 1668882"/>
                <a:gd name="connsiteX4" fmla="*/ 2009220 w 2398763"/>
                <a:gd name="connsiteY4" fmla="*/ 500254 h 1668882"/>
                <a:gd name="connsiteX5" fmla="*/ 1841102 w 2398763"/>
                <a:gd name="connsiteY5" fmla="*/ 418246 h 1668882"/>
                <a:gd name="connsiteX6" fmla="*/ 1734490 w 2398763"/>
                <a:gd name="connsiteY6" fmla="*/ 463350 h 1668882"/>
                <a:gd name="connsiteX7" fmla="*/ 1734490 w 2398763"/>
                <a:gd name="connsiteY7" fmla="*/ 483853 h 1668882"/>
                <a:gd name="connsiteX8" fmla="*/ 1656582 w 2398763"/>
                <a:gd name="connsiteY8" fmla="*/ 512556 h 1668882"/>
                <a:gd name="connsiteX9" fmla="*/ 1484363 w 2398763"/>
                <a:gd name="connsiteY9" fmla="*/ 401844 h 1668882"/>
                <a:gd name="connsiteX10" fmla="*/ 1349048 w 2398763"/>
                <a:gd name="connsiteY10" fmla="*/ 434647 h 1668882"/>
                <a:gd name="connsiteX11" fmla="*/ 1349048 w 2398763"/>
                <a:gd name="connsiteY11" fmla="*/ 434647 h 1668882"/>
                <a:gd name="connsiteX12" fmla="*/ 1320345 w 2398763"/>
                <a:gd name="connsiteY12" fmla="*/ 487953 h 1668882"/>
                <a:gd name="connsiteX13" fmla="*/ 1320345 w 2398763"/>
                <a:gd name="connsiteY13" fmla="*/ 487953 h 1668882"/>
                <a:gd name="connsiteX14" fmla="*/ 1332646 w 2398763"/>
                <a:gd name="connsiteY14" fmla="*/ 315734 h 1668882"/>
                <a:gd name="connsiteX15" fmla="*/ 1148126 w 2398763"/>
                <a:gd name="connsiteY15" fmla="*/ 213223 h 1668882"/>
                <a:gd name="connsiteX16" fmla="*/ 1016912 w 2398763"/>
                <a:gd name="connsiteY16" fmla="*/ 250127 h 1668882"/>
                <a:gd name="connsiteX17" fmla="*/ 1004610 w 2398763"/>
                <a:gd name="connsiteY17" fmla="*/ 241926 h 1668882"/>
                <a:gd name="connsiteX18" fmla="*/ 988209 w 2398763"/>
                <a:gd name="connsiteY18" fmla="*/ 237826 h 1668882"/>
                <a:gd name="connsiteX19" fmla="*/ 1000510 w 2398763"/>
                <a:gd name="connsiteY19" fmla="*/ 241926 h 1668882"/>
                <a:gd name="connsiteX20" fmla="*/ 1000510 w 2398763"/>
                <a:gd name="connsiteY20" fmla="*/ 225524 h 1668882"/>
                <a:gd name="connsiteX21" fmla="*/ 1000510 w 2398763"/>
                <a:gd name="connsiteY21" fmla="*/ 225524 h 1668882"/>
                <a:gd name="connsiteX22" fmla="*/ 1008711 w 2398763"/>
                <a:gd name="connsiteY22" fmla="*/ 86109 h 1668882"/>
                <a:gd name="connsiteX23" fmla="*/ 996409 w 2398763"/>
                <a:gd name="connsiteY23" fmla="*/ 82009 h 1668882"/>
                <a:gd name="connsiteX24" fmla="*/ 984108 w 2398763"/>
                <a:gd name="connsiteY24" fmla="*/ 69707 h 1668882"/>
                <a:gd name="connsiteX25" fmla="*/ 971807 w 2398763"/>
                <a:gd name="connsiteY25" fmla="*/ 61506 h 1668882"/>
                <a:gd name="connsiteX26" fmla="*/ 955405 w 2398763"/>
                <a:gd name="connsiteY26" fmla="*/ 36904 h 1668882"/>
                <a:gd name="connsiteX27" fmla="*/ 840592 w 2398763"/>
                <a:gd name="connsiteY27" fmla="*/ 0 h 1668882"/>
                <a:gd name="connsiteX28" fmla="*/ 705278 w 2398763"/>
                <a:gd name="connsiteY28" fmla="*/ 36904 h 1668882"/>
                <a:gd name="connsiteX29" fmla="*/ 713478 w 2398763"/>
                <a:gd name="connsiteY29" fmla="*/ 82009 h 1668882"/>
                <a:gd name="connsiteX30" fmla="*/ 86110 w 2398763"/>
                <a:gd name="connsiteY30" fmla="*/ 221424 h 1668882"/>
                <a:gd name="connsiteX31" fmla="*/ 65608 w 2398763"/>
                <a:gd name="connsiteY31" fmla="*/ 590464 h 1668882"/>
                <a:gd name="connsiteX32" fmla="*/ 12302 w 2398763"/>
                <a:gd name="connsiteY32" fmla="*/ 606866 h 1668882"/>
                <a:gd name="connsiteX33" fmla="*/ 0 w 2398763"/>
                <a:gd name="connsiteY33" fmla="*/ 660172 h 1668882"/>
                <a:gd name="connsiteX34" fmla="*/ 90210 w 2398763"/>
                <a:gd name="connsiteY34" fmla="*/ 820089 h 1668882"/>
                <a:gd name="connsiteX35" fmla="*/ 205023 w 2398763"/>
                <a:gd name="connsiteY35" fmla="*/ 910299 h 1668882"/>
                <a:gd name="connsiteX36" fmla="*/ 504356 w 2398763"/>
                <a:gd name="connsiteY36" fmla="*/ 1057915 h 1668882"/>
                <a:gd name="connsiteX37" fmla="*/ 861095 w 2398763"/>
                <a:gd name="connsiteY37" fmla="*/ 1209632 h 1668882"/>
                <a:gd name="connsiteX38" fmla="*/ 992309 w 2398763"/>
                <a:gd name="connsiteY38" fmla="*/ 1250637 h 1668882"/>
                <a:gd name="connsiteX39" fmla="*/ 1098921 w 2398763"/>
                <a:gd name="connsiteY39" fmla="*/ 1291641 h 1668882"/>
                <a:gd name="connsiteX40" fmla="*/ 1254738 w 2398763"/>
                <a:gd name="connsiteY40" fmla="*/ 1336746 h 1668882"/>
                <a:gd name="connsiteX41" fmla="*/ 1332646 w 2398763"/>
                <a:gd name="connsiteY41" fmla="*/ 1402353 h 1668882"/>
                <a:gd name="connsiteX42" fmla="*/ 1365450 w 2398763"/>
                <a:gd name="connsiteY42" fmla="*/ 1529467 h 1668882"/>
                <a:gd name="connsiteX43" fmla="*/ 1426957 w 2398763"/>
                <a:gd name="connsiteY43" fmla="*/ 1562271 h 1668882"/>
                <a:gd name="connsiteX44" fmla="*/ 1705787 w 2398763"/>
                <a:gd name="connsiteY44" fmla="*/ 1668882 h 166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98763" h="1668882">
                  <a:moveTo>
                    <a:pt x="1705787" y="1668882"/>
                  </a:moveTo>
                  <a:lnTo>
                    <a:pt x="2308553" y="1439257"/>
                  </a:lnTo>
                  <a:lnTo>
                    <a:pt x="2398763" y="725779"/>
                  </a:lnTo>
                  <a:lnTo>
                    <a:pt x="2009220" y="569962"/>
                  </a:lnTo>
                  <a:lnTo>
                    <a:pt x="2009220" y="500254"/>
                  </a:lnTo>
                  <a:lnTo>
                    <a:pt x="1841102" y="418246"/>
                  </a:lnTo>
                  <a:lnTo>
                    <a:pt x="1734490" y="463350"/>
                  </a:lnTo>
                  <a:lnTo>
                    <a:pt x="1734490" y="483853"/>
                  </a:lnTo>
                  <a:lnTo>
                    <a:pt x="1656582" y="512556"/>
                  </a:lnTo>
                  <a:lnTo>
                    <a:pt x="1484363" y="401844"/>
                  </a:lnTo>
                  <a:lnTo>
                    <a:pt x="1349048" y="434647"/>
                  </a:lnTo>
                  <a:lnTo>
                    <a:pt x="1349048" y="434647"/>
                  </a:lnTo>
                  <a:cubicBezTo>
                    <a:pt x="1344319" y="496130"/>
                    <a:pt x="1362769" y="487953"/>
                    <a:pt x="1320345" y="487953"/>
                  </a:cubicBezTo>
                  <a:lnTo>
                    <a:pt x="1320345" y="487953"/>
                  </a:lnTo>
                  <a:lnTo>
                    <a:pt x="1332646" y="315734"/>
                  </a:lnTo>
                  <a:lnTo>
                    <a:pt x="1148126" y="213223"/>
                  </a:lnTo>
                  <a:cubicBezTo>
                    <a:pt x="1104388" y="225524"/>
                    <a:pt x="1061465" y="241217"/>
                    <a:pt x="1016912" y="250127"/>
                  </a:cubicBezTo>
                  <a:cubicBezTo>
                    <a:pt x="1012079" y="251094"/>
                    <a:pt x="1009140" y="243867"/>
                    <a:pt x="1004610" y="241926"/>
                  </a:cubicBezTo>
                  <a:cubicBezTo>
                    <a:pt x="999430" y="239706"/>
                    <a:pt x="993676" y="239193"/>
                    <a:pt x="988209" y="237826"/>
                  </a:cubicBezTo>
                  <a:lnTo>
                    <a:pt x="1000510" y="241926"/>
                  </a:lnTo>
                  <a:cubicBezTo>
                    <a:pt x="1005221" y="227791"/>
                    <a:pt x="1007666" y="232682"/>
                    <a:pt x="1000510" y="225524"/>
                  </a:cubicBezTo>
                  <a:lnTo>
                    <a:pt x="1000510" y="225524"/>
                  </a:lnTo>
                  <a:cubicBezTo>
                    <a:pt x="1003244" y="179052"/>
                    <a:pt x="1010041" y="132642"/>
                    <a:pt x="1008711" y="86109"/>
                  </a:cubicBezTo>
                  <a:cubicBezTo>
                    <a:pt x="1008588" y="81788"/>
                    <a:pt x="1000005" y="84407"/>
                    <a:pt x="996409" y="82009"/>
                  </a:cubicBezTo>
                  <a:cubicBezTo>
                    <a:pt x="991584" y="78792"/>
                    <a:pt x="988563" y="73420"/>
                    <a:pt x="984108" y="69707"/>
                  </a:cubicBezTo>
                  <a:cubicBezTo>
                    <a:pt x="980322" y="66552"/>
                    <a:pt x="975907" y="64240"/>
                    <a:pt x="971807" y="61506"/>
                  </a:cubicBezTo>
                  <a:lnTo>
                    <a:pt x="955405" y="36904"/>
                  </a:lnTo>
                  <a:lnTo>
                    <a:pt x="840592" y="0"/>
                  </a:lnTo>
                  <a:lnTo>
                    <a:pt x="705278" y="36904"/>
                  </a:lnTo>
                  <a:lnTo>
                    <a:pt x="713478" y="82009"/>
                  </a:lnTo>
                  <a:lnTo>
                    <a:pt x="86110" y="221424"/>
                  </a:lnTo>
                  <a:lnTo>
                    <a:pt x="65608" y="590464"/>
                  </a:lnTo>
                  <a:lnTo>
                    <a:pt x="12302" y="606866"/>
                  </a:lnTo>
                  <a:lnTo>
                    <a:pt x="0" y="660172"/>
                  </a:lnTo>
                  <a:lnTo>
                    <a:pt x="90210" y="820089"/>
                  </a:lnTo>
                  <a:lnTo>
                    <a:pt x="205023" y="910299"/>
                  </a:lnTo>
                  <a:lnTo>
                    <a:pt x="504356" y="1057915"/>
                  </a:lnTo>
                  <a:lnTo>
                    <a:pt x="861095" y="1209632"/>
                  </a:lnTo>
                  <a:lnTo>
                    <a:pt x="992309" y="1250637"/>
                  </a:lnTo>
                  <a:lnTo>
                    <a:pt x="1098921" y="1291641"/>
                  </a:lnTo>
                  <a:lnTo>
                    <a:pt x="1254738" y="1336746"/>
                  </a:lnTo>
                  <a:lnTo>
                    <a:pt x="1332646" y="1402353"/>
                  </a:lnTo>
                  <a:lnTo>
                    <a:pt x="1365450" y="1529467"/>
                  </a:lnTo>
                  <a:lnTo>
                    <a:pt x="1426957" y="1562271"/>
                  </a:lnTo>
                  <a:lnTo>
                    <a:pt x="1705787" y="1668882"/>
                  </a:lnTo>
                  <a:close/>
                </a:path>
              </a:pathLst>
            </a:custGeom>
            <a:solidFill>
              <a:srgbClr val="FFFFFF">
                <a:alpha val="47843"/>
              </a:srgbClr>
            </a:solidFill>
            <a:ln w="28575">
              <a:solidFill>
                <a:srgbClr val="21C9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000" b="1"/>
            </a:p>
          </p:txBody>
        </p:sp>
        <p:grpSp>
          <p:nvGrpSpPr>
            <p:cNvPr id="13341" name="Group 53"/>
            <p:cNvGrpSpPr>
              <a:grpSpLocks/>
            </p:cNvGrpSpPr>
            <p:nvPr/>
          </p:nvGrpSpPr>
          <p:grpSpPr bwMode="auto">
            <a:xfrm>
              <a:off x="5214938" y="714375"/>
              <a:ext cx="3571875" cy="928688"/>
              <a:chOff x="5214938" y="714375"/>
              <a:chExt cx="3571875" cy="928688"/>
            </a:xfrm>
          </p:grpSpPr>
          <p:sp>
            <p:nvSpPr>
              <p:cNvPr id="44" name="Rectangle 43"/>
              <p:cNvSpPr/>
              <p:nvPr/>
            </p:nvSpPr>
            <p:spPr>
              <a:xfrm>
                <a:off x="6500813" y="714375"/>
                <a:ext cx="2286000" cy="571500"/>
              </a:xfrm>
              <a:prstGeom prst="rect">
                <a:avLst/>
              </a:prstGeom>
              <a:solidFill>
                <a:srgbClr val="FFFFCC">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21C93D"/>
                    </a:solidFill>
                  </a:rPr>
                  <a:t>Innovation Cluster 2</a:t>
                </a:r>
              </a:p>
            </p:txBody>
          </p:sp>
          <p:cxnSp>
            <p:nvCxnSpPr>
              <p:cNvPr id="45" name="Elbow Connector 96"/>
              <p:cNvCxnSpPr>
                <a:stCxn id="44" idx="1"/>
              </p:cNvCxnSpPr>
              <p:nvPr/>
            </p:nvCxnSpPr>
            <p:spPr>
              <a:xfrm rot="10800000" flipV="1">
                <a:off x="5214938" y="1000125"/>
                <a:ext cx="1285875" cy="642938"/>
              </a:xfrm>
              <a:prstGeom prst="bentConnector3">
                <a:avLst>
                  <a:gd name="adj1" fmla="val 50000"/>
                </a:avLst>
              </a:prstGeom>
              <a:ln w="38100">
                <a:solidFill>
                  <a:srgbClr val="21C93D"/>
                </a:solidFill>
                <a:tailEnd type="oval"/>
              </a:ln>
            </p:spPr>
            <p:style>
              <a:lnRef idx="1">
                <a:schemeClr val="accent1"/>
              </a:lnRef>
              <a:fillRef idx="0">
                <a:schemeClr val="accent1"/>
              </a:fillRef>
              <a:effectRef idx="0">
                <a:schemeClr val="accent1"/>
              </a:effectRef>
              <a:fontRef idx="minor">
                <a:schemeClr val="tx1"/>
              </a:fontRef>
            </p:style>
          </p:cxnSp>
        </p:grpSp>
      </p:grpSp>
      <p:grpSp>
        <p:nvGrpSpPr>
          <p:cNvPr id="13325" name="Group 50"/>
          <p:cNvGrpSpPr>
            <a:grpSpLocks/>
          </p:cNvGrpSpPr>
          <p:nvPr/>
        </p:nvGrpSpPr>
        <p:grpSpPr bwMode="auto">
          <a:xfrm>
            <a:off x="1125538" y="1296988"/>
            <a:ext cx="3786187" cy="642937"/>
            <a:chOff x="214313" y="2337197"/>
            <a:chExt cx="3786187" cy="642937"/>
          </a:xfrm>
        </p:grpSpPr>
        <p:grpSp>
          <p:nvGrpSpPr>
            <p:cNvPr id="13336" name="Group 64"/>
            <p:cNvGrpSpPr>
              <a:grpSpLocks/>
            </p:cNvGrpSpPr>
            <p:nvPr/>
          </p:nvGrpSpPr>
          <p:grpSpPr bwMode="auto">
            <a:xfrm>
              <a:off x="214313" y="2337197"/>
              <a:ext cx="1571625" cy="642937"/>
              <a:chOff x="214282" y="1467145"/>
              <a:chExt cx="1428760" cy="500066"/>
            </a:xfrm>
          </p:grpSpPr>
          <p:sp>
            <p:nvSpPr>
              <p:cNvPr id="64" name="Rectangle 63"/>
              <p:cNvSpPr/>
              <p:nvPr/>
            </p:nvSpPr>
            <p:spPr>
              <a:xfrm>
                <a:off x="214282" y="1467145"/>
                <a:ext cx="1428760" cy="500066"/>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000" b="1"/>
              </a:p>
            </p:txBody>
          </p:sp>
          <p:pic>
            <p:nvPicPr>
              <p:cNvPr id="13339" name="Picture 6" descr="aw_nanotec.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7785" y="1529939"/>
                <a:ext cx="1285885" cy="32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4" name="Elbow Connector 33"/>
            <p:cNvCxnSpPr/>
            <p:nvPr/>
          </p:nvCxnSpPr>
          <p:spPr>
            <a:xfrm flipV="1">
              <a:off x="1785938" y="2522934"/>
              <a:ext cx="2214562" cy="177800"/>
            </a:xfrm>
            <a:prstGeom prst="bentConnector3">
              <a:avLst>
                <a:gd name="adj1" fmla="val 50000"/>
              </a:avLst>
            </a:prstGeom>
            <a:ln w="38100">
              <a:solidFill>
                <a:srgbClr val="FF3300"/>
              </a:solidFill>
              <a:tailEnd type="oval"/>
            </a:ln>
          </p:spPr>
          <p:style>
            <a:lnRef idx="1">
              <a:schemeClr val="accent1"/>
            </a:lnRef>
            <a:fillRef idx="0">
              <a:schemeClr val="accent1"/>
            </a:fillRef>
            <a:effectRef idx="0">
              <a:schemeClr val="accent1"/>
            </a:effectRef>
            <a:fontRef idx="minor">
              <a:schemeClr val="tx1"/>
            </a:fontRef>
          </p:style>
        </p:cxnSp>
      </p:grpSp>
      <p:grpSp>
        <p:nvGrpSpPr>
          <p:cNvPr id="13326" name="Group 76"/>
          <p:cNvGrpSpPr>
            <a:grpSpLocks/>
          </p:cNvGrpSpPr>
          <p:nvPr/>
        </p:nvGrpSpPr>
        <p:grpSpPr bwMode="auto">
          <a:xfrm>
            <a:off x="5797550" y="3657600"/>
            <a:ext cx="3060700" cy="1414463"/>
            <a:chOff x="5796951" y="3657600"/>
            <a:chExt cx="3061329" cy="1414470"/>
          </a:xfrm>
        </p:grpSpPr>
        <p:sp>
          <p:nvSpPr>
            <p:cNvPr id="65" name="Freeform 64"/>
            <p:cNvSpPr/>
            <p:nvPr/>
          </p:nvSpPr>
          <p:spPr>
            <a:xfrm>
              <a:off x="5796951" y="3657600"/>
              <a:ext cx="1517962" cy="949330"/>
            </a:xfrm>
            <a:custGeom>
              <a:avLst/>
              <a:gdLst>
                <a:gd name="connsiteX0" fmla="*/ 543464 w 1518249"/>
                <a:gd name="connsiteY0" fmla="*/ 948906 h 948906"/>
                <a:gd name="connsiteX1" fmla="*/ 0 w 1518249"/>
                <a:gd name="connsiteY1" fmla="*/ 508958 h 948906"/>
                <a:gd name="connsiteX2" fmla="*/ 1000664 w 1518249"/>
                <a:gd name="connsiteY2" fmla="*/ 0 h 948906"/>
                <a:gd name="connsiteX3" fmla="*/ 1509623 w 1518249"/>
                <a:gd name="connsiteY3" fmla="*/ 388189 h 948906"/>
                <a:gd name="connsiteX4" fmla="*/ 1518249 w 1518249"/>
                <a:gd name="connsiteY4" fmla="*/ 405442 h 948906"/>
                <a:gd name="connsiteX5" fmla="*/ 543464 w 1518249"/>
                <a:gd name="connsiteY5" fmla="*/ 948906 h 94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249" h="948906">
                  <a:moveTo>
                    <a:pt x="543464" y="948906"/>
                  </a:moveTo>
                  <a:lnTo>
                    <a:pt x="0" y="508958"/>
                  </a:lnTo>
                  <a:lnTo>
                    <a:pt x="1000664" y="0"/>
                  </a:lnTo>
                  <a:lnTo>
                    <a:pt x="1509623" y="388189"/>
                  </a:lnTo>
                  <a:lnTo>
                    <a:pt x="1518249" y="405442"/>
                  </a:lnTo>
                  <a:lnTo>
                    <a:pt x="543464" y="948906"/>
                  </a:lnTo>
                  <a:close/>
                </a:path>
              </a:pathLst>
            </a:cu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000" b="1"/>
            </a:p>
          </p:txBody>
        </p:sp>
        <p:sp>
          <p:nvSpPr>
            <p:cNvPr id="66" name="Rectangle 65"/>
            <p:cNvSpPr/>
            <p:nvPr/>
          </p:nvSpPr>
          <p:spPr bwMode="auto">
            <a:xfrm>
              <a:off x="7143428" y="4500567"/>
              <a:ext cx="1714852" cy="571503"/>
            </a:xfrm>
            <a:prstGeom prst="rect">
              <a:avLst/>
            </a:prstGeom>
            <a:solidFill>
              <a:srgbClr val="FFFFCC">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accent6">
                      <a:lumMod val="75000"/>
                    </a:schemeClr>
                  </a:solidFill>
                </a:rPr>
                <a:t>Garden of Innovation</a:t>
              </a:r>
              <a:endParaRPr lang="th-TH" sz="1600" b="1" dirty="0">
                <a:solidFill>
                  <a:schemeClr val="accent6">
                    <a:lumMod val="75000"/>
                  </a:schemeClr>
                </a:solidFill>
              </a:endParaRPr>
            </a:p>
          </p:txBody>
        </p:sp>
        <p:cxnSp>
          <p:nvCxnSpPr>
            <p:cNvPr id="70" name="Elbow Connector 69"/>
            <p:cNvCxnSpPr/>
            <p:nvPr/>
          </p:nvCxnSpPr>
          <p:spPr>
            <a:xfrm rot="10800000">
              <a:off x="6500359" y="4214816"/>
              <a:ext cx="643069" cy="571503"/>
            </a:xfrm>
            <a:prstGeom prst="bentConnector3">
              <a:avLst>
                <a:gd name="adj1" fmla="val 50000"/>
              </a:avLst>
            </a:prstGeom>
            <a:ln w="38100">
              <a:solidFill>
                <a:srgbClr val="FF9900"/>
              </a:solidFill>
              <a:tailEnd type="oval"/>
            </a:ln>
          </p:spPr>
          <p:style>
            <a:lnRef idx="1">
              <a:schemeClr val="accent1"/>
            </a:lnRef>
            <a:fillRef idx="0">
              <a:schemeClr val="accent1"/>
            </a:fillRef>
            <a:effectRef idx="0">
              <a:schemeClr val="accent1"/>
            </a:effectRef>
            <a:fontRef idx="minor">
              <a:schemeClr val="tx1"/>
            </a:fontRef>
          </p:style>
        </p:cxnSp>
      </p:grpSp>
      <p:grpSp>
        <p:nvGrpSpPr>
          <p:cNvPr id="13327" name="Group 75"/>
          <p:cNvGrpSpPr>
            <a:grpSpLocks/>
          </p:cNvGrpSpPr>
          <p:nvPr/>
        </p:nvGrpSpPr>
        <p:grpSpPr bwMode="auto">
          <a:xfrm>
            <a:off x="3090863" y="2249488"/>
            <a:ext cx="6053137" cy="2036762"/>
            <a:chOff x="3090930" y="2249029"/>
            <a:chExt cx="6053070" cy="2037223"/>
          </a:xfrm>
        </p:grpSpPr>
        <p:sp>
          <p:nvSpPr>
            <p:cNvPr id="71" name="Freeform 70"/>
            <p:cNvSpPr/>
            <p:nvPr/>
          </p:nvSpPr>
          <p:spPr>
            <a:xfrm>
              <a:off x="3090930" y="2249029"/>
              <a:ext cx="4698948" cy="1646610"/>
            </a:xfrm>
            <a:custGeom>
              <a:avLst/>
              <a:gdLst>
                <a:gd name="connsiteX0" fmla="*/ 1300766 w 4699404"/>
                <a:gd name="connsiteY0" fmla="*/ 1646830 h 1646830"/>
                <a:gd name="connsiteX1" fmla="*/ 0 w 4699404"/>
                <a:gd name="connsiteY1" fmla="*/ 481292 h 1646830"/>
                <a:gd name="connsiteX2" fmla="*/ 566670 w 4699404"/>
                <a:gd name="connsiteY2" fmla="*/ 313867 h 1646830"/>
                <a:gd name="connsiteX3" fmla="*/ 1197735 w 4699404"/>
                <a:gd name="connsiteY3" fmla="*/ 848340 h 1646830"/>
                <a:gd name="connsiteX4" fmla="*/ 1416676 w 4699404"/>
                <a:gd name="connsiteY4" fmla="*/ 758188 h 1646830"/>
                <a:gd name="connsiteX5" fmla="*/ 1410236 w 4699404"/>
                <a:gd name="connsiteY5" fmla="*/ 700233 h 1646830"/>
                <a:gd name="connsiteX6" fmla="*/ 1860997 w 4699404"/>
                <a:gd name="connsiteY6" fmla="*/ 539247 h 1646830"/>
                <a:gd name="connsiteX7" fmla="*/ 1964028 w 4699404"/>
                <a:gd name="connsiteY7" fmla="*/ 597202 h 1646830"/>
                <a:gd name="connsiteX8" fmla="*/ 1976907 w 4699404"/>
                <a:gd name="connsiteY8" fmla="*/ 474853 h 1646830"/>
                <a:gd name="connsiteX9" fmla="*/ 2324636 w 4699404"/>
                <a:gd name="connsiteY9" fmla="*/ 352503 h 1646830"/>
                <a:gd name="connsiteX10" fmla="*/ 2814033 w 4699404"/>
                <a:gd name="connsiteY10" fmla="*/ 519929 h 1646830"/>
                <a:gd name="connsiteX11" fmla="*/ 2781836 w 4699404"/>
                <a:gd name="connsiteY11" fmla="*/ 745309 h 1646830"/>
                <a:gd name="connsiteX12" fmla="*/ 3174642 w 4699404"/>
                <a:gd name="connsiteY12" fmla="*/ 545686 h 1646830"/>
                <a:gd name="connsiteX13" fmla="*/ 3193960 w 4699404"/>
                <a:gd name="connsiteY13" fmla="*/ 352503 h 1646830"/>
                <a:gd name="connsiteX14" fmla="*/ 3734873 w 4699404"/>
                <a:gd name="connsiteY14" fmla="*/ 146441 h 1646830"/>
                <a:gd name="connsiteX15" fmla="*/ 3754191 w 4699404"/>
                <a:gd name="connsiteY15" fmla="*/ 62729 h 1646830"/>
                <a:gd name="connsiteX16" fmla="*/ 3882980 w 4699404"/>
                <a:gd name="connsiteY16" fmla="*/ 56289 h 1646830"/>
                <a:gd name="connsiteX17" fmla="*/ 3998890 w 4699404"/>
                <a:gd name="connsiteY17" fmla="*/ 101365 h 1646830"/>
                <a:gd name="connsiteX18" fmla="*/ 3992450 w 4699404"/>
                <a:gd name="connsiteY18" fmla="*/ 288109 h 1646830"/>
                <a:gd name="connsiteX19" fmla="*/ 3992450 w 4699404"/>
                <a:gd name="connsiteY19" fmla="*/ 288109 h 1646830"/>
                <a:gd name="connsiteX20" fmla="*/ 4089042 w 4699404"/>
                <a:gd name="connsiteY20" fmla="*/ 243033 h 1646830"/>
                <a:gd name="connsiteX21" fmla="*/ 4269346 w 4699404"/>
                <a:gd name="connsiteY21" fmla="*/ 320306 h 1646830"/>
                <a:gd name="connsiteX22" fmla="*/ 4262907 w 4699404"/>
                <a:gd name="connsiteY22" fmla="*/ 481292 h 1646830"/>
                <a:gd name="connsiteX23" fmla="*/ 4327301 w 4699404"/>
                <a:gd name="connsiteY23" fmla="*/ 500610 h 1646830"/>
                <a:gd name="connsiteX24" fmla="*/ 4423893 w 4699404"/>
                <a:gd name="connsiteY24" fmla="*/ 436216 h 1646830"/>
                <a:gd name="connsiteX25" fmla="*/ 4617076 w 4699404"/>
                <a:gd name="connsiteY25" fmla="*/ 545686 h 1646830"/>
                <a:gd name="connsiteX26" fmla="*/ 4520484 w 4699404"/>
                <a:gd name="connsiteY26" fmla="*/ 1150994 h 1646830"/>
                <a:gd name="connsiteX27" fmla="*/ 4649273 w 4699404"/>
                <a:gd name="connsiteY27" fmla="*/ 1228267 h 1646830"/>
                <a:gd name="connsiteX28" fmla="*/ 4179194 w 4699404"/>
                <a:gd name="connsiteY28" fmla="*/ 1440768 h 1646830"/>
                <a:gd name="connsiteX29" fmla="*/ 3168202 w 4699404"/>
                <a:gd name="connsiteY29" fmla="*/ 809703 h 1646830"/>
                <a:gd name="connsiteX30" fmla="*/ 1300766 w 4699404"/>
                <a:gd name="connsiteY30" fmla="*/ 1646830 h 164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99404" h="1646830">
                  <a:moveTo>
                    <a:pt x="1300766" y="1646830"/>
                  </a:moveTo>
                  <a:lnTo>
                    <a:pt x="0" y="481292"/>
                  </a:lnTo>
                  <a:lnTo>
                    <a:pt x="566670" y="313867"/>
                  </a:lnTo>
                  <a:lnTo>
                    <a:pt x="1197735" y="848340"/>
                  </a:lnTo>
                  <a:lnTo>
                    <a:pt x="1416676" y="758188"/>
                  </a:lnTo>
                  <a:lnTo>
                    <a:pt x="1410236" y="700233"/>
                  </a:lnTo>
                  <a:lnTo>
                    <a:pt x="1860997" y="539247"/>
                  </a:lnTo>
                  <a:lnTo>
                    <a:pt x="1964028" y="597202"/>
                  </a:lnTo>
                  <a:lnTo>
                    <a:pt x="1976907" y="474853"/>
                  </a:lnTo>
                  <a:lnTo>
                    <a:pt x="2324636" y="352503"/>
                  </a:lnTo>
                  <a:cubicBezTo>
                    <a:pt x="2830985" y="521287"/>
                    <a:pt x="3003394" y="519929"/>
                    <a:pt x="2814033" y="519929"/>
                  </a:cubicBezTo>
                  <a:lnTo>
                    <a:pt x="2781836" y="745309"/>
                  </a:lnTo>
                  <a:lnTo>
                    <a:pt x="3174642" y="545686"/>
                  </a:lnTo>
                  <a:lnTo>
                    <a:pt x="3193960" y="352503"/>
                  </a:lnTo>
                  <a:cubicBezTo>
                    <a:pt x="3374532" y="284523"/>
                    <a:pt x="3927818" y="146441"/>
                    <a:pt x="3734873" y="146441"/>
                  </a:cubicBezTo>
                  <a:lnTo>
                    <a:pt x="3754191" y="62729"/>
                  </a:lnTo>
                  <a:cubicBezTo>
                    <a:pt x="3887226" y="42773"/>
                    <a:pt x="3882980" y="0"/>
                    <a:pt x="3882980" y="56289"/>
                  </a:cubicBezTo>
                  <a:cubicBezTo>
                    <a:pt x="4000926" y="95605"/>
                    <a:pt x="3998890" y="54199"/>
                    <a:pt x="3998890" y="101365"/>
                  </a:cubicBezTo>
                  <a:lnTo>
                    <a:pt x="3992450" y="288109"/>
                  </a:lnTo>
                  <a:lnTo>
                    <a:pt x="3992450" y="288109"/>
                  </a:lnTo>
                  <a:lnTo>
                    <a:pt x="4089042" y="243033"/>
                  </a:lnTo>
                  <a:lnTo>
                    <a:pt x="4269346" y="320306"/>
                  </a:lnTo>
                  <a:lnTo>
                    <a:pt x="4262907" y="481292"/>
                  </a:lnTo>
                  <a:lnTo>
                    <a:pt x="4327301" y="500610"/>
                  </a:lnTo>
                  <a:lnTo>
                    <a:pt x="4423893" y="436216"/>
                  </a:lnTo>
                  <a:cubicBezTo>
                    <a:pt x="4625397" y="546718"/>
                    <a:pt x="4699404" y="545686"/>
                    <a:pt x="4617076" y="545686"/>
                  </a:cubicBezTo>
                  <a:lnTo>
                    <a:pt x="4520484" y="1150994"/>
                  </a:lnTo>
                  <a:cubicBezTo>
                    <a:pt x="4651154" y="1222862"/>
                    <a:pt x="4649273" y="1172833"/>
                    <a:pt x="4649273" y="1228267"/>
                  </a:cubicBezTo>
                  <a:lnTo>
                    <a:pt x="4179194" y="1440768"/>
                  </a:lnTo>
                  <a:lnTo>
                    <a:pt x="3168202" y="809703"/>
                  </a:lnTo>
                  <a:lnTo>
                    <a:pt x="1300766" y="1646830"/>
                  </a:lnTo>
                  <a:close/>
                </a:path>
              </a:pathLst>
            </a:custGeom>
            <a:solidFill>
              <a:srgbClr val="FFFFFF">
                <a:alpha val="85098"/>
              </a:srgbClr>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000" b="1"/>
            </a:p>
          </p:txBody>
        </p:sp>
        <p:sp>
          <p:nvSpPr>
            <p:cNvPr id="72" name="Rectangle 71"/>
            <p:cNvSpPr/>
            <p:nvPr/>
          </p:nvSpPr>
          <p:spPr bwMode="auto">
            <a:xfrm>
              <a:off x="7358083" y="3714623"/>
              <a:ext cx="1785917" cy="571629"/>
            </a:xfrm>
            <a:prstGeom prst="rect">
              <a:avLst/>
            </a:prstGeom>
            <a:solidFill>
              <a:srgbClr val="FFFFCC">
                <a:alpha val="84706"/>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C00000"/>
                  </a:solidFill>
                </a:rPr>
                <a:t>FUTURE DEVELOPMENT</a:t>
              </a:r>
              <a:endParaRPr lang="th-TH" sz="1600" b="1" dirty="0">
                <a:solidFill>
                  <a:srgbClr val="C00000"/>
                </a:solidFill>
              </a:endParaRPr>
            </a:p>
          </p:txBody>
        </p:sp>
        <p:cxnSp>
          <p:nvCxnSpPr>
            <p:cNvPr id="73" name="Elbow Connector 72"/>
            <p:cNvCxnSpPr>
              <a:stCxn id="72" idx="0"/>
            </p:cNvCxnSpPr>
            <p:nvPr/>
          </p:nvCxnSpPr>
          <p:spPr>
            <a:xfrm rot="16200000" flipV="1">
              <a:off x="7304024" y="2768398"/>
              <a:ext cx="714537" cy="1177912"/>
            </a:xfrm>
            <a:prstGeom prst="bentConnector2">
              <a:avLst/>
            </a:prstGeom>
            <a:ln w="38100">
              <a:solidFill>
                <a:srgbClr val="C00000"/>
              </a:solidFill>
              <a:prstDash val="solid"/>
              <a:tailEnd type="oval"/>
            </a:ln>
          </p:spPr>
          <p:style>
            <a:lnRef idx="1">
              <a:schemeClr val="accent1"/>
            </a:lnRef>
            <a:fillRef idx="0">
              <a:schemeClr val="accent1"/>
            </a:fillRef>
            <a:effectRef idx="0">
              <a:schemeClr val="accent1"/>
            </a:effectRef>
            <a:fontRef idx="minor">
              <a:schemeClr val="tx1"/>
            </a:fontRef>
          </p:style>
        </p:cxnSp>
      </p:grpSp>
      <p:pic>
        <p:nvPicPr>
          <p:cNvPr id="13328" name="Picture 7" descr="aw_nstda.gif">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786688" y="80963"/>
            <a:ext cx="1285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itle 1"/>
          <p:cNvSpPr txBox="1">
            <a:spLocks/>
          </p:cNvSpPr>
          <p:nvPr/>
        </p:nvSpPr>
        <p:spPr bwMode="auto">
          <a:xfrm>
            <a:off x="179388" y="-100013"/>
            <a:ext cx="8229600" cy="792163"/>
          </a:xfrm>
          <a:prstGeom prst="rect">
            <a:avLst/>
          </a:prstGeom>
          <a:noFill/>
          <a:ln w="9525" algn="ctr">
            <a:noFill/>
            <a:miter lim="800000"/>
            <a:headEnd/>
            <a:tailEnd/>
          </a:ln>
        </p:spPr>
        <p:txBody>
          <a:bodyPr anchor="b"/>
          <a:lstStyle/>
          <a:p>
            <a:pPr>
              <a:defRPr/>
            </a:pPr>
            <a:r>
              <a:rPr lang="en-US" sz="4400" b="1" kern="0" dirty="0">
                <a:solidFill>
                  <a:srgbClr val="0070C0"/>
                </a:solidFill>
                <a:latin typeface="+mj-lt"/>
                <a:ea typeface="+mj-ea"/>
                <a:cs typeface="+mj-cs"/>
              </a:rPr>
              <a:t>S&amp;T Community </a:t>
            </a:r>
            <a:r>
              <a:rPr lang="en-US" sz="4400" b="1" kern="0" dirty="0" smtClean="0">
                <a:solidFill>
                  <a:srgbClr val="0070C0"/>
                </a:solidFill>
                <a:latin typeface="+mj-lt"/>
                <a:ea typeface="+mj-ea"/>
                <a:cs typeface="+mj-cs"/>
              </a:rPr>
              <a:t>in TSP</a:t>
            </a:r>
            <a:endParaRPr lang="th-TH" sz="4400" b="1" kern="0" dirty="0">
              <a:solidFill>
                <a:srgbClr val="0070C0"/>
              </a:solidFill>
              <a:latin typeface="+mj-lt"/>
              <a:ea typeface="+mj-ea"/>
              <a:cs typeface="+mj-cs"/>
            </a:endParaRPr>
          </a:p>
        </p:txBody>
      </p:sp>
    </p:spTree>
    <p:extLst>
      <p:ext uri="{BB962C8B-B14F-4D97-AF65-F5344CB8AC3E}">
        <p14:creationId xmlns:p14="http://schemas.microsoft.com/office/powerpoint/2010/main" val="1894929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p:cNvPicPr>
            <a:picLocks noChangeAspect="1"/>
          </p:cNvPicPr>
          <p:nvPr/>
        </p:nvPicPr>
        <p:blipFill>
          <a:blip r:embed="rId3" cstate="print"/>
          <a:stretch>
            <a:fillRect/>
          </a:stretch>
        </p:blipFill>
        <p:spPr>
          <a:xfrm>
            <a:off x="215280" y="1484784"/>
            <a:ext cx="4356720" cy="4680520"/>
          </a:xfrm>
          <a:prstGeom prst="rect">
            <a:avLst/>
          </a:prstGeom>
          <a:effectLst>
            <a:outerShdw blurRad="50800" dist="38100" dir="2700000" algn="tl" rotWithShape="0">
              <a:prstClr val="black">
                <a:alpha val="40000"/>
              </a:prstClr>
            </a:outerShdw>
          </a:effectLst>
        </p:spPr>
      </p:pic>
      <p:sp>
        <p:nvSpPr>
          <p:cNvPr id="4" name="Rectangle 4"/>
          <p:cNvSpPr>
            <a:spLocks noChangeArrowheads="1"/>
          </p:cNvSpPr>
          <p:nvPr/>
        </p:nvSpPr>
        <p:spPr bwMode="auto">
          <a:xfrm>
            <a:off x="4669368" y="1405225"/>
            <a:ext cx="4321032" cy="5452775"/>
          </a:xfrm>
          <a:prstGeom prst="rect">
            <a:avLst/>
          </a:prstGeom>
          <a:noFill/>
          <a:ln w="9525">
            <a:noFill/>
            <a:miter lim="800000"/>
            <a:headEnd/>
            <a:tailEnd/>
          </a:ln>
        </p:spPr>
        <p:txBody>
          <a:bodyPr wrap="square">
            <a:spAutoFit/>
          </a:bodyPr>
          <a:lstStyle/>
          <a:p>
            <a:pPr marL="252000" indent="-252000">
              <a:lnSpc>
                <a:spcPts val="2200"/>
              </a:lnSpc>
              <a:buFont typeface="Wingdings" panose="05000000000000000000" pitchFamily="2" charset="2"/>
              <a:buChar char="v"/>
            </a:pPr>
            <a:r>
              <a:rPr lang="en-US" sz="2000" dirty="0">
                <a:solidFill>
                  <a:srgbClr val="3366CC"/>
                </a:solidFill>
                <a:latin typeface="+mj-lt"/>
                <a:ea typeface="Tahoma" panose="020B0604030504040204" pitchFamily="34" charset="0"/>
                <a:cs typeface="Tahoma" panose="020B0604030504040204" pitchFamily="34" charset="0"/>
              </a:rPr>
              <a:t>Established in 2002 as </a:t>
            </a:r>
            <a:r>
              <a:rPr lang="en-US" sz="2000" dirty="0">
                <a:solidFill>
                  <a:srgbClr val="FF0000"/>
                </a:solidFill>
                <a:latin typeface="+mj-lt"/>
                <a:ea typeface="Tahoma" panose="020B0604030504040204" pitchFamily="34" charset="0"/>
                <a:cs typeface="Tahoma" panose="020B0604030504040204" pitchFamily="34" charset="0"/>
              </a:rPr>
              <a:t>Thailand First &amp; Fully Integrated Hub for R&amp;D</a:t>
            </a:r>
          </a:p>
          <a:p>
            <a:pPr marL="252000" indent="-252000">
              <a:lnSpc>
                <a:spcPts val="2200"/>
              </a:lnSpc>
              <a:buFont typeface="Wingdings" panose="05000000000000000000" pitchFamily="2" charset="2"/>
              <a:buChar char="v"/>
            </a:pPr>
            <a:r>
              <a:rPr lang="en-US" sz="2000" dirty="0">
                <a:solidFill>
                  <a:srgbClr val="3366CC"/>
                </a:solidFill>
                <a:latin typeface="+mj-lt"/>
                <a:ea typeface="Tahoma" panose="020B0604030504040204" pitchFamily="34" charset="0"/>
                <a:cs typeface="Tahoma" panose="020B0604030504040204" pitchFamily="34" charset="0"/>
              </a:rPr>
              <a:t>Houses Headquarter of National Science and  Technology Development Agency (NSTDA) and its 4 National Research Centers </a:t>
            </a:r>
          </a:p>
          <a:p>
            <a:pPr marL="252000" indent="-252000">
              <a:lnSpc>
                <a:spcPts val="2200"/>
              </a:lnSpc>
              <a:buFont typeface="Wingdings" panose="05000000000000000000" pitchFamily="2" charset="2"/>
              <a:buChar char="v"/>
            </a:pPr>
            <a:r>
              <a:rPr lang="en-US" sz="2000" dirty="0">
                <a:solidFill>
                  <a:srgbClr val="FF0000"/>
                </a:solidFill>
                <a:latin typeface="+mj-lt"/>
                <a:ea typeface="Tahoma" panose="020B0604030504040204" pitchFamily="34" charset="0"/>
                <a:cs typeface="Tahoma" panose="020B0604030504040204" pitchFamily="34" charset="0"/>
              </a:rPr>
              <a:t> </a:t>
            </a:r>
            <a:r>
              <a:rPr lang="en-US" sz="2000" dirty="0" smtClean="0">
                <a:solidFill>
                  <a:srgbClr val="FF0000"/>
                </a:solidFill>
                <a:latin typeface="+mj-lt"/>
                <a:ea typeface="Tahoma" panose="020B0604030504040204" pitchFamily="34" charset="0"/>
                <a:cs typeface="Tahoma" panose="020B0604030504040204" pitchFamily="34" charset="0"/>
              </a:rPr>
              <a:t>&gt; 70 </a:t>
            </a:r>
            <a:r>
              <a:rPr lang="en-US" sz="2000" dirty="0">
                <a:solidFill>
                  <a:srgbClr val="FF0000"/>
                </a:solidFill>
                <a:latin typeface="+mj-lt"/>
                <a:ea typeface="Tahoma" panose="020B0604030504040204" pitchFamily="34" charset="0"/>
                <a:cs typeface="Tahoma" panose="020B0604030504040204" pitchFamily="34" charset="0"/>
              </a:rPr>
              <a:t>technology </a:t>
            </a:r>
            <a:r>
              <a:rPr lang="en-US" sz="2000" dirty="0" smtClean="0">
                <a:solidFill>
                  <a:srgbClr val="FF0000"/>
                </a:solidFill>
                <a:latin typeface="+mj-lt"/>
                <a:ea typeface="Tahoma" panose="020B0604030504040204" pitchFamily="34" charset="0"/>
                <a:cs typeface="Tahoma" panose="020B0604030504040204" pitchFamily="34" charset="0"/>
              </a:rPr>
              <a:t>companies</a:t>
            </a:r>
          </a:p>
          <a:p>
            <a:pPr marL="252000" indent="-252000">
              <a:lnSpc>
                <a:spcPts val="2200"/>
              </a:lnSpc>
              <a:buFont typeface="Wingdings" panose="05000000000000000000" pitchFamily="2" charset="2"/>
              <a:buChar char="v"/>
            </a:pPr>
            <a:r>
              <a:rPr lang="en-US" sz="2000" dirty="0">
                <a:solidFill>
                  <a:srgbClr val="FF0000"/>
                </a:solidFill>
                <a:latin typeface="+mj-lt"/>
                <a:ea typeface="Tahoma" panose="020B0604030504040204" pitchFamily="34" charset="0"/>
                <a:cs typeface="Tahoma" panose="020B0604030504040204" pitchFamily="34" charset="0"/>
              </a:rPr>
              <a:t> </a:t>
            </a:r>
            <a:r>
              <a:rPr lang="en-US" sz="2000" dirty="0" smtClean="0">
                <a:solidFill>
                  <a:srgbClr val="FF0000"/>
                </a:solidFill>
                <a:latin typeface="+mj-lt"/>
                <a:ea typeface="Tahoma" panose="020B0604030504040204" pitchFamily="34" charset="0"/>
                <a:cs typeface="Tahoma" panose="020B0604030504040204" pitchFamily="34" charset="0"/>
              </a:rPr>
              <a:t>around 30% are International Firm</a:t>
            </a:r>
          </a:p>
          <a:p>
            <a:pPr marL="252000" indent="-252000">
              <a:lnSpc>
                <a:spcPts val="2200"/>
              </a:lnSpc>
              <a:buFont typeface="Wingdings" panose="05000000000000000000" pitchFamily="2" charset="2"/>
              <a:buChar char="v"/>
            </a:pPr>
            <a:r>
              <a:rPr lang="en-US" sz="2000" dirty="0" smtClean="0">
                <a:solidFill>
                  <a:srgbClr val="FF0000"/>
                </a:solidFill>
                <a:cs typeface="Cordia New" pitchFamily="34" charset="-34"/>
              </a:rPr>
              <a:t> </a:t>
            </a:r>
            <a:r>
              <a:rPr lang="en-US" sz="2000" dirty="0">
                <a:solidFill>
                  <a:srgbClr val="FF0000"/>
                </a:solidFill>
                <a:cs typeface="Cordia New" pitchFamily="34" charset="-34"/>
              </a:rPr>
              <a:t>&gt; 500 </a:t>
            </a:r>
            <a:r>
              <a:rPr lang="en-US" sz="2000" dirty="0" smtClean="0">
                <a:solidFill>
                  <a:srgbClr val="FF0000"/>
                </a:solidFill>
                <a:cs typeface="Cordia New" pitchFamily="34" charset="-34"/>
              </a:rPr>
              <a:t>R&amp;D projects/year</a:t>
            </a:r>
          </a:p>
          <a:p>
            <a:pPr marL="252000" indent="-252000">
              <a:lnSpc>
                <a:spcPts val="2200"/>
              </a:lnSpc>
              <a:buFont typeface="Wingdings" panose="05000000000000000000" pitchFamily="2" charset="2"/>
              <a:buChar char="v"/>
            </a:pPr>
            <a:r>
              <a:rPr lang="en-US" sz="2000" dirty="0" smtClean="0">
                <a:solidFill>
                  <a:srgbClr val="FF0000"/>
                </a:solidFill>
                <a:cs typeface="Cordia New" pitchFamily="34" charset="-34"/>
              </a:rPr>
              <a:t> Joint/Contract </a:t>
            </a:r>
            <a:r>
              <a:rPr lang="en-US" sz="2000" dirty="0">
                <a:solidFill>
                  <a:srgbClr val="FF0000"/>
                </a:solidFill>
                <a:cs typeface="Cordia New" pitchFamily="34" charset="-34"/>
              </a:rPr>
              <a:t>project  45-50 </a:t>
            </a:r>
            <a:r>
              <a:rPr lang="en-US" sz="2000" dirty="0" smtClean="0">
                <a:solidFill>
                  <a:srgbClr val="FF0000"/>
                </a:solidFill>
                <a:cs typeface="Cordia New" pitchFamily="34" charset="-34"/>
              </a:rPr>
              <a:t>%</a:t>
            </a:r>
            <a:endParaRPr lang="en-US" sz="2000" dirty="0">
              <a:solidFill>
                <a:srgbClr val="FF0000"/>
              </a:solidFill>
              <a:latin typeface="+mj-lt"/>
              <a:ea typeface="Tahoma" panose="020B0604030504040204" pitchFamily="34" charset="0"/>
              <a:cs typeface="Tahoma" panose="020B0604030504040204" pitchFamily="34" charset="0"/>
            </a:endParaRPr>
          </a:p>
          <a:p>
            <a:pPr marL="252000" indent="-252000">
              <a:lnSpc>
                <a:spcPts val="2200"/>
              </a:lnSpc>
              <a:buFont typeface="Wingdings" panose="05000000000000000000" pitchFamily="2" charset="2"/>
              <a:buChar char="v"/>
            </a:pPr>
            <a:r>
              <a:rPr lang="en-US" sz="2000" dirty="0">
                <a:solidFill>
                  <a:srgbClr val="3366CC"/>
                </a:solidFill>
                <a:latin typeface="+mj-lt"/>
                <a:ea typeface="Tahoma" panose="020B0604030504040204" pitchFamily="34" charset="0"/>
                <a:cs typeface="Tahoma" panose="020B0604030504040204" pitchFamily="34" charset="0"/>
              </a:rPr>
              <a:t>Objectives:</a:t>
            </a:r>
          </a:p>
          <a:p>
            <a:pPr marL="800100" lvl="1" indent="-342900">
              <a:lnSpc>
                <a:spcPts val="2200"/>
              </a:lnSpc>
              <a:buSzPct val="110000"/>
              <a:buFont typeface="Wingdings" panose="05000000000000000000" pitchFamily="2" charset="2"/>
              <a:buChar char=""/>
            </a:pPr>
            <a:r>
              <a:rPr lang="en-US" sz="2000" dirty="0">
                <a:solidFill>
                  <a:srgbClr val="3366CC"/>
                </a:solidFill>
                <a:latin typeface="+mj-lt"/>
                <a:ea typeface="Tahoma" panose="020B0604030504040204" pitchFamily="34" charset="0"/>
                <a:cs typeface="Tahoma" panose="020B0604030504040204" pitchFamily="34" charset="0"/>
              </a:rPr>
              <a:t>Provide High Quality R&amp;D Space for </a:t>
            </a:r>
            <a:r>
              <a:rPr lang="en-US" sz="2000" dirty="0" smtClean="0">
                <a:solidFill>
                  <a:srgbClr val="3366CC"/>
                </a:solidFill>
                <a:latin typeface="+mj-lt"/>
                <a:ea typeface="Tahoma" panose="020B0604030504040204" pitchFamily="34" charset="0"/>
                <a:cs typeface="Tahoma" panose="020B0604030504040204" pitchFamily="34" charset="0"/>
              </a:rPr>
              <a:t>Public and Private </a:t>
            </a:r>
            <a:r>
              <a:rPr lang="en-US" sz="2000" dirty="0">
                <a:solidFill>
                  <a:srgbClr val="3366CC"/>
                </a:solidFill>
                <a:latin typeface="+mj-lt"/>
                <a:ea typeface="Tahoma" panose="020B0604030504040204" pitchFamily="34" charset="0"/>
                <a:cs typeface="Tahoma" panose="020B0604030504040204" pitchFamily="34" charset="0"/>
              </a:rPr>
              <a:t>Sector.</a:t>
            </a:r>
          </a:p>
          <a:p>
            <a:pPr marL="800100" lvl="1" indent="-342900">
              <a:lnSpc>
                <a:spcPts val="2200"/>
              </a:lnSpc>
              <a:buSzPct val="110000"/>
              <a:buFont typeface="Wingdings" panose="05000000000000000000" pitchFamily="2" charset="2"/>
              <a:buChar char=""/>
            </a:pPr>
            <a:r>
              <a:rPr lang="en-US" sz="2000" dirty="0">
                <a:solidFill>
                  <a:srgbClr val="3366CC"/>
                </a:solidFill>
                <a:latin typeface="+mj-lt"/>
                <a:ea typeface="Tahoma" panose="020B0604030504040204" pitchFamily="34" charset="0"/>
                <a:cs typeface="Tahoma" panose="020B0604030504040204" pitchFamily="34" charset="0"/>
              </a:rPr>
              <a:t>Incubate Technology Business Start-ups</a:t>
            </a:r>
          </a:p>
          <a:p>
            <a:pPr marL="800100" lvl="1" indent="-342900">
              <a:lnSpc>
                <a:spcPts val="2200"/>
              </a:lnSpc>
              <a:buSzPct val="110000"/>
              <a:buFont typeface="Wingdings" panose="05000000000000000000" pitchFamily="2" charset="2"/>
              <a:buChar char=""/>
            </a:pPr>
            <a:r>
              <a:rPr lang="en-US" sz="2000" dirty="0">
                <a:solidFill>
                  <a:srgbClr val="3366CC"/>
                </a:solidFill>
                <a:latin typeface="+mj-lt"/>
                <a:ea typeface="Tahoma" panose="020B0604030504040204" pitchFamily="34" charset="0"/>
                <a:cs typeface="Tahoma" panose="020B0604030504040204" pitchFamily="34" charset="0"/>
              </a:rPr>
              <a:t>Support Linkage between Private Companies, NSTDA, </a:t>
            </a:r>
            <a:r>
              <a:rPr lang="en-US" sz="2000" dirty="0" smtClean="0">
                <a:solidFill>
                  <a:srgbClr val="3366CC"/>
                </a:solidFill>
                <a:latin typeface="+mj-lt"/>
                <a:ea typeface="Tahoma" panose="020B0604030504040204" pitchFamily="34" charset="0"/>
                <a:cs typeface="Tahoma" panose="020B0604030504040204" pitchFamily="34" charset="0"/>
              </a:rPr>
              <a:t>and Universities.</a:t>
            </a:r>
            <a:endParaRPr lang="en-US" sz="2000" dirty="0">
              <a:solidFill>
                <a:srgbClr val="3366CC"/>
              </a:solidFill>
              <a:latin typeface="+mj-lt"/>
              <a:ea typeface="Tahoma" panose="020B0604030504040204" pitchFamily="34" charset="0"/>
              <a:cs typeface="Tahoma" panose="020B0604030504040204" pitchFamily="34" charset="0"/>
            </a:endParaRPr>
          </a:p>
          <a:p>
            <a:pPr marL="800100" lvl="1" indent="-342900">
              <a:lnSpc>
                <a:spcPts val="2200"/>
              </a:lnSpc>
              <a:buSzPct val="110000"/>
              <a:buFont typeface="Wingdings" panose="05000000000000000000" pitchFamily="2" charset="2"/>
              <a:buChar char=""/>
            </a:pPr>
            <a:endParaRPr lang="en-US" sz="2000" dirty="0">
              <a:solidFill>
                <a:srgbClr val="3366CC"/>
              </a:solidFill>
              <a:latin typeface="+mj-lt"/>
              <a:ea typeface="Tahoma" panose="020B0604030504040204" pitchFamily="34" charset="0"/>
              <a:cs typeface="Tahoma" panose="020B0604030504040204" pitchFamily="34" charset="0"/>
            </a:endParaRPr>
          </a:p>
        </p:txBody>
      </p:sp>
      <p:sp>
        <p:nvSpPr>
          <p:cNvPr id="5" name="Title 1"/>
          <p:cNvSpPr txBox="1">
            <a:spLocks/>
          </p:cNvSpPr>
          <p:nvPr/>
        </p:nvSpPr>
        <p:spPr>
          <a:xfrm>
            <a:off x="215280" y="152784"/>
            <a:ext cx="8928720" cy="1332000"/>
          </a:xfrm>
          <a:prstGeom prst="rect">
            <a:avLst/>
          </a:prstGeom>
          <a:no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003399"/>
                </a:solidFill>
                <a:cs typeface="Arial" pitchFamily="34" charset="0"/>
              </a:rPr>
              <a:t>THAILAND SCIENCE PARK</a:t>
            </a:r>
          </a:p>
          <a:p>
            <a:pPr algn="l"/>
            <a:r>
              <a:rPr lang="en-US" sz="3600" b="1" dirty="0" smtClean="0">
                <a:solidFill>
                  <a:srgbClr val="003399"/>
                </a:solidFill>
                <a:cs typeface="Arial" pitchFamily="34" charset="0"/>
              </a:rPr>
              <a:t>Infrastructure to support S&amp;T Development</a:t>
            </a:r>
            <a:endParaRPr lang="th-TH" sz="3600" b="1" dirty="0" smtClean="0">
              <a:solidFill>
                <a:srgbClr val="003399"/>
              </a:solidFill>
            </a:endParaRPr>
          </a:p>
        </p:txBody>
      </p:sp>
    </p:spTree>
    <p:extLst>
      <p:ext uri="{BB962C8B-B14F-4D97-AF65-F5344CB8AC3E}">
        <p14:creationId xmlns:p14="http://schemas.microsoft.com/office/powerpoint/2010/main" val="3197547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0" y="981075"/>
            <a:ext cx="9144000" cy="1712913"/>
          </a:xfrm>
          <a:prstGeom prst="rect">
            <a:avLst/>
          </a:prstGeom>
          <a:solidFill>
            <a:srgbClr val="0070C0"/>
          </a:solidFill>
          <a:ln w="9525">
            <a:noFill/>
            <a:round/>
            <a:headEnd/>
            <a:tailEnd/>
          </a:ln>
        </p:spPr>
        <p:txBody>
          <a:bodyPr lIns="90000" tIns="46800" rIns="114120" bIns="46800" anchor="ctr"/>
          <a:lstStyle/>
          <a:p>
            <a:pPr marL="38100" eaLnBrk="1" hangingPunct="1">
              <a:lnSpc>
                <a:spcPct val="102000"/>
              </a:lnSpc>
              <a:buSzPct val="10000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pPr>
            <a:r>
              <a:rPr lang="en-US" sz="3600" b="1" dirty="0" smtClean="0">
                <a:solidFill>
                  <a:srgbClr val="FFFFFF"/>
                </a:solidFill>
              </a:rPr>
              <a:t>Mission: Human Resource Development</a:t>
            </a:r>
            <a:endParaRPr lang="en-US" sz="3600" b="1" dirty="0">
              <a:solidFill>
                <a:srgbClr val="FFFFFF"/>
              </a:solidFill>
            </a:endParaRPr>
          </a:p>
        </p:txBody>
      </p:sp>
    </p:spTree>
    <p:extLst>
      <p:ext uri="{BB962C8B-B14F-4D97-AF65-F5344CB8AC3E}">
        <p14:creationId xmlns:p14="http://schemas.microsoft.com/office/powerpoint/2010/main" val="3493113791"/>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3581400"/>
            <a:ext cx="13779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343" name="AutoShape 6"/>
          <p:cNvSpPr>
            <a:spLocks noChangeArrowheads="1"/>
          </p:cNvSpPr>
          <p:nvPr/>
        </p:nvSpPr>
        <p:spPr bwMode="auto">
          <a:xfrm>
            <a:off x="1827213" y="5472113"/>
            <a:ext cx="2325687" cy="53975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2060"/>
              </a:solidFill>
            </a:endParaRPr>
          </a:p>
        </p:txBody>
      </p:sp>
      <p:sp>
        <p:nvSpPr>
          <p:cNvPr id="15369" name="AutoShape 8"/>
          <p:cNvSpPr>
            <a:spLocks noChangeArrowheads="1"/>
          </p:cNvSpPr>
          <p:nvPr/>
        </p:nvSpPr>
        <p:spPr bwMode="auto">
          <a:xfrm>
            <a:off x="3733800" y="2943225"/>
            <a:ext cx="1727200" cy="86677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p:spPr>
        <p:txBody>
          <a:bodyPr lIns="90000" tIns="45000" rIns="90000" bIns="45000" anchorCtr="1"/>
          <a:lstStyle/>
          <a:p>
            <a:pPr algn="ctr" eaLnBrk="1" hangingPunct="1">
              <a:lnSpc>
                <a:spcPct val="8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h-TH" sz="2000" dirty="0" err="1">
                <a:solidFill>
                  <a:srgbClr val="002060"/>
                </a:solidFill>
                <a:latin typeface="Calibri"/>
              </a:rPr>
              <a:t>Graduate</a:t>
            </a:r>
            <a:r>
              <a:rPr lang="th-TH" sz="2000" dirty="0">
                <a:solidFill>
                  <a:srgbClr val="002060"/>
                </a:solidFill>
                <a:latin typeface="Calibri"/>
              </a:rPr>
              <a:t/>
            </a:r>
            <a:br>
              <a:rPr lang="th-TH" sz="2000" dirty="0">
                <a:solidFill>
                  <a:srgbClr val="002060"/>
                </a:solidFill>
                <a:latin typeface="Calibri"/>
              </a:rPr>
            </a:br>
            <a:r>
              <a:rPr lang="th-TH" sz="2000" dirty="0" err="1">
                <a:solidFill>
                  <a:srgbClr val="002060"/>
                </a:solidFill>
                <a:latin typeface="Calibri"/>
              </a:rPr>
              <a:t>Capacity</a:t>
            </a:r>
            <a:r>
              <a:rPr lang="th-TH" sz="2000" dirty="0">
                <a:solidFill>
                  <a:srgbClr val="002060"/>
                </a:solidFill>
                <a:latin typeface="Calibri"/>
              </a:rPr>
              <a:t/>
            </a:r>
            <a:br>
              <a:rPr lang="th-TH" sz="2000" dirty="0">
                <a:solidFill>
                  <a:srgbClr val="002060"/>
                </a:solidFill>
                <a:latin typeface="Calibri"/>
              </a:rPr>
            </a:br>
            <a:r>
              <a:rPr lang="th-TH" sz="2000" dirty="0" err="1">
                <a:solidFill>
                  <a:srgbClr val="002060"/>
                </a:solidFill>
                <a:latin typeface="Calibri"/>
              </a:rPr>
              <a:t>Building</a:t>
            </a:r>
            <a:endParaRPr lang="th-TH" sz="2000" dirty="0">
              <a:solidFill>
                <a:srgbClr val="002060"/>
              </a:solidFill>
              <a:latin typeface="Calibri"/>
            </a:endParaRPr>
          </a:p>
        </p:txBody>
      </p:sp>
      <p:sp>
        <p:nvSpPr>
          <p:cNvPr id="15370" name="AutoShape 9"/>
          <p:cNvSpPr>
            <a:spLocks noChangeArrowheads="1"/>
          </p:cNvSpPr>
          <p:nvPr/>
        </p:nvSpPr>
        <p:spPr bwMode="auto">
          <a:xfrm>
            <a:off x="357188" y="857250"/>
            <a:ext cx="2863850" cy="53975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w 21600"/>
              <a:gd name="T9" fmla="*/ 0 h 21600"/>
              <a:gd name="T10" fmla="*/ 2147483647 w 21600"/>
              <a:gd name="T11" fmla="*/ 0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solidFill>
            <a:srgbClr val="FFFF99"/>
          </a:solidFill>
          <a:ln w="9360" cap="sq">
            <a:solidFill>
              <a:srgbClr val="000000"/>
            </a:solidFill>
            <a:round/>
            <a:headEnd/>
            <a:tailEnd/>
          </a:ln>
        </p:spPr>
        <p:txBody>
          <a:bodyPr lIns="90000" tIns="45000" rIns="90000" bIns="45000" anchor="ctr" anchorCtr="1"/>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h-TH" dirty="0" err="1">
                <a:solidFill>
                  <a:srgbClr val="000000"/>
                </a:solidFill>
                <a:latin typeface="Calibri"/>
              </a:rPr>
              <a:t>Basic</a:t>
            </a:r>
            <a:r>
              <a:rPr lang="th-TH" dirty="0">
                <a:solidFill>
                  <a:srgbClr val="000000"/>
                </a:solidFill>
                <a:latin typeface="Calibri"/>
              </a:rPr>
              <a:t> </a:t>
            </a:r>
            <a:r>
              <a:rPr lang="th-TH" dirty="0" err="1">
                <a:solidFill>
                  <a:srgbClr val="000000"/>
                </a:solidFill>
                <a:latin typeface="Calibri"/>
              </a:rPr>
              <a:t>Education</a:t>
            </a:r>
            <a:endParaRPr lang="th-TH" dirty="0">
              <a:solidFill>
                <a:srgbClr val="000000"/>
              </a:solidFill>
              <a:latin typeface="Calibri"/>
            </a:endParaRPr>
          </a:p>
        </p:txBody>
      </p:sp>
      <p:pic>
        <p:nvPicPr>
          <p:cNvPr id="14347"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3775" y="3810000"/>
            <a:ext cx="11636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348" name="AutoShape 11"/>
          <p:cNvSpPr>
            <a:spLocks noChangeArrowheads="1"/>
          </p:cNvSpPr>
          <p:nvPr/>
        </p:nvSpPr>
        <p:spPr bwMode="auto">
          <a:xfrm>
            <a:off x="165100" y="1439863"/>
            <a:ext cx="7308850" cy="1560512"/>
          </a:xfrm>
          <a:custGeom>
            <a:avLst/>
            <a:gdLst>
              <a:gd name="T0" fmla="*/ 2147483647 w 25004"/>
              <a:gd name="T1" fmla="*/ 0 h 4337"/>
              <a:gd name="T2" fmla="*/ 2147483647 w 25004"/>
              <a:gd name="T3" fmla="*/ 2147483647 h 4337"/>
              <a:gd name="T4" fmla="*/ 2147483647 w 25004"/>
              <a:gd name="T5" fmla="*/ 2147483647 h 4337"/>
              <a:gd name="T6" fmla="*/ 0 w 25004"/>
              <a:gd name="T7" fmla="*/ 2147483647 h 4337"/>
              <a:gd name="T8" fmla="*/ 2147483647 w 25004"/>
              <a:gd name="T9" fmla="*/ 2147483647 h 4337"/>
              <a:gd name="T10" fmla="*/ 0 w 25004"/>
              <a:gd name="T11" fmla="*/ 2147483647 h 4337"/>
              <a:gd name="T12" fmla="*/ 2147483647 w 25004"/>
              <a:gd name="T13" fmla="*/ 0 h 4337"/>
              <a:gd name="T14" fmla="*/ 0 60000 65536"/>
              <a:gd name="T15" fmla="*/ 0 60000 65536"/>
              <a:gd name="T16" fmla="*/ 0 60000 65536"/>
              <a:gd name="T17" fmla="*/ 0 60000 65536"/>
              <a:gd name="T18" fmla="*/ 0 60000 65536"/>
              <a:gd name="T19" fmla="*/ 0 60000 65536"/>
              <a:gd name="T20" fmla="*/ 0 60000 65536"/>
              <a:gd name="T21" fmla="*/ 25004 w 25004"/>
              <a:gd name="T22" fmla="*/ 4335 h 4337"/>
              <a:gd name="T23" fmla="*/ 50008 w 25004"/>
              <a:gd name="T24" fmla="*/ 8672 h 43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004" h="4337">
                <a:moveTo>
                  <a:pt x="25004" y="2447"/>
                </a:moveTo>
                <a:lnTo>
                  <a:pt x="0" y="4337"/>
                </a:lnTo>
                <a:lnTo>
                  <a:pt x="59" y="0"/>
                </a:lnTo>
                <a:lnTo>
                  <a:pt x="25004" y="2447"/>
                </a:lnTo>
                <a:close/>
              </a:path>
            </a:pathLst>
          </a:custGeom>
          <a:solidFill>
            <a:srgbClr val="83CA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2060"/>
              </a:solidFill>
            </a:endParaRPr>
          </a:p>
        </p:txBody>
      </p:sp>
      <p:sp>
        <p:nvSpPr>
          <p:cNvPr id="15373" name="AutoShape 12"/>
          <p:cNvSpPr>
            <a:spLocks noChangeArrowheads="1"/>
          </p:cNvSpPr>
          <p:nvPr/>
        </p:nvSpPr>
        <p:spPr bwMode="auto">
          <a:xfrm>
            <a:off x="382588" y="1828800"/>
            <a:ext cx="1611312" cy="7620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p:spPr>
        <p:txBody>
          <a:bodyPr lIns="90000" tIns="45000" rIns="90000" bIns="45000" anchorCtr="1"/>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h-TH" sz="2000" dirty="0" err="1">
                <a:solidFill>
                  <a:srgbClr val="002060"/>
                </a:solidFill>
                <a:latin typeface="Calibri"/>
              </a:rPr>
              <a:t>Primary</a:t>
            </a:r>
            <a:r>
              <a:rPr lang="th-TH" sz="2000" dirty="0">
                <a:solidFill>
                  <a:srgbClr val="002060"/>
                </a:solidFill>
                <a:latin typeface="Calibri"/>
              </a:rPr>
              <a:t> </a:t>
            </a:r>
            <a:r>
              <a:rPr lang="th-TH" sz="2000" dirty="0" err="1">
                <a:solidFill>
                  <a:srgbClr val="002060"/>
                </a:solidFill>
                <a:latin typeface="Calibri"/>
              </a:rPr>
              <a:t>Education</a:t>
            </a:r>
            <a:endParaRPr lang="th-TH" sz="2000" dirty="0">
              <a:solidFill>
                <a:srgbClr val="002060"/>
              </a:solidFill>
              <a:latin typeface="Calibri"/>
            </a:endParaRPr>
          </a:p>
        </p:txBody>
      </p:sp>
      <p:sp>
        <p:nvSpPr>
          <p:cNvPr id="15374" name="AutoShape 13"/>
          <p:cNvSpPr>
            <a:spLocks noChangeArrowheads="1"/>
          </p:cNvSpPr>
          <p:nvPr/>
        </p:nvSpPr>
        <p:spPr bwMode="auto">
          <a:xfrm>
            <a:off x="1868488" y="1981200"/>
            <a:ext cx="1611312" cy="51752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p:spPr>
        <p:txBody>
          <a:bodyPr lIns="90000" tIns="45000" rIns="90000" bIns="45000" anchorCtr="1"/>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h-TH" sz="2000">
                <a:solidFill>
                  <a:srgbClr val="002060"/>
                </a:solidFill>
                <a:latin typeface="Calibri"/>
              </a:rPr>
              <a:t>High School</a:t>
            </a:r>
          </a:p>
        </p:txBody>
      </p:sp>
      <p:sp>
        <p:nvSpPr>
          <p:cNvPr id="15375" name="AutoShape 14"/>
          <p:cNvSpPr>
            <a:spLocks noChangeArrowheads="1"/>
          </p:cNvSpPr>
          <p:nvPr/>
        </p:nvSpPr>
        <p:spPr bwMode="auto">
          <a:xfrm>
            <a:off x="3352800" y="1828800"/>
            <a:ext cx="2209800" cy="6858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p:spPr>
        <p:txBody>
          <a:bodyPr lIns="90000" tIns="45000" rIns="90000" bIns="45000" anchorCtr="1"/>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h-TH" sz="2000" dirty="0" err="1">
                <a:solidFill>
                  <a:srgbClr val="002060"/>
                </a:solidFill>
                <a:latin typeface="Calibri"/>
              </a:rPr>
              <a:t>Bachelor</a:t>
            </a:r>
            <a:r>
              <a:rPr lang="th-TH" sz="2000" dirty="0">
                <a:solidFill>
                  <a:srgbClr val="002060"/>
                </a:solidFill>
                <a:latin typeface="Calibri"/>
              </a:rPr>
              <a:t> </a:t>
            </a:r>
            <a:r>
              <a:rPr lang="en-US" sz="2000" dirty="0">
                <a:solidFill>
                  <a:srgbClr val="002060"/>
                </a:solidFill>
                <a:latin typeface="Calibri"/>
              </a:rPr>
              <a:t>–</a:t>
            </a:r>
            <a:r>
              <a:rPr lang="th-TH" sz="2000" dirty="0">
                <a:solidFill>
                  <a:srgbClr val="002060"/>
                </a:solidFill>
                <a:latin typeface="Calibri"/>
              </a:rPr>
              <a:t> </a:t>
            </a:r>
            <a:r>
              <a:rPr lang="en-US" sz="2000" dirty="0">
                <a:solidFill>
                  <a:srgbClr val="002060"/>
                </a:solidFill>
                <a:latin typeface="Calibri"/>
              </a:rPr>
              <a:t>Doctoral</a:t>
            </a:r>
            <a:r>
              <a:rPr lang="th-TH" sz="2000" dirty="0">
                <a:solidFill>
                  <a:srgbClr val="002060"/>
                </a:solidFill>
                <a:latin typeface="Calibri"/>
              </a:rPr>
              <a:t> </a:t>
            </a:r>
            <a:br>
              <a:rPr lang="th-TH" sz="2000" dirty="0">
                <a:solidFill>
                  <a:srgbClr val="002060"/>
                </a:solidFill>
                <a:latin typeface="Calibri"/>
              </a:rPr>
            </a:br>
            <a:r>
              <a:rPr lang="th-TH" sz="2000" dirty="0" err="1">
                <a:solidFill>
                  <a:srgbClr val="002060"/>
                </a:solidFill>
                <a:latin typeface="Calibri"/>
              </a:rPr>
              <a:t>Degrees</a:t>
            </a:r>
            <a:endParaRPr lang="th-TH" sz="2000" dirty="0">
              <a:solidFill>
                <a:srgbClr val="002060"/>
              </a:solidFill>
              <a:latin typeface="Calibri"/>
            </a:endParaRPr>
          </a:p>
        </p:txBody>
      </p:sp>
      <p:sp>
        <p:nvSpPr>
          <p:cNvPr id="15376" name="AutoShape 15"/>
          <p:cNvSpPr>
            <a:spLocks noChangeArrowheads="1"/>
          </p:cNvSpPr>
          <p:nvPr/>
        </p:nvSpPr>
        <p:spPr bwMode="auto">
          <a:xfrm>
            <a:off x="5562600" y="2057400"/>
            <a:ext cx="1611313" cy="51752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p:spPr>
        <p:txBody>
          <a:bodyPr lIns="90000" tIns="45000" rIns="90000" bIns="45000" anchorCtr="1"/>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h-TH" sz="2000">
                <a:solidFill>
                  <a:srgbClr val="002060"/>
                </a:solidFill>
                <a:latin typeface="Calibri"/>
              </a:rPr>
              <a:t>Researchers</a:t>
            </a:r>
          </a:p>
        </p:txBody>
      </p:sp>
      <p:sp>
        <p:nvSpPr>
          <p:cNvPr id="15380" name="AutoShape 19"/>
          <p:cNvSpPr>
            <a:spLocks noChangeArrowheads="1"/>
          </p:cNvSpPr>
          <p:nvPr/>
        </p:nvSpPr>
        <p:spPr bwMode="auto">
          <a:xfrm>
            <a:off x="3200400" y="857250"/>
            <a:ext cx="2438400" cy="53975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w 21600"/>
              <a:gd name="T9" fmla="*/ 0 h 21600"/>
              <a:gd name="T10" fmla="*/ 2147483647 w 21600"/>
              <a:gd name="T11" fmla="*/ 0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solidFill>
            <a:srgbClr val="FFFF99"/>
          </a:solidFill>
          <a:ln w="9360" cap="sq">
            <a:solidFill>
              <a:srgbClr val="000000"/>
            </a:solidFill>
            <a:round/>
            <a:headEnd/>
            <a:tailEnd/>
          </a:ln>
        </p:spPr>
        <p:txBody>
          <a:bodyPr lIns="90000" tIns="45000" rIns="90000" bIns="45000" anchor="ctr" anchorCtr="1"/>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h-TH" dirty="0" err="1">
                <a:solidFill>
                  <a:srgbClr val="000000"/>
                </a:solidFill>
                <a:latin typeface="Calibri"/>
              </a:rPr>
              <a:t>Higher</a:t>
            </a:r>
            <a:r>
              <a:rPr lang="th-TH" dirty="0">
                <a:solidFill>
                  <a:srgbClr val="000000"/>
                </a:solidFill>
                <a:latin typeface="Calibri"/>
              </a:rPr>
              <a:t> </a:t>
            </a:r>
            <a:r>
              <a:rPr lang="th-TH" dirty="0" err="1">
                <a:solidFill>
                  <a:srgbClr val="000000"/>
                </a:solidFill>
                <a:latin typeface="Calibri"/>
              </a:rPr>
              <a:t>Education</a:t>
            </a:r>
            <a:endParaRPr lang="th-TH" dirty="0">
              <a:solidFill>
                <a:srgbClr val="000000"/>
              </a:solidFill>
              <a:latin typeface="Calibri"/>
            </a:endParaRPr>
          </a:p>
        </p:txBody>
      </p:sp>
      <p:sp>
        <p:nvSpPr>
          <p:cNvPr id="15381" name="AutoShape 20"/>
          <p:cNvSpPr>
            <a:spLocks noChangeArrowheads="1"/>
          </p:cNvSpPr>
          <p:nvPr/>
        </p:nvSpPr>
        <p:spPr bwMode="auto">
          <a:xfrm>
            <a:off x="5638800" y="857250"/>
            <a:ext cx="3429000" cy="53975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w 21600"/>
              <a:gd name="T9" fmla="*/ 0 h 21600"/>
              <a:gd name="T10" fmla="*/ 2147483647 w 21600"/>
              <a:gd name="T11" fmla="*/ 0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solidFill>
            <a:srgbClr val="FFFF99"/>
          </a:solidFill>
          <a:ln w="9360" cap="sq">
            <a:solidFill>
              <a:srgbClr val="000000"/>
            </a:solidFill>
            <a:round/>
            <a:headEnd/>
            <a:tailEnd/>
          </a:ln>
        </p:spPr>
        <p:txBody>
          <a:bodyPr lIns="90000" tIns="45000" rIns="90000" bIns="45000" anchor="ctr" anchorCtr="1"/>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h-TH" dirty="0" err="1">
                <a:solidFill>
                  <a:srgbClr val="000000"/>
                </a:solidFill>
                <a:latin typeface="Calibri"/>
              </a:rPr>
              <a:t>Professional</a:t>
            </a:r>
            <a:r>
              <a:rPr lang="th-TH" dirty="0">
                <a:solidFill>
                  <a:srgbClr val="000000"/>
                </a:solidFill>
                <a:latin typeface="Calibri"/>
              </a:rPr>
              <a:t> </a:t>
            </a:r>
            <a:r>
              <a:rPr lang="th-TH" dirty="0" err="1">
                <a:solidFill>
                  <a:srgbClr val="000000"/>
                </a:solidFill>
                <a:latin typeface="Calibri"/>
              </a:rPr>
              <a:t>Researchers</a:t>
            </a:r>
            <a:endParaRPr lang="th-TH" dirty="0">
              <a:solidFill>
                <a:srgbClr val="000000"/>
              </a:solidFill>
              <a:latin typeface="Calibri"/>
            </a:endParaRPr>
          </a:p>
        </p:txBody>
      </p:sp>
      <p:sp>
        <p:nvSpPr>
          <p:cNvPr id="15382" name="AutoShape 21"/>
          <p:cNvSpPr>
            <a:spLocks noChangeArrowheads="1"/>
          </p:cNvSpPr>
          <p:nvPr/>
        </p:nvSpPr>
        <p:spPr bwMode="auto">
          <a:xfrm>
            <a:off x="211138" y="2879725"/>
            <a:ext cx="1716087" cy="118745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p:spPr>
        <p:txBody>
          <a:bodyPr lIns="90000" tIns="45000" rIns="90000" bIns="45000" anchorCtr="1"/>
          <a:lstStyle/>
          <a:p>
            <a:pPr algn="ctr" eaLnBrk="1" hangingPunct="1">
              <a:lnSpc>
                <a:spcPct val="8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h-TH" sz="2000" dirty="0" err="1">
                <a:solidFill>
                  <a:srgbClr val="002060"/>
                </a:solidFill>
                <a:latin typeface="Calibri"/>
              </a:rPr>
              <a:t>Science</a:t>
            </a:r>
            <a:r>
              <a:rPr lang="th-TH" sz="2000" dirty="0">
                <a:solidFill>
                  <a:srgbClr val="002060"/>
                </a:solidFill>
                <a:latin typeface="Calibri"/>
              </a:rPr>
              <a:t> </a:t>
            </a:r>
            <a:r>
              <a:rPr lang="th-TH" sz="2000" dirty="0" err="1">
                <a:solidFill>
                  <a:srgbClr val="002060"/>
                </a:solidFill>
                <a:latin typeface="Calibri"/>
              </a:rPr>
              <a:t>Learning</a:t>
            </a:r>
            <a:r>
              <a:rPr lang="th-TH" sz="2000" dirty="0">
                <a:solidFill>
                  <a:srgbClr val="002060"/>
                </a:solidFill>
                <a:latin typeface="Calibri"/>
              </a:rPr>
              <a:t> </a:t>
            </a:r>
            <a:r>
              <a:rPr lang="th-TH" sz="2000" dirty="0" err="1">
                <a:solidFill>
                  <a:srgbClr val="002060"/>
                </a:solidFill>
                <a:latin typeface="Calibri"/>
              </a:rPr>
              <a:t>Promotion</a:t>
            </a:r>
            <a:endParaRPr lang="th-TH" sz="2000" dirty="0">
              <a:solidFill>
                <a:srgbClr val="002060"/>
              </a:solidFill>
              <a:latin typeface="Calibri"/>
            </a:endParaRPr>
          </a:p>
        </p:txBody>
      </p:sp>
      <p:sp>
        <p:nvSpPr>
          <p:cNvPr id="15383" name="AutoShape 22"/>
          <p:cNvSpPr>
            <a:spLocks noChangeArrowheads="1"/>
          </p:cNvSpPr>
          <p:nvPr/>
        </p:nvSpPr>
        <p:spPr bwMode="auto">
          <a:xfrm>
            <a:off x="1801813" y="2895600"/>
            <a:ext cx="2092325" cy="8763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p:spPr>
        <p:txBody>
          <a:bodyPr lIns="90000" tIns="45000" rIns="90000" bIns="45000" anchorCtr="1"/>
          <a:lstStyle/>
          <a:p>
            <a:pPr algn="ctr" eaLnBrk="1" hangingPunct="1">
              <a:lnSpc>
                <a:spcPct val="8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h-TH" sz="2000">
                <a:solidFill>
                  <a:srgbClr val="002060"/>
                </a:solidFill>
                <a:latin typeface="Calibri"/>
              </a:rPr>
              <a:t>Inspiring Kids to join Science </a:t>
            </a:r>
            <a:br>
              <a:rPr lang="th-TH" sz="2000">
                <a:solidFill>
                  <a:srgbClr val="002060"/>
                </a:solidFill>
                <a:latin typeface="Calibri"/>
              </a:rPr>
            </a:br>
            <a:r>
              <a:rPr lang="th-TH" sz="2000">
                <a:solidFill>
                  <a:srgbClr val="002060"/>
                </a:solidFill>
                <a:latin typeface="Calibri"/>
              </a:rPr>
              <a:t>Programs</a:t>
            </a:r>
          </a:p>
        </p:txBody>
      </p:sp>
      <p:pic>
        <p:nvPicPr>
          <p:cNvPr id="14364" name="Picture 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6136" y="3861048"/>
            <a:ext cx="12858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89" name="AutoShape 28"/>
          <p:cNvSpPr>
            <a:spLocks noChangeArrowheads="1"/>
          </p:cNvSpPr>
          <p:nvPr/>
        </p:nvSpPr>
        <p:spPr bwMode="auto">
          <a:xfrm>
            <a:off x="5495925" y="2947988"/>
            <a:ext cx="1727200" cy="862012"/>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p:spPr>
        <p:txBody>
          <a:bodyPr lIns="90000" tIns="45000" rIns="90000" bIns="45000" anchorCtr="1"/>
          <a:lstStyle/>
          <a:p>
            <a:pPr algn="ctr" eaLnBrk="1" hangingPunct="1">
              <a:lnSpc>
                <a:spcPct val="8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h-TH" sz="2000">
                <a:solidFill>
                  <a:srgbClr val="002060"/>
                </a:solidFill>
                <a:latin typeface="Calibri"/>
              </a:rPr>
              <a:t>Entering</a:t>
            </a:r>
            <a:br>
              <a:rPr lang="th-TH" sz="2000">
                <a:solidFill>
                  <a:srgbClr val="002060"/>
                </a:solidFill>
                <a:latin typeface="Calibri"/>
              </a:rPr>
            </a:br>
            <a:r>
              <a:rPr lang="th-TH" sz="2000">
                <a:solidFill>
                  <a:srgbClr val="002060"/>
                </a:solidFill>
                <a:latin typeface="Calibri"/>
              </a:rPr>
              <a:t>Research</a:t>
            </a:r>
            <a:br>
              <a:rPr lang="th-TH" sz="2000">
                <a:solidFill>
                  <a:srgbClr val="002060"/>
                </a:solidFill>
                <a:latin typeface="Calibri"/>
              </a:rPr>
            </a:br>
            <a:r>
              <a:rPr lang="th-TH" sz="2000">
                <a:solidFill>
                  <a:srgbClr val="002060"/>
                </a:solidFill>
                <a:latin typeface="Calibri"/>
              </a:rPr>
              <a:t>Careers</a:t>
            </a:r>
          </a:p>
        </p:txBody>
      </p:sp>
      <p:sp>
        <p:nvSpPr>
          <p:cNvPr id="15390" name="AutoShape 29"/>
          <p:cNvSpPr>
            <a:spLocks noChangeArrowheads="1"/>
          </p:cNvSpPr>
          <p:nvPr/>
        </p:nvSpPr>
        <p:spPr bwMode="auto">
          <a:xfrm>
            <a:off x="251520" y="5910982"/>
            <a:ext cx="8559800" cy="614362"/>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p:spPr>
        <p:txBody>
          <a:bodyPr lIns="90000" tIns="45000" rIns="90000" bIns="45000" anchorCtr="1"/>
          <a:lstStyle/>
          <a:p>
            <a:pPr algn="ctr" eaLnBrk="1" hangingPunct="1">
              <a:lnSpc>
                <a:spcPct val="8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h-TH" sz="1600" dirty="0" err="1">
                <a:solidFill>
                  <a:srgbClr val="C00000"/>
                </a:solidFill>
                <a:latin typeface="Calibri"/>
              </a:rPr>
              <a:t>Personnel</a:t>
            </a:r>
            <a:r>
              <a:rPr lang="th-TH" sz="1600" dirty="0">
                <a:solidFill>
                  <a:srgbClr val="C00000"/>
                </a:solidFill>
                <a:latin typeface="Calibri"/>
              </a:rPr>
              <a:t> </a:t>
            </a:r>
            <a:r>
              <a:rPr lang="th-TH" sz="1600" dirty="0" err="1">
                <a:solidFill>
                  <a:srgbClr val="C00000"/>
                </a:solidFill>
                <a:latin typeface="Calibri"/>
              </a:rPr>
              <a:t>are</a:t>
            </a:r>
            <a:r>
              <a:rPr lang="th-TH" sz="1600" dirty="0">
                <a:solidFill>
                  <a:srgbClr val="C00000"/>
                </a:solidFill>
                <a:latin typeface="Calibri"/>
              </a:rPr>
              <a:t> </a:t>
            </a:r>
            <a:r>
              <a:rPr lang="th-TH" sz="1600" dirty="0" err="1">
                <a:solidFill>
                  <a:srgbClr val="C00000"/>
                </a:solidFill>
                <a:latin typeface="Calibri"/>
              </a:rPr>
              <a:t>supported</a:t>
            </a:r>
            <a:r>
              <a:rPr lang="th-TH" sz="1600" dirty="0">
                <a:solidFill>
                  <a:srgbClr val="C00000"/>
                </a:solidFill>
                <a:latin typeface="Calibri"/>
              </a:rPr>
              <a:t> </a:t>
            </a:r>
            <a:r>
              <a:rPr lang="th-TH" sz="1600" dirty="0" err="1">
                <a:solidFill>
                  <a:srgbClr val="C00000"/>
                </a:solidFill>
                <a:latin typeface="Calibri"/>
              </a:rPr>
              <a:t>by</a:t>
            </a:r>
            <a:r>
              <a:rPr lang="th-TH" sz="1600" dirty="0">
                <a:solidFill>
                  <a:srgbClr val="C00000"/>
                </a:solidFill>
                <a:latin typeface="Calibri"/>
              </a:rPr>
              <a:t> </a:t>
            </a:r>
            <a:r>
              <a:rPr lang="th-TH" sz="1600" dirty="0" err="1">
                <a:solidFill>
                  <a:srgbClr val="C00000"/>
                </a:solidFill>
                <a:latin typeface="Calibri"/>
              </a:rPr>
              <a:t>National</a:t>
            </a:r>
            <a:r>
              <a:rPr lang="th-TH" sz="1600" dirty="0">
                <a:solidFill>
                  <a:srgbClr val="C00000"/>
                </a:solidFill>
                <a:latin typeface="Calibri"/>
              </a:rPr>
              <a:t> </a:t>
            </a:r>
            <a:r>
              <a:rPr lang="th-TH" sz="1600" dirty="0" err="1">
                <a:solidFill>
                  <a:srgbClr val="C00000"/>
                </a:solidFill>
                <a:latin typeface="Calibri"/>
              </a:rPr>
              <a:t>Research</a:t>
            </a:r>
            <a:r>
              <a:rPr lang="th-TH" sz="1600" dirty="0">
                <a:solidFill>
                  <a:srgbClr val="C00000"/>
                </a:solidFill>
                <a:latin typeface="Calibri"/>
              </a:rPr>
              <a:t> </a:t>
            </a:r>
            <a:r>
              <a:rPr lang="th-TH" sz="1600" dirty="0" err="1">
                <a:solidFill>
                  <a:srgbClr val="C00000"/>
                </a:solidFill>
                <a:latin typeface="Calibri"/>
              </a:rPr>
              <a:t>Centers</a:t>
            </a:r>
            <a:r>
              <a:rPr lang="th-TH" sz="1600" dirty="0">
                <a:solidFill>
                  <a:srgbClr val="C00000"/>
                </a:solidFill>
                <a:latin typeface="Calibri"/>
              </a:rPr>
              <a:t>, </a:t>
            </a:r>
            <a:r>
              <a:rPr lang="th-TH" sz="1600" dirty="0" err="1">
                <a:solidFill>
                  <a:srgbClr val="C00000"/>
                </a:solidFill>
                <a:latin typeface="Calibri"/>
              </a:rPr>
              <a:t>Thailand</a:t>
            </a:r>
            <a:r>
              <a:rPr lang="th-TH" sz="1600" dirty="0">
                <a:solidFill>
                  <a:srgbClr val="C00000"/>
                </a:solidFill>
                <a:latin typeface="Calibri"/>
              </a:rPr>
              <a:t> </a:t>
            </a:r>
            <a:r>
              <a:rPr lang="th-TH" sz="1600" dirty="0" err="1">
                <a:solidFill>
                  <a:srgbClr val="C00000"/>
                </a:solidFill>
                <a:latin typeface="Calibri"/>
              </a:rPr>
              <a:t>Science</a:t>
            </a:r>
            <a:r>
              <a:rPr lang="th-TH" sz="1600" dirty="0">
                <a:solidFill>
                  <a:srgbClr val="C00000"/>
                </a:solidFill>
                <a:latin typeface="Calibri"/>
              </a:rPr>
              <a:t> </a:t>
            </a:r>
            <a:r>
              <a:rPr lang="th-TH" sz="1600" dirty="0" err="1">
                <a:solidFill>
                  <a:srgbClr val="C00000"/>
                </a:solidFill>
                <a:latin typeface="Calibri"/>
              </a:rPr>
              <a:t>Park</a:t>
            </a:r>
            <a:r>
              <a:rPr lang="th-TH" sz="1600" dirty="0">
                <a:solidFill>
                  <a:srgbClr val="C00000"/>
                </a:solidFill>
                <a:latin typeface="Calibri"/>
              </a:rPr>
              <a:t>,</a:t>
            </a:r>
          </a:p>
          <a:p>
            <a:pPr algn="ctr" eaLnBrk="1" hangingPunct="1">
              <a:lnSpc>
                <a:spcPct val="8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600" dirty="0">
                <a:solidFill>
                  <a:srgbClr val="C00000"/>
                </a:solidFill>
                <a:latin typeface="Calibri"/>
              </a:rPr>
              <a:t>and members of </a:t>
            </a:r>
            <a:r>
              <a:rPr lang="th-TH" sz="1600" dirty="0" err="1">
                <a:solidFill>
                  <a:srgbClr val="C00000"/>
                </a:solidFill>
                <a:latin typeface="Calibri"/>
              </a:rPr>
              <a:t>Innovation</a:t>
            </a:r>
            <a:r>
              <a:rPr lang="th-TH" sz="1600" dirty="0">
                <a:solidFill>
                  <a:srgbClr val="C00000"/>
                </a:solidFill>
                <a:latin typeface="Calibri"/>
              </a:rPr>
              <a:t> </a:t>
            </a:r>
            <a:r>
              <a:rPr lang="th-TH" sz="1600" dirty="0" err="1">
                <a:solidFill>
                  <a:srgbClr val="C00000"/>
                </a:solidFill>
                <a:latin typeface="Calibri"/>
              </a:rPr>
              <a:t>Clusters</a:t>
            </a:r>
            <a:r>
              <a:rPr lang="th-TH" sz="1600" dirty="0">
                <a:solidFill>
                  <a:srgbClr val="C00000"/>
                </a:solidFill>
                <a:latin typeface="Calibri"/>
              </a:rPr>
              <a:t> (</a:t>
            </a:r>
            <a:r>
              <a:rPr lang="th-TH" sz="1600" dirty="0" err="1">
                <a:solidFill>
                  <a:srgbClr val="C00000"/>
                </a:solidFill>
                <a:latin typeface="Calibri"/>
              </a:rPr>
              <a:t>universities</a:t>
            </a:r>
            <a:r>
              <a:rPr lang="th-TH" sz="1600" dirty="0">
                <a:solidFill>
                  <a:srgbClr val="C00000"/>
                </a:solidFill>
                <a:latin typeface="Calibri"/>
              </a:rPr>
              <a:t> </a:t>
            </a:r>
            <a:r>
              <a:rPr lang="th-TH" sz="1600" dirty="0" err="1">
                <a:solidFill>
                  <a:srgbClr val="C00000"/>
                </a:solidFill>
                <a:latin typeface="Calibri"/>
              </a:rPr>
              <a:t>and</a:t>
            </a:r>
            <a:r>
              <a:rPr lang="th-TH" sz="1600" dirty="0">
                <a:solidFill>
                  <a:srgbClr val="C00000"/>
                </a:solidFill>
                <a:latin typeface="Calibri"/>
              </a:rPr>
              <a:t> </a:t>
            </a:r>
            <a:r>
              <a:rPr lang="th-TH" sz="1600" dirty="0" err="1">
                <a:solidFill>
                  <a:srgbClr val="C00000"/>
                </a:solidFill>
                <a:latin typeface="Calibri"/>
              </a:rPr>
              <a:t>private</a:t>
            </a:r>
            <a:r>
              <a:rPr lang="th-TH" sz="1600" dirty="0">
                <a:solidFill>
                  <a:srgbClr val="C00000"/>
                </a:solidFill>
                <a:latin typeface="Calibri"/>
              </a:rPr>
              <a:t> </a:t>
            </a:r>
            <a:r>
              <a:rPr lang="th-TH" sz="1600" dirty="0" err="1">
                <a:solidFill>
                  <a:srgbClr val="C00000"/>
                </a:solidFill>
                <a:latin typeface="Calibri"/>
              </a:rPr>
              <a:t>sectors</a:t>
            </a:r>
            <a:r>
              <a:rPr lang="th-TH" sz="1600" dirty="0">
                <a:solidFill>
                  <a:srgbClr val="C00000"/>
                </a:solidFill>
                <a:latin typeface="Calibri"/>
              </a:rPr>
              <a:t>)</a:t>
            </a:r>
          </a:p>
        </p:txBody>
      </p:sp>
      <p:sp>
        <p:nvSpPr>
          <p:cNvPr id="15391" name="AutoShape 30"/>
          <p:cNvSpPr>
            <a:spLocks noChangeArrowheads="1"/>
          </p:cNvSpPr>
          <p:nvPr/>
        </p:nvSpPr>
        <p:spPr bwMode="auto">
          <a:xfrm>
            <a:off x="7429500" y="2130425"/>
            <a:ext cx="1516063" cy="327783"/>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85FFE0"/>
          </a:solidFill>
          <a:ln w="9525">
            <a:noFill/>
            <a:round/>
            <a:headEnd/>
            <a:tailEnd/>
          </a:ln>
        </p:spPr>
        <p:txBody>
          <a:bodyPr lIns="90000" tIns="46800" rIns="90000" bIns="46800">
            <a:spAutoFit/>
          </a:bodyPr>
          <a:lstStyle/>
          <a:p>
            <a:pPr algn="ct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h-TH" sz="1600" dirty="0" smtClean="0">
                <a:solidFill>
                  <a:srgbClr val="002060"/>
                </a:solidFill>
                <a:latin typeface="Calibri"/>
              </a:rPr>
              <a:t>Pro</a:t>
            </a:r>
            <a:r>
              <a:rPr lang="en-US" sz="1600" dirty="0" smtClean="0">
                <a:solidFill>
                  <a:srgbClr val="002060"/>
                </a:solidFill>
                <a:latin typeface="Calibri"/>
              </a:rPr>
              <a:t>fessionals</a:t>
            </a:r>
            <a:endParaRPr lang="th-TH" sz="1600" dirty="0">
              <a:solidFill>
                <a:srgbClr val="002060"/>
              </a:solidFill>
              <a:latin typeface="Calibri"/>
            </a:endParaRPr>
          </a:p>
        </p:txBody>
      </p:sp>
      <p:sp>
        <p:nvSpPr>
          <p:cNvPr id="15392" name="AutoShape 31"/>
          <p:cNvSpPr>
            <a:spLocks noChangeArrowheads="1"/>
          </p:cNvSpPr>
          <p:nvPr/>
        </p:nvSpPr>
        <p:spPr bwMode="auto">
          <a:xfrm>
            <a:off x="7210425" y="3009900"/>
            <a:ext cx="1727200" cy="7239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p:spPr>
        <p:txBody>
          <a:bodyPr lIns="90000" tIns="45000" rIns="90000" bIns="45000" anchorCtr="1"/>
          <a:lstStyle/>
          <a:p>
            <a:pPr algn="ctr" eaLnBrk="1" hangingPunct="1">
              <a:lnSpc>
                <a:spcPct val="8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h-TH" sz="2000">
                <a:solidFill>
                  <a:srgbClr val="002060"/>
                </a:solidFill>
                <a:latin typeface="Calibri"/>
              </a:rPr>
              <a:t>Professional</a:t>
            </a:r>
            <a:br>
              <a:rPr lang="th-TH" sz="2000">
                <a:solidFill>
                  <a:srgbClr val="002060"/>
                </a:solidFill>
                <a:latin typeface="Calibri"/>
              </a:rPr>
            </a:br>
            <a:r>
              <a:rPr lang="th-TH" sz="2000">
                <a:solidFill>
                  <a:srgbClr val="002060"/>
                </a:solidFill>
                <a:latin typeface="Calibri"/>
              </a:rPr>
              <a:t>Education</a:t>
            </a:r>
          </a:p>
        </p:txBody>
      </p:sp>
      <p:sp>
        <p:nvSpPr>
          <p:cNvPr id="15393" name="AutoShape 32"/>
          <p:cNvSpPr>
            <a:spLocks noChangeArrowheads="1"/>
          </p:cNvSpPr>
          <p:nvPr/>
        </p:nvSpPr>
        <p:spPr bwMode="auto">
          <a:xfrm>
            <a:off x="7359774" y="4509120"/>
            <a:ext cx="1676722" cy="995362"/>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p:spPr>
        <p:txBody>
          <a:bodyPr lIns="90000" tIns="45000" rIns="90000" bIns="45000" anchorCtr="1"/>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h-TH" sz="1600" dirty="0">
                <a:solidFill>
                  <a:srgbClr val="002060"/>
                </a:solidFill>
                <a:latin typeface="Calibri"/>
              </a:rPr>
              <a:t>New </a:t>
            </a:r>
            <a:r>
              <a:rPr lang="en-US" sz="1600" dirty="0" smtClean="0">
                <a:solidFill>
                  <a:srgbClr val="002060"/>
                </a:solidFill>
                <a:latin typeface="Calibri"/>
              </a:rPr>
              <a:t/>
            </a:r>
            <a:br>
              <a:rPr lang="en-US" sz="1600" dirty="0" smtClean="0">
                <a:solidFill>
                  <a:srgbClr val="002060"/>
                </a:solidFill>
                <a:latin typeface="Calibri"/>
              </a:rPr>
            </a:br>
            <a:r>
              <a:rPr lang="th-TH" sz="1600" dirty="0" smtClean="0">
                <a:solidFill>
                  <a:srgbClr val="002060"/>
                </a:solidFill>
                <a:latin typeface="Calibri"/>
              </a:rPr>
              <a:t>Entrepreneur </a:t>
            </a:r>
            <a:r>
              <a:rPr lang="th-TH" sz="1600" dirty="0">
                <a:solidFill>
                  <a:srgbClr val="002060"/>
                </a:solidFill>
                <a:latin typeface="Calibri"/>
              </a:rPr>
              <a:t>Education</a:t>
            </a:r>
          </a:p>
        </p:txBody>
      </p:sp>
      <p:sp>
        <p:nvSpPr>
          <p:cNvPr id="15394" name="Text Box 33"/>
          <p:cNvSpPr txBox="1">
            <a:spLocks noChangeArrowheads="1"/>
          </p:cNvSpPr>
          <p:nvPr/>
        </p:nvSpPr>
        <p:spPr bwMode="auto">
          <a:xfrm>
            <a:off x="214282" y="11113"/>
            <a:ext cx="8013731" cy="674687"/>
          </a:xfrm>
          <a:prstGeom prst="rect">
            <a:avLst/>
          </a:prstGeom>
          <a:noFill/>
          <a:ln w="9525">
            <a:noFill/>
            <a:round/>
            <a:headEnd/>
            <a:tailEnd/>
          </a:ln>
        </p:spPr>
        <p:txBody>
          <a:bodyPr lIns="90000" tIns="46800" rIns="90000" bIns="46800" anchor="ctr"/>
          <a:lstStyle/>
          <a:p>
            <a:pPr eaLnBrk="1" hangingPunct="1">
              <a:lnSpc>
                <a:spcPct val="102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600" b="1" dirty="0">
                <a:solidFill>
                  <a:srgbClr val="003399"/>
                </a:solidFill>
                <a:latin typeface="Calibri"/>
                <a:cs typeface="Segoe UI" pitchFamily="34" charset="0"/>
              </a:rPr>
              <a:t>Preparing S&amp;T Human Resources</a:t>
            </a:r>
          </a:p>
        </p:txBody>
      </p:sp>
      <p:sp>
        <p:nvSpPr>
          <p:cNvPr id="2" name="TextBox 1"/>
          <p:cNvSpPr txBox="1"/>
          <p:nvPr/>
        </p:nvSpPr>
        <p:spPr>
          <a:xfrm>
            <a:off x="108433" y="4044156"/>
            <a:ext cx="2015295" cy="307777"/>
          </a:xfrm>
          <a:prstGeom prst="rect">
            <a:avLst/>
          </a:prstGeom>
          <a:noFill/>
        </p:spPr>
        <p:txBody>
          <a:bodyPr wrap="none" rtlCol="0">
            <a:spAutoFit/>
          </a:bodyPr>
          <a:lstStyle/>
          <a:p>
            <a:r>
              <a:rPr lang="en-US" sz="1400" dirty="0" err="1" smtClean="0">
                <a:solidFill>
                  <a:srgbClr val="002060"/>
                </a:solidFill>
              </a:rPr>
              <a:t>Sirindhorn</a:t>
            </a:r>
            <a:r>
              <a:rPr lang="en-US" sz="1400" dirty="0" smtClean="0">
                <a:solidFill>
                  <a:srgbClr val="002060"/>
                </a:solidFill>
              </a:rPr>
              <a:t> Science Home</a:t>
            </a:r>
            <a:endParaRPr lang="en-US" sz="1400" dirty="0">
              <a:solidFill>
                <a:srgbClr val="002060"/>
              </a:solidFill>
            </a:endParaRPr>
          </a:p>
        </p:txBody>
      </p:sp>
      <p:sp>
        <p:nvSpPr>
          <p:cNvPr id="36" name="TextBox 35"/>
          <p:cNvSpPr txBox="1"/>
          <p:nvPr/>
        </p:nvSpPr>
        <p:spPr>
          <a:xfrm>
            <a:off x="180215" y="4652610"/>
            <a:ext cx="1678152" cy="307777"/>
          </a:xfrm>
          <a:prstGeom prst="rect">
            <a:avLst/>
          </a:prstGeom>
          <a:noFill/>
        </p:spPr>
        <p:txBody>
          <a:bodyPr wrap="none" rtlCol="0">
            <a:spAutoFit/>
          </a:bodyPr>
          <a:lstStyle/>
          <a:p>
            <a:r>
              <a:rPr lang="en-US" sz="1400" dirty="0" smtClean="0">
                <a:solidFill>
                  <a:srgbClr val="002060"/>
                </a:solidFill>
              </a:rPr>
              <a:t>Children’s University</a:t>
            </a:r>
            <a:endParaRPr lang="en-US" sz="1400" dirty="0">
              <a:solidFill>
                <a:srgbClr val="002060"/>
              </a:solidFill>
            </a:endParaRPr>
          </a:p>
        </p:txBody>
      </p:sp>
      <p:sp>
        <p:nvSpPr>
          <p:cNvPr id="37" name="TextBox 36"/>
          <p:cNvSpPr txBox="1"/>
          <p:nvPr/>
        </p:nvSpPr>
        <p:spPr>
          <a:xfrm>
            <a:off x="165100" y="5257592"/>
            <a:ext cx="1795876" cy="307777"/>
          </a:xfrm>
          <a:prstGeom prst="rect">
            <a:avLst/>
          </a:prstGeom>
          <a:noFill/>
        </p:spPr>
        <p:txBody>
          <a:bodyPr wrap="none" rtlCol="0">
            <a:spAutoFit/>
          </a:bodyPr>
          <a:lstStyle/>
          <a:p>
            <a:r>
              <a:rPr lang="en-US" sz="1400" dirty="0" smtClean="0">
                <a:solidFill>
                  <a:srgbClr val="002060"/>
                </a:solidFill>
              </a:rPr>
              <a:t>Little Scientists’ Home</a:t>
            </a:r>
            <a:endParaRPr lang="en-US" sz="1400" dirty="0">
              <a:solidFill>
                <a:srgbClr val="002060"/>
              </a:solidFill>
            </a:endParaRPr>
          </a:p>
        </p:txBody>
      </p:sp>
      <p:sp>
        <p:nvSpPr>
          <p:cNvPr id="38" name="TextBox 37"/>
          <p:cNvSpPr txBox="1"/>
          <p:nvPr/>
        </p:nvSpPr>
        <p:spPr>
          <a:xfrm>
            <a:off x="2016125" y="4734372"/>
            <a:ext cx="1755775" cy="523220"/>
          </a:xfrm>
          <a:prstGeom prst="rect">
            <a:avLst/>
          </a:prstGeom>
          <a:noFill/>
        </p:spPr>
        <p:txBody>
          <a:bodyPr wrap="square" rtlCol="0">
            <a:spAutoFit/>
          </a:bodyPr>
          <a:lstStyle/>
          <a:p>
            <a:pPr algn="ctr"/>
            <a:r>
              <a:rPr lang="en-US" sz="1400" dirty="0" smtClean="0">
                <a:solidFill>
                  <a:srgbClr val="002060"/>
                </a:solidFill>
              </a:rPr>
              <a:t>Junior Science Talent Project (JSTP)</a:t>
            </a:r>
            <a:endParaRPr lang="en-US" sz="1400" dirty="0">
              <a:solidFill>
                <a:srgbClr val="002060"/>
              </a:solidFill>
            </a:endParaRPr>
          </a:p>
        </p:txBody>
      </p:sp>
      <p:sp>
        <p:nvSpPr>
          <p:cNvPr id="39" name="TextBox 38"/>
          <p:cNvSpPr txBox="1"/>
          <p:nvPr/>
        </p:nvSpPr>
        <p:spPr>
          <a:xfrm>
            <a:off x="3641723" y="3757136"/>
            <a:ext cx="1997078" cy="461665"/>
          </a:xfrm>
          <a:prstGeom prst="rect">
            <a:avLst/>
          </a:prstGeom>
          <a:noFill/>
        </p:spPr>
        <p:txBody>
          <a:bodyPr wrap="square" rtlCol="0">
            <a:spAutoFit/>
          </a:bodyPr>
          <a:lstStyle/>
          <a:p>
            <a:pPr algn="ctr"/>
            <a:r>
              <a:rPr lang="en-US" sz="1200" dirty="0" smtClean="0">
                <a:solidFill>
                  <a:srgbClr val="002060"/>
                </a:solidFill>
              </a:rPr>
              <a:t>Young Scientist and Technologist Program (YSTP)</a:t>
            </a:r>
            <a:endParaRPr lang="en-US" sz="1200" dirty="0">
              <a:solidFill>
                <a:srgbClr val="002060"/>
              </a:solidFill>
            </a:endParaRPr>
          </a:p>
        </p:txBody>
      </p:sp>
      <p:sp>
        <p:nvSpPr>
          <p:cNvPr id="40" name="TextBox 39"/>
          <p:cNvSpPr txBox="1"/>
          <p:nvPr/>
        </p:nvSpPr>
        <p:spPr>
          <a:xfrm>
            <a:off x="3771900" y="4230469"/>
            <a:ext cx="1755775" cy="646331"/>
          </a:xfrm>
          <a:prstGeom prst="rect">
            <a:avLst/>
          </a:prstGeom>
          <a:noFill/>
        </p:spPr>
        <p:txBody>
          <a:bodyPr wrap="square" rtlCol="0">
            <a:spAutoFit/>
          </a:bodyPr>
          <a:lstStyle/>
          <a:p>
            <a:pPr algn="ctr"/>
            <a:r>
              <a:rPr lang="en-US" sz="1200" dirty="0" smtClean="0">
                <a:solidFill>
                  <a:srgbClr val="002060"/>
                </a:solidFill>
              </a:rPr>
              <a:t>Thailand Graduate Institute of Science and Technology (TGIST)</a:t>
            </a:r>
            <a:endParaRPr lang="en-US" sz="1200" dirty="0">
              <a:solidFill>
                <a:srgbClr val="002060"/>
              </a:solidFill>
            </a:endParaRPr>
          </a:p>
        </p:txBody>
      </p:sp>
      <p:sp>
        <p:nvSpPr>
          <p:cNvPr id="3" name="TextBox 2"/>
          <p:cNvSpPr txBox="1"/>
          <p:nvPr/>
        </p:nvSpPr>
        <p:spPr>
          <a:xfrm>
            <a:off x="3635896" y="5400020"/>
            <a:ext cx="2150590" cy="461665"/>
          </a:xfrm>
          <a:prstGeom prst="rect">
            <a:avLst/>
          </a:prstGeom>
          <a:noFill/>
        </p:spPr>
        <p:txBody>
          <a:bodyPr wrap="square" rtlCol="0">
            <a:spAutoFit/>
          </a:bodyPr>
          <a:lstStyle/>
          <a:p>
            <a:pPr algn="ctr"/>
            <a:r>
              <a:rPr lang="en-US" sz="1200" dirty="0" smtClean="0">
                <a:solidFill>
                  <a:srgbClr val="002060"/>
                </a:solidFill>
              </a:rPr>
              <a:t>Thailand Advanced Institute of Science and Technology (TAIST)</a:t>
            </a:r>
            <a:endParaRPr lang="en-US" sz="1200" dirty="0">
              <a:solidFill>
                <a:srgbClr val="002060"/>
              </a:solidFill>
            </a:endParaRPr>
          </a:p>
        </p:txBody>
      </p:sp>
      <p:sp>
        <p:nvSpPr>
          <p:cNvPr id="4" name="TextBox 3"/>
          <p:cNvSpPr txBox="1"/>
          <p:nvPr/>
        </p:nvSpPr>
        <p:spPr>
          <a:xfrm>
            <a:off x="3563888" y="4911551"/>
            <a:ext cx="2304404" cy="461665"/>
          </a:xfrm>
          <a:prstGeom prst="rect">
            <a:avLst/>
          </a:prstGeom>
          <a:noFill/>
        </p:spPr>
        <p:txBody>
          <a:bodyPr wrap="square" rtlCol="0">
            <a:spAutoFit/>
          </a:bodyPr>
          <a:lstStyle/>
          <a:p>
            <a:pPr algn="ctr"/>
            <a:r>
              <a:rPr lang="en-US" sz="1200" dirty="0" smtClean="0">
                <a:solidFill>
                  <a:srgbClr val="002060"/>
                </a:solidFill>
              </a:rPr>
              <a:t>NSTDA-University-Industry Research Collaboration (NUI-RC)</a:t>
            </a:r>
            <a:endParaRPr lang="en-US" sz="1200" dirty="0">
              <a:solidFill>
                <a:srgbClr val="002060"/>
              </a:solidFill>
            </a:endParaRPr>
          </a:p>
        </p:txBody>
      </p:sp>
    </p:spTree>
    <p:extLst>
      <p:ext uri="{BB962C8B-B14F-4D97-AF65-F5344CB8AC3E}">
        <p14:creationId xmlns:p14="http://schemas.microsoft.com/office/powerpoint/2010/main" val="366444084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225"/>
            <a:ext cx="9144000" cy="1335559"/>
          </a:xfrm>
        </p:spPr>
        <p:txBody>
          <a:bodyPr/>
          <a:lstStyle/>
          <a:p>
            <a:pPr algn="ctr"/>
            <a:r>
              <a:rPr lang="en-US" sz="4400" dirty="0"/>
              <a:t>10 targeted industries </a:t>
            </a:r>
            <a:r>
              <a:rPr lang="en-US" sz="4400" dirty="0" smtClean="0"/>
              <a:t>with </a:t>
            </a:r>
            <a:br>
              <a:rPr lang="en-US" sz="4400" dirty="0" smtClean="0"/>
            </a:br>
            <a:r>
              <a:rPr lang="en-US" sz="4400" dirty="0" smtClean="0"/>
              <a:t>investment privileges</a:t>
            </a:r>
            <a:endParaRPr lang="th-TH" sz="4400" dirty="0"/>
          </a:p>
        </p:txBody>
      </p:sp>
      <p:sp>
        <p:nvSpPr>
          <p:cNvPr id="3" name="Content Placeholder 2"/>
          <p:cNvSpPr>
            <a:spLocks noGrp="1"/>
          </p:cNvSpPr>
          <p:nvPr>
            <p:ph idx="1"/>
          </p:nvPr>
        </p:nvSpPr>
        <p:spPr>
          <a:xfrm>
            <a:off x="179512" y="1484784"/>
            <a:ext cx="8784976" cy="4869979"/>
          </a:xfrm>
        </p:spPr>
        <p:txBody>
          <a:bodyPr/>
          <a:lstStyle/>
          <a:p>
            <a:pPr>
              <a:lnSpc>
                <a:spcPct val="100000"/>
              </a:lnSpc>
            </a:pPr>
            <a:r>
              <a:rPr lang="en-US" sz="2400" b="1" dirty="0"/>
              <a:t>5 existing industries (</a:t>
            </a:r>
            <a:r>
              <a:rPr lang="en-US" sz="2400" b="1" dirty="0" smtClean="0"/>
              <a:t>First 5 S-Curves) </a:t>
            </a:r>
          </a:p>
          <a:p>
            <a:pPr lvl="1">
              <a:lnSpc>
                <a:spcPct val="100000"/>
              </a:lnSpc>
            </a:pPr>
            <a:r>
              <a:rPr lang="en-US" sz="2000" dirty="0" smtClean="0"/>
              <a:t>Next-Generation </a:t>
            </a:r>
            <a:r>
              <a:rPr lang="en-US" sz="2000" dirty="0"/>
              <a:t>Automotive </a:t>
            </a:r>
            <a:endParaRPr lang="en-US" sz="2000" dirty="0" smtClean="0"/>
          </a:p>
          <a:p>
            <a:pPr lvl="1">
              <a:lnSpc>
                <a:spcPct val="100000"/>
              </a:lnSpc>
            </a:pPr>
            <a:r>
              <a:rPr lang="en-US" sz="2000" dirty="0" smtClean="0"/>
              <a:t>Smart </a:t>
            </a:r>
            <a:r>
              <a:rPr lang="en-US" sz="2000" dirty="0"/>
              <a:t>Electronics </a:t>
            </a:r>
            <a:endParaRPr lang="en-US" sz="2000" dirty="0" smtClean="0"/>
          </a:p>
          <a:p>
            <a:pPr lvl="1">
              <a:lnSpc>
                <a:spcPct val="100000"/>
              </a:lnSpc>
            </a:pPr>
            <a:r>
              <a:rPr lang="en-US" sz="2000" dirty="0" smtClean="0"/>
              <a:t>Affluent</a:t>
            </a:r>
            <a:r>
              <a:rPr lang="en-US" sz="2000" dirty="0"/>
              <a:t>, Medical and Wellness Tourism </a:t>
            </a:r>
            <a:endParaRPr lang="en-US" sz="2000" dirty="0" smtClean="0"/>
          </a:p>
          <a:p>
            <a:pPr lvl="1">
              <a:lnSpc>
                <a:spcPct val="100000"/>
              </a:lnSpc>
            </a:pPr>
            <a:r>
              <a:rPr lang="en-US" sz="2000" dirty="0" smtClean="0"/>
              <a:t>Agriculture </a:t>
            </a:r>
            <a:r>
              <a:rPr lang="en-US" sz="2000" dirty="0"/>
              <a:t>and Biotechnology </a:t>
            </a:r>
          </a:p>
          <a:p>
            <a:pPr lvl="1">
              <a:lnSpc>
                <a:spcPct val="100000"/>
              </a:lnSpc>
            </a:pPr>
            <a:r>
              <a:rPr lang="en-US" sz="2000" dirty="0" smtClean="0"/>
              <a:t>Food </a:t>
            </a:r>
            <a:r>
              <a:rPr lang="en-US" sz="2000" dirty="0"/>
              <a:t>for the future </a:t>
            </a:r>
            <a:endParaRPr lang="en-US" sz="2000" dirty="0" smtClean="0"/>
          </a:p>
          <a:p>
            <a:pPr>
              <a:lnSpc>
                <a:spcPct val="100000"/>
              </a:lnSpc>
            </a:pPr>
            <a:r>
              <a:rPr lang="en-US" sz="2400" b="1" dirty="0"/>
              <a:t>5 new industries (New </a:t>
            </a:r>
            <a:r>
              <a:rPr lang="en-US" sz="2400" b="1" dirty="0" smtClean="0"/>
              <a:t>5 S-Curves)</a:t>
            </a:r>
          </a:p>
          <a:p>
            <a:pPr lvl="1">
              <a:lnSpc>
                <a:spcPct val="100000"/>
              </a:lnSpc>
            </a:pPr>
            <a:r>
              <a:rPr lang="en-US" sz="2000" dirty="0" smtClean="0"/>
              <a:t>Robotics</a:t>
            </a:r>
          </a:p>
          <a:p>
            <a:pPr lvl="1">
              <a:lnSpc>
                <a:spcPct val="100000"/>
              </a:lnSpc>
            </a:pPr>
            <a:r>
              <a:rPr lang="en-US" sz="2000" dirty="0" smtClean="0"/>
              <a:t>Aviation </a:t>
            </a:r>
            <a:r>
              <a:rPr lang="en-US" sz="2000" dirty="0"/>
              <a:t>and </a:t>
            </a:r>
            <a:r>
              <a:rPr lang="en-US" sz="2000" dirty="0" smtClean="0"/>
              <a:t>Logistics</a:t>
            </a:r>
          </a:p>
          <a:p>
            <a:pPr lvl="1">
              <a:lnSpc>
                <a:spcPct val="100000"/>
              </a:lnSpc>
            </a:pPr>
            <a:r>
              <a:rPr lang="en-US" sz="2000" dirty="0" smtClean="0"/>
              <a:t>Biofuels </a:t>
            </a:r>
            <a:r>
              <a:rPr lang="en-US" sz="2000" dirty="0"/>
              <a:t>and </a:t>
            </a:r>
            <a:r>
              <a:rPr lang="en-US" sz="2000" dirty="0" err="1" smtClean="0"/>
              <a:t>Biochemicals</a:t>
            </a:r>
            <a:endParaRPr lang="en-US" sz="2000" dirty="0" smtClean="0"/>
          </a:p>
          <a:p>
            <a:pPr lvl="1">
              <a:lnSpc>
                <a:spcPct val="100000"/>
              </a:lnSpc>
            </a:pPr>
            <a:r>
              <a:rPr lang="en-US" sz="2000" dirty="0" smtClean="0"/>
              <a:t>Digital</a:t>
            </a:r>
          </a:p>
          <a:p>
            <a:pPr lvl="1">
              <a:lnSpc>
                <a:spcPct val="100000"/>
              </a:lnSpc>
            </a:pPr>
            <a:r>
              <a:rPr lang="en-US" sz="2000" dirty="0" smtClean="0"/>
              <a:t>Medical </a:t>
            </a:r>
            <a:r>
              <a:rPr lang="en-US" sz="2000" dirty="0"/>
              <a:t>hub</a:t>
            </a:r>
            <a:endParaRPr lang="th-TH" sz="2000" dirty="0"/>
          </a:p>
        </p:txBody>
      </p:sp>
    </p:spTree>
    <p:extLst>
      <p:ext uri="{BB962C8B-B14F-4D97-AF65-F5344CB8AC3E}">
        <p14:creationId xmlns:p14="http://schemas.microsoft.com/office/powerpoint/2010/main" val="1129855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137" y="1073150"/>
            <a:ext cx="5298749" cy="4660106"/>
          </a:xfrm>
          <a:prstGeom prst="rect">
            <a:avLst/>
          </a:prstGeom>
        </p:spPr>
      </p:pic>
      <p:sp>
        <p:nvSpPr>
          <p:cNvPr id="2" name="Title 1"/>
          <p:cNvSpPr>
            <a:spLocks noGrp="1"/>
          </p:cNvSpPr>
          <p:nvPr>
            <p:ph type="title"/>
          </p:nvPr>
        </p:nvSpPr>
        <p:spPr>
          <a:xfrm>
            <a:off x="107504" y="149225"/>
            <a:ext cx="8856984" cy="923925"/>
          </a:xfrm>
        </p:spPr>
        <p:txBody>
          <a:bodyPr/>
          <a:lstStyle/>
          <a:p>
            <a:pPr algn="ctr"/>
            <a:r>
              <a:rPr lang="en-US" sz="3200" dirty="0" smtClean="0"/>
              <a:t>Eastern Economic Corridor (EEC) and </a:t>
            </a:r>
            <a:br>
              <a:rPr lang="en-US" sz="3200" dirty="0" smtClean="0"/>
            </a:br>
            <a:r>
              <a:rPr lang="en-US" sz="3200" dirty="0"/>
              <a:t>Eastern Economic </a:t>
            </a:r>
            <a:r>
              <a:rPr lang="en-US" sz="3200" dirty="0" smtClean="0"/>
              <a:t>Corridor of Innovation (</a:t>
            </a:r>
            <a:r>
              <a:rPr lang="en-US" sz="3200" dirty="0" err="1" smtClean="0"/>
              <a:t>EECi</a:t>
            </a:r>
            <a:r>
              <a:rPr lang="en-US" sz="3200" dirty="0" smtClean="0"/>
              <a:t>)</a:t>
            </a:r>
            <a:endParaRPr lang="th-TH" sz="3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2348880"/>
            <a:ext cx="1246177" cy="4003990"/>
          </a:xfrm>
        </p:spPr>
      </p:pic>
      <p:sp>
        <p:nvSpPr>
          <p:cNvPr id="5" name="TextBox 4"/>
          <p:cNvSpPr txBox="1"/>
          <p:nvPr/>
        </p:nvSpPr>
        <p:spPr>
          <a:xfrm>
            <a:off x="1187624" y="2799578"/>
            <a:ext cx="3638252" cy="3581750"/>
          </a:xfrm>
          <a:prstGeom prst="rect">
            <a:avLst/>
          </a:prstGeom>
          <a:noFill/>
        </p:spPr>
        <p:txBody>
          <a:bodyPr wrap="square" rtlCol="0">
            <a:spAutoFit/>
          </a:bodyPr>
          <a:lstStyle/>
          <a:p>
            <a:pPr>
              <a:lnSpc>
                <a:spcPts val="3000"/>
              </a:lnSpc>
            </a:pPr>
            <a:r>
              <a:rPr lang="en-US" sz="3200" dirty="0" smtClean="0">
                <a:solidFill>
                  <a:schemeClr val="tx1"/>
                </a:solidFill>
              </a:rPr>
              <a:t>Infrastructure</a:t>
            </a:r>
          </a:p>
          <a:p>
            <a:pPr>
              <a:lnSpc>
                <a:spcPts val="3000"/>
              </a:lnSpc>
            </a:pPr>
            <a:endParaRPr lang="en-US" sz="3200" dirty="0">
              <a:solidFill>
                <a:schemeClr val="tx1"/>
              </a:solidFill>
            </a:endParaRPr>
          </a:p>
          <a:p>
            <a:pPr>
              <a:lnSpc>
                <a:spcPts val="3000"/>
              </a:lnSpc>
            </a:pPr>
            <a:r>
              <a:rPr lang="en-US" dirty="0" smtClean="0">
                <a:solidFill>
                  <a:schemeClr val="tx1"/>
                </a:solidFill>
              </a:rPr>
              <a:t>Business</a:t>
            </a:r>
            <a:r>
              <a:rPr lang="en-US" dirty="0">
                <a:solidFill>
                  <a:schemeClr val="tx1"/>
                </a:solidFill>
              </a:rPr>
              <a:t>, Industrial clusters  and Innovation hub</a:t>
            </a:r>
            <a:endParaRPr lang="en-US" dirty="0" smtClean="0">
              <a:solidFill>
                <a:schemeClr val="tx1"/>
              </a:solidFill>
            </a:endParaRPr>
          </a:p>
          <a:p>
            <a:pPr>
              <a:lnSpc>
                <a:spcPts val="3000"/>
              </a:lnSpc>
            </a:pPr>
            <a:endParaRPr lang="en-US" sz="3200" dirty="0" smtClean="0">
              <a:solidFill>
                <a:schemeClr val="tx1"/>
              </a:solidFill>
            </a:endParaRPr>
          </a:p>
          <a:p>
            <a:pPr>
              <a:lnSpc>
                <a:spcPts val="3000"/>
              </a:lnSpc>
            </a:pPr>
            <a:r>
              <a:rPr lang="en-US" sz="3200" dirty="0" smtClean="0">
                <a:solidFill>
                  <a:schemeClr val="tx1"/>
                </a:solidFill>
              </a:rPr>
              <a:t>Tourism</a:t>
            </a:r>
          </a:p>
          <a:p>
            <a:pPr>
              <a:lnSpc>
                <a:spcPts val="3000"/>
              </a:lnSpc>
            </a:pPr>
            <a:endParaRPr lang="en-US" sz="3200" dirty="0">
              <a:solidFill>
                <a:schemeClr val="tx1"/>
              </a:solidFill>
            </a:endParaRPr>
          </a:p>
          <a:p>
            <a:pPr>
              <a:lnSpc>
                <a:spcPts val="3000"/>
              </a:lnSpc>
            </a:pPr>
            <a:r>
              <a:rPr lang="en-US" sz="3200" dirty="0">
                <a:solidFill>
                  <a:schemeClr val="tx1"/>
                </a:solidFill>
              </a:rPr>
              <a:t>New cities and communities </a:t>
            </a:r>
            <a:endParaRPr lang="th-TH" sz="3200" dirty="0">
              <a:solidFill>
                <a:schemeClr val="tx1"/>
              </a:solidFill>
            </a:endParaRPr>
          </a:p>
        </p:txBody>
      </p:sp>
    </p:spTree>
    <p:extLst>
      <p:ext uri="{BB962C8B-B14F-4D97-AF65-F5344CB8AC3E}">
        <p14:creationId xmlns:p14="http://schemas.microsoft.com/office/powerpoint/2010/main" val="2717032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รูปภาพ 15"/>
          <p:cNvPicPr>
            <a:picLocks noChangeAspect="1"/>
          </p:cNvPicPr>
          <p:nvPr/>
        </p:nvPicPr>
        <p:blipFill rotWithShape="1">
          <a:blip r:embed="rId3">
            <a:extLst>
              <a:ext uri="{28A0092B-C50C-407E-A947-70E740481C1C}">
                <a14:useLocalDpi xmlns:a14="http://schemas.microsoft.com/office/drawing/2010/main" val="0"/>
              </a:ext>
            </a:extLst>
          </a:blip>
          <a:srcRect t="35821"/>
          <a:stretch/>
        </p:blipFill>
        <p:spPr>
          <a:xfrm>
            <a:off x="1454" y="1584613"/>
            <a:ext cx="9152938" cy="4405746"/>
          </a:xfrm>
          <a:prstGeom prst="rect">
            <a:avLst/>
          </a:prstGeom>
        </p:spPr>
      </p:pic>
      <p:sp>
        <p:nvSpPr>
          <p:cNvPr id="19" name="สี่เหลี่ยมผืนผ้า 18"/>
          <p:cNvSpPr/>
          <p:nvPr/>
        </p:nvSpPr>
        <p:spPr>
          <a:xfrm>
            <a:off x="1" y="1584613"/>
            <a:ext cx="9154391" cy="4405745"/>
          </a:xfrm>
          <a:prstGeom prst="rect">
            <a:avLst/>
          </a:prstGeom>
          <a:solidFill>
            <a:srgbClr val="99CC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TH SarabunPSK" panose="020B0500040200020003" pitchFamily="34" charset="-34"/>
              <a:cs typeface="TH SarabunPSK" panose="020B0500040200020003" pitchFamily="34" charset="-34"/>
            </a:endParaRPr>
          </a:p>
        </p:txBody>
      </p:sp>
      <p:sp>
        <p:nvSpPr>
          <p:cNvPr id="4" name="ตัวแทนหมายเลขสไลด์ 3"/>
          <p:cNvSpPr>
            <a:spLocks noGrp="1"/>
          </p:cNvSpPr>
          <p:nvPr>
            <p:ph type="sldNum" sz="quarter" idx="4294967295"/>
          </p:nvPr>
        </p:nvSpPr>
        <p:spPr>
          <a:xfrm>
            <a:off x="7081141" y="5718009"/>
            <a:ext cx="2057400" cy="273844"/>
          </a:xfrm>
          <a:prstGeom prst="rect">
            <a:avLst/>
          </a:prstGeom>
        </p:spPr>
        <p:txBody>
          <a:bodyPr/>
          <a:lstStyle/>
          <a:p>
            <a:fld id="{09B47E12-F1F9-42D1-AA3B-E9B85E81C9C7}" type="slidenum">
              <a:rPr lang="th-TH" sz="1200">
                <a:latin typeface="TH SarabunPSK" panose="020B0500040200020003" pitchFamily="34" charset="-34"/>
              </a:rPr>
              <a:pPr/>
              <a:t>28</a:t>
            </a:fld>
            <a:endParaRPr lang="th-TH" sz="1200" dirty="0">
              <a:latin typeface="TH SarabunPSK" panose="020B0500040200020003" pitchFamily="34" charset="-34"/>
            </a:endParaRPr>
          </a:p>
        </p:txBody>
      </p:sp>
      <p:sp>
        <p:nvSpPr>
          <p:cNvPr id="6" name="Title 1"/>
          <p:cNvSpPr>
            <a:spLocks noGrp="1"/>
          </p:cNvSpPr>
          <p:nvPr>
            <p:ph type="title"/>
          </p:nvPr>
        </p:nvSpPr>
        <p:spPr>
          <a:xfrm>
            <a:off x="23234" y="778510"/>
            <a:ext cx="9332259" cy="994172"/>
          </a:xfrm>
        </p:spPr>
        <p:txBody>
          <a:bodyPr>
            <a:normAutofit/>
          </a:bodyPr>
          <a:lstStyle/>
          <a:p>
            <a:r>
              <a:rPr lang="en-US" sz="4050" dirty="0">
                <a:latin typeface="TH SarabunPSK" panose="020B0500040200020003" pitchFamily="34" charset="-34"/>
                <a:cs typeface="TH SarabunPSK" panose="020B0500040200020003" pitchFamily="34" charset="-34"/>
              </a:rPr>
              <a:t>IV. </a:t>
            </a:r>
            <a:r>
              <a:rPr lang="en-US" sz="4050" dirty="0" err="1">
                <a:latin typeface="TH SarabunPSK" panose="020B0500040200020003" pitchFamily="34" charset="-34"/>
                <a:cs typeface="TH SarabunPSK" panose="020B0500040200020003" pitchFamily="34" charset="-34"/>
              </a:rPr>
              <a:t>EECi</a:t>
            </a:r>
            <a:r>
              <a:rPr lang="en-US" sz="4050" dirty="0">
                <a:latin typeface="TH SarabunPSK" panose="020B0500040200020003" pitchFamily="34" charset="-34"/>
                <a:cs typeface="TH SarabunPSK" panose="020B0500040200020003" pitchFamily="34" charset="-34"/>
              </a:rPr>
              <a:t> is part of the EEC Development</a:t>
            </a:r>
          </a:p>
        </p:txBody>
      </p:sp>
      <p:sp>
        <p:nvSpPr>
          <p:cNvPr id="7" name="Content Placeholder 2"/>
          <p:cNvSpPr>
            <a:spLocks noGrp="1"/>
          </p:cNvSpPr>
          <p:nvPr>
            <p:ph idx="1"/>
          </p:nvPr>
        </p:nvSpPr>
        <p:spPr>
          <a:xfrm>
            <a:off x="68875" y="4318281"/>
            <a:ext cx="2849909" cy="893734"/>
          </a:xfrm>
        </p:spPr>
        <p:txBody>
          <a:bodyPr>
            <a:noAutofit/>
          </a:bodyPr>
          <a:lstStyle/>
          <a:p>
            <a:pPr marL="0" indent="0" algn="ctr">
              <a:buNone/>
            </a:pPr>
            <a:r>
              <a:rPr lang="en-US" b="1" u="sng" dirty="0" smtClean="0">
                <a:latin typeface="TH SarabunPSK" panose="020B0500040200020003" pitchFamily="34" charset="-34"/>
                <a:cs typeface="TH SarabunPSK" panose="020B0500040200020003" pitchFamily="34" charset="-34"/>
              </a:rPr>
              <a:t>Announcement of </a:t>
            </a:r>
            <a:r>
              <a:rPr lang="en-US" b="1" u="sng" dirty="0" err="1" smtClean="0">
                <a:latin typeface="TH SarabunPSK" panose="020B0500040200020003" pitchFamily="34" charset="-34"/>
                <a:cs typeface="TH SarabunPSK" panose="020B0500040200020003" pitchFamily="34" charset="-34"/>
              </a:rPr>
              <a:t>EECi</a:t>
            </a:r>
            <a:r>
              <a:rPr lang="en-US" b="1" u="sng" dirty="0" smtClean="0">
                <a:latin typeface="TH SarabunPSK" panose="020B0500040200020003" pitchFamily="34" charset="-34"/>
                <a:cs typeface="TH SarabunPSK" panose="020B0500040200020003" pitchFamily="34" charset="-34"/>
              </a:rPr>
              <a:t> on</a:t>
            </a:r>
            <a:endParaRPr lang="en-US" b="1" u="sng" dirty="0">
              <a:latin typeface="TH SarabunPSK" panose="020B0500040200020003" pitchFamily="34" charset="-34"/>
              <a:cs typeface="TH SarabunPSK" panose="020B0500040200020003" pitchFamily="34" charset="-34"/>
            </a:endParaRPr>
          </a:p>
          <a:p>
            <a:pPr marL="0" indent="0" algn="ctr">
              <a:lnSpc>
                <a:spcPct val="100000"/>
              </a:lnSpc>
              <a:spcBef>
                <a:spcPts val="0"/>
              </a:spcBef>
              <a:buNone/>
            </a:pPr>
            <a:r>
              <a:rPr lang="en-US" b="1" u="sng" dirty="0" smtClean="0">
                <a:latin typeface="TH SarabunPSK" panose="020B0500040200020003" pitchFamily="34" charset="-34"/>
                <a:cs typeface="TH SarabunPSK" panose="020B0500040200020003" pitchFamily="34" charset="-34"/>
              </a:rPr>
              <a:t>17 November</a:t>
            </a:r>
            <a:r>
              <a:rPr lang="th-TH" b="1" u="sng" dirty="0" smtClean="0">
                <a:latin typeface="TH SarabunPSK" panose="020B0500040200020003" pitchFamily="34" charset="-34"/>
                <a:cs typeface="TH SarabunPSK" panose="020B0500040200020003" pitchFamily="34" charset="-34"/>
              </a:rPr>
              <a:t> </a:t>
            </a:r>
            <a:r>
              <a:rPr lang="en-US" b="1" u="sng" dirty="0" smtClean="0">
                <a:latin typeface="TH SarabunPSK" panose="020B0500040200020003" pitchFamily="34" charset="-34"/>
                <a:cs typeface="TH SarabunPSK" panose="020B0500040200020003" pitchFamily="34" charset="-34"/>
              </a:rPr>
              <a:t>2016  </a:t>
            </a:r>
            <a:r>
              <a:rPr lang="th-TH" b="1" u="sng" dirty="0" smtClean="0">
                <a:latin typeface="TH SarabunPSK" panose="020B0500040200020003" pitchFamily="34" charset="-34"/>
                <a:cs typeface="TH SarabunPSK" panose="020B0500040200020003" pitchFamily="34" charset="-34"/>
              </a:rPr>
              <a:t> </a:t>
            </a:r>
            <a:endParaRPr lang="th-TH" b="1" u="sng" dirty="0">
              <a:latin typeface="TH SarabunPSK" panose="020B0500040200020003" pitchFamily="34" charset="-34"/>
              <a:cs typeface="TH SarabunPSK" panose="020B0500040200020003" pitchFamily="34" charset="-34"/>
            </a:endParaRPr>
          </a:p>
        </p:txBody>
      </p:sp>
      <p:pic>
        <p:nvPicPr>
          <p:cNvPr id="8" name="รูปภาพ 7"/>
          <p:cNvPicPr>
            <a:picLocks noChangeAspect="1"/>
          </p:cNvPicPr>
          <p:nvPr/>
        </p:nvPicPr>
        <p:blipFill>
          <a:blip r:embed="rId4"/>
          <a:stretch>
            <a:fillRect/>
          </a:stretch>
        </p:blipFill>
        <p:spPr>
          <a:xfrm>
            <a:off x="86210" y="1987546"/>
            <a:ext cx="3093983" cy="2039393"/>
          </a:xfrm>
          <a:prstGeom prst="roundRect">
            <a:avLst>
              <a:gd name="adj" fmla="val 5276"/>
            </a:avLst>
          </a:prstGeom>
          <a:solidFill>
            <a:srgbClr val="FFFFFF">
              <a:shade val="85000"/>
            </a:srgbClr>
          </a:solidFill>
          <a:ln>
            <a:noFill/>
          </a:ln>
          <a:effectLst>
            <a:reflection blurRad="12700" stA="38000" endPos="28000" dist="5000" dir="5400000" sy="-100000" algn="bl" rotWithShape="0"/>
          </a:effectLst>
        </p:spPr>
      </p:pic>
      <p:sp>
        <p:nvSpPr>
          <p:cNvPr id="26" name="กล่องข้อความ 25"/>
          <p:cNvSpPr txBox="1"/>
          <p:nvPr/>
        </p:nvSpPr>
        <p:spPr>
          <a:xfrm>
            <a:off x="7493409" y="5474109"/>
            <a:ext cx="1654754" cy="300082"/>
          </a:xfrm>
          <a:prstGeom prst="rect">
            <a:avLst/>
          </a:prstGeom>
          <a:noFill/>
        </p:spPr>
        <p:txBody>
          <a:bodyPr wrap="square" rtlCol="0">
            <a:spAutoFit/>
          </a:bodyPr>
          <a:lstStyle/>
          <a:p>
            <a:r>
              <a:rPr lang="en-US" sz="1350" dirty="0">
                <a:latin typeface="TH SarabunPSK" panose="020B0500040200020003" pitchFamily="34" charset="-34"/>
              </a:rPr>
              <a:t>Ref.: Ministry of Transport</a:t>
            </a:r>
            <a:endParaRPr lang="th-TH" sz="1350" dirty="0">
              <a:latin typeface="TH SarabunPSK" panose="020B0500040200020003" pitchFamily="34" charset="-34"/>
            </a:endParaRPr>
          </a:p>
        </p:txBody>
      </p:sp>
      <p:sp>
        <p:nvSpPr>
          <p:cNvPr id="28" name="กล่องข้อความ 27"/>
          <p:cNvSpPr txBox="1"/>
          <p:nvPr/>
        </p:nvSpPr>
        <p:spPr>
          <a:xfrm>
            <a:off x="6446008" y="1713100"/>
            <a:ext cx="2164376" cy="507831"/>
          </a:xfrm>
          <a:prstGeom prst="rect">
            <a:avLst/>
          </a:prstGeom>
          <a:noFill/>
        </p:spPr>
        <p:txBody>
          <a:bodyPr wrap="square" rtlCol="0">
            <a:spAutoFit/>
          </a:bodyPr>
          <a:lstStyle/>
          <a:p>
            <a:r>
              <a:rPr lang="en-US" sz="2700" b="1" dirty="0">
                <a:latin typeface="TH SarabunPSK" panose="020B0500040200020003" pitchFamily="34" charset="-34"/>
              </a:rPr>
              <a:t>New Cities of EEC </a:t>
            </a:r>
            <a:endParaRPr lang="th-TH" sz="2700" b="1" dirty="0">
              <a:latin typeface="TH SarabunPSK" panose="020B0500040200020003" pitchFamily="34" charset="-34"/>
            </a:endParaRPr>
          </a:p>
        </p:txBody>
      </p:sp>
      <p:pic>
        <p:nvPicPr>
          <p:cNvPr id="33" name="Picture 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09362" y="2218250"/>
            <a:ext cx="3039536" cy="3299997"/>
          </a:xfrm>
          <a:prstGeom prst="rect">
            <a:avLst/>
          </a:prstGeom>
        </p:spPr>
      </p:pic>
      <p:sp>
        <p:nvSpPr>
          <p:cNvPr id="34" name="TextBox 5"/>
          <p:cNvSpPr txBox="1"/>
          <p:nvPr/>
        </p:nvSpPr>
        <p:spPr>
          <a:xfrm>
            <a:off x="7566785" y="2883849"/>
            <a:ext cx="1252266" cy="369332"/>
          </a:xfrm>
          <a:prstGeom prst="rect">
            <a:avLst/>
          </a:prstGeom>
          <a:noFill/>
        </p:spPr>
        <p:txBody>
          <a:bodyPr wrap="none" rtlCol="0">
            <a:spAutoFit/>
          </a:bodyPr>
          <a:lstStyle/>
          <a:p>
            <a:r>
              <a:rPr lang="en-US" sz="1800" b="1" dirty="0" err="1">
                <a:solidFill>
                  <a:srgbClr val="C00000"/>
                </a:solidFill>
                <a:latin typeface="TH SarabunPSK" panose="020B0500040200020003" pitchFamily="34" charset="-34"/>
                <a:ea typeface="Tahoma" panose="020B0604030504040204" pitchFamily="34" charset="0"/>
              </a:rPr>
              <a:t>Chachoengsao</a:t>
            </a:r>
            <a:endParaRPr lang="en-US" sz="1800" b="1" dirty="0">
              <a:solidFill>
                <a:srgbClr val="C00000"/>
              </a:solidFill>
              <a:latin typeface="TH SarabunPSK" panose="020B0500040200020003" pitchFamily="34" charset="-34"/>
              <a:ea typeface="Tahoma" panose="020B0604030504040204" pitchFamily="34" charset="0"/>
            </a:endParaRPr>
          </a:p>
        </p:txBody>
      </p:sp>
      <p:sp>
        <p:nvSpPr>
          <p:cNvPr id="35" name="TextBox 6"/>
          <p:cNvSpPr txBox="1"/>
          <p:nvPr/>
        </p:nvSpPr>
        <p:spPr>
          <a:xfrm>
            <a:off x="6849589" y="3456539"/>
            <a:ext cx="816249" cy="369332"/>
          </a:xfrm>
          <a:prstGeom prst="rect">
            <a:avLst/>
          </a:prstGeom>
          <a:noFill/>
        </p:spPr>
        <p:txBody>
          <a:bodyPr wrap="none" rtlCol="0">
            <a:spAutoFit/>
          </a:bodyPr>
          <a:lstStyle/>
          <a:p>
            <a:r>
              <a:rPr lang="en-US" sz="1800" b="1" dirty="0">
                <a:solidFill>
                  <a:srgbClr val="C00000"/>
                </a:solidFill>
                <a:latin typeface="TH SarabunPSK" panose="020B0500040200020003" pitchFamily="34" charset="-34"/>
                <a:ea typeface="Tahoma" panose="020B0604030504040204" pitchFamily="34" charset="0"/>
              </a:rPr>
              <a:t>Cholburi</a:t>
            </a:r>
          </a:p>
        </p:txBody>
      </p:sp>
      <p:sp>
        <p:nvSpPr>
          <p:cNvPr id="36" name="TextBox 7"/>
          <p:cNvSpPr txBox="1"/>
          <p:nvPr/>
        </p:nvSpPr>
        <p:spPr>
          <a:xfrm>
            <a:off x="7816748" y="4155092"/>
            <a:ext cx="713657" cy="369332"/>
          </a:xfrm>
          <a:prstGeom prst="rect">
            <a:avLst/>
          </a:prstGeom>
          <a:noFill/>
        </p:spPr>
        <p:txBody>
          <a:bodyPr wrap="none" rtlCol="0">
            <a:spAutoFit/>
          </a:bodyPr>
          <a:lstStyle/>
          <a:p>
            <a:r>
              <a:rPr lang="en-US" sz="1800" b="1" dirty="0" err="1">
                <a:solidFill>
                  <a:srgbClr val="C00000"/>
                </a:solidFill>
                <a:latin typeface="TH SarabunPSK" panose="020B0500040200020003" pitchFamily="34" charset="-34"/>
                <a:ea typeface="Tahoma" panose="020B0604030504040204" pitchFamily="34" charset="0"/>
              </a:rPr>
              <a:t>Rayong</a:t>
            </a:r>
            <a:endParaRPr lang="en-US" sz="1800" b="1" dirty="0">
              <a:solidFill>
                <a:srgbClr val="C00000"/>
              </a:solidFill>
              <a:latin typeface="TH SarabunPSK" panose="020B0500040200020003" pitchFamily="34" charset="-34"/>
              <a:ea typeface="Tahoma" panose="020B0604030504040204" pitchFamily="34" charset="0"/>
            </a:endParaRPr>
          </a:p>
        </p:txBody>
      </p:sp>
      <p:sp>
        <p:nvSpPr>
          <p:cNvPr id="37" name="TextBox 10"/>
          <p:cNvSpPr txBox="1"/>
          <p:nvPr/>
        </p:nvSpPr>
        <p:spPr>
          <a:xfrm>
            <a:off x="6571508" y="5212015"/>
            <a:ext cx="911320" cy="300082"/>
          </a:xfrm>
          <a:prstGeom prst="rect">
            <a:avLst/>
          </a:prstGeom>
          <a:noFill/>
          <a:ln>
            <a:noFill/>
          </a:ln>
        </p:spPr>
        <p:txBody>
          <a:bodyPr wrap="square" rtlCol="0">
            <a:spAutoFit/>
          </a:bodyPr>
          <a:lstStyle/>
          <a:p>
            <a:pPr algn="ctr"/>
            <a:r>
              <a:rPr lang="en-US" sz="1350" b="1" dirty="0">
                <a:latin typeface="TH SarabunPSK" panose="020B0500040200020003" pitchFamily="34" charset="-34"/>
                <a:ea typeface="Tahoma" panose="020B0604030504040204" pitchFamily="34" charset="0"/>
              </a:rPr>
              <a:t>Map Ta </a:t>
            </a:r>
            <a:r>
              <a:rPr lang="en-US" sz="1350" b="1" dirty="0" err="1">
                <a:latin typeface="TH SarabunPSK" panose="020B0500040200020003" pitchFamily="34" charset="-34"/>
                <a:ea typeface="Tahoma" panose="020B0604030504040204" pitchFamily="34" charset="0"/>
              </a:rPr>
              <a:t>Phut</a:t>
            </a:r>
            <a:endParaRPr lang="en-US" sz="1350" b="1" dirty="0">
              <a:latin typeface="TH SarabunPSK" panose="020B0500040200020003" pitchFamily="34" charset="-34"/>
              <a:ea typeface="Tahoma" panose="020B0604030504040204" pitchFamily="34" charset="0"/>
            </a:endParaRPr>
          </a:p>
        </p:txBody>
      </p:sp>
      <p:sp>
        <p:nvSpPr>
          <p:cNvPr id="43" name="TextBox 30"/>
          <p:cNvSpPr txBox="1"/>
          <p:nvPr/>
        </p:nvSpPr>
        <p:spPr>
          <a:xfrm>
            <a:off x="5277900" y="4100350"/>
            <a:ext cx="1116416" cy="715581"/>
          </a:xfrm>
          <a:prstGeom prst="rect">
            <a:avLst/>
          </a:prstGeom>
          <a:noFill/>
          <a:ln>
            <a:noFill/>
          </a:ln>
        </p:spPr>
        <p:txBody>
          <a:bodyPr wrap="square" rtlCol="0">
            <a:spAutoFit/>
          </a:bodyPr>
          <a:lstStyle/>
          <a:p>
            <a:pPr algn="ctr"/>
            <a:r>
              <a:rPr lang="en-US" sz="1350" b="1" dirty="0" err="1">
                <a:latin typeface="TH SarabunPSK" panose="020B0500040200020003" pitchFamily="34" charset="-34"/>
                <a:ea typeface="Tahoma" panose="020B0604030504040204" pitchFamily="34" charset="0"/>
              </a:rPr>
              <a:t>Kasetsart</a:t>
            </a:r>
            <a:r>
              <a:rPr lang="en-US" sz="1350" b="1" dirty="0">
                <a:latin typeface="TH SarabunPSK" panose="020B0500040200020003" pitchFamily="34" charset="-34"/>
                <a:ea typeface="Tahoma" panose="020B0604030504040204" pitchFamily="34" charset="0"/>
              </a:rPr>
              <a:t> University, </a:t>
            </a:r>
            <a:r>
              <a:rPr lang="en-US" sz="1350" b="1" dirty="0" err="1">
                <a:latin typeface="TH SarabunPSK" panose="020B0500040200020003" pitchFamily="34" charset="-34"/>
                <a:ea typeface="Tahoma" panose="020B0604030504040204" pitchFamily="34" charset="0"/>
              </a:rPr>
              <a:t>Sriracha</a:t>
            </a:r>
            <a:r>
              <a:rPr lang="en-US" sz="1350" b="1" dirty="0">
                <a:latin typeface="TH SarabunPSK" panose="020B0500040200020003" pitchFamily="34" charset="-34"/>
                <a:ea typeface="Tahoma" panose="020B0604030504040204" pitchFamily="34" charset="0"/>
              </a:rPr>
              <a:t> Campus</a:t>
            </a:r>
          </a:p>
        </p:txBody>
      </p:sp>
      <p:sp>
        <p:nvSpPr>
          <p:cNvPr id="44" name="TextBox 33"/>
          <p:cNvSpPr txBox="1"/>
          <p:nvPr/>
        </p:nvSpPr>
        <p:spPr>
          <a:xfrm>
            <a:off x="6817716" y="3886502"/>
            <a:ext cx="509976" cy="507831"/>
          </a:xfrm>
          <a:prstGeom prst="rect">
            <a:avLst/>
          </a:prstGeom>
          <a:noFill/>
          <a:ln>
            <a:noFill/>
          </a:ln>
        </p:spPr>
        <p:txBody>
          <a:bodyPr wrap="square" rtlCol="0">
            <a:spAutoFit/>
          </a:bodyPr>
          <a:lstStyle/>
          <a:p>
            <a:pPr algn="ctr"/>
            <a:r>
              <a:rPr lang="en-US" sz="1350" b="1" dirty="0" err="1">
                <a:latin typeface="TH SarabunPSK" panose="020B0500040200020003" pitchFamily="34" charset="-34"/>
                <a:ea typeface="Tahoma" panose="020B0604030504040204" pitchFamily="34" charset="0"/>
              </a:rPr>
              <a:t>Amata</a:t>
            </a:r>
            <a:r>
              <a:rPr lang="en-US" sz="1350" b="1" dirty="0">
                <a:latin typeface="TH SarabunPSK" panose="020B0500040200020003" pitchFamily="34" charset="-34"/>
                <a:ea typeface="Tahoma" panose="020B0604030504040204" pitchFamily="34" charset="0"/>
              </a:rPr>
              <a:t> City</a:t>
            </a:r>
          </a:p>
        </p:txBody>
      </p:sp>
      <p:pic>
        <p:nvPicPr>
          <p:cNvPr id="18" name="รูปภาพ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7900" y="3456540"/>
            <a:ext cx="3810000" cy="2733085"/>
          </a:xfrm>
          <a:prstGeom prst="rect">
            <a:avLst/>
          </a:prstGeom>
        </p:spPr>
      </p:pic>
      <p:pic>
        <p:nvPicPr>
          <p:cNvPr id="5" name="รูปภาพ 4"/>
          <p:cNvPicPr>
            <a:picLocks noChangeAspect="1"/>
          </p:cNvPicPr>
          <p:nvPr/>
        </p:nvPicPr>
        <p:blipFill>
          <a:blip r:embed="rId7"/>
          <a:stretch>
            <a:fillRect/>
          </a:stretch>
        </p:blipFill>
        <p:spPr>
          <a:xfrm>
            <a:off x="7083656" y="2345548"/>
            <a:ext cx="409753" cy="872308"/>
          </a:xfrm>
          <a:prstGeom prst="rect">
            <a:avLst/>
          </a:prstGeom>
        </p:spPr>
      </p:pic>
      <p:pic>
        <p:nvPicPr>
          <p:cNvPr id="46" name="รูปภาพ 45"/>
          <p:cNvPicPr>
            <a:picLocks noChangeAspect="1"/>
          </p:cNvPicPr>
          <p:nvPr/>
        </p:nvPicPr>
        <p:blipFill>
          <a:blip r:embed="rId7"/>
          <a:stretch>
            <a:fillRect/>
          </a:stretch>
        </p:blipFill>
        <p:spPr>
          <a:xfrm>
            <a:off x="7482827" y="4133037"/>
            <a:ext cx="409830" cy="872472"/>
          </a:xfrm>
          <a:prstGeom prst="rect">
            <a:avLst/>
          </a:prstGeom>
        </p:spPr>
      </p:pic>
      <p:pic>
        <p:nvPicPr>
          <p:cNvPr id="49" name="รูปภาพ 48"/>
          <p:cNvPicPr>
            <a:picLocks noChangeAspect="1"/>
          </p:cNvPicPr>
          <p:nvPr/>
        </p:nvPicPr>
        <p:blipFill>
          <a:blip r:embed="rId7"/>
          <a:stretch>
            <a:fillRect/>
          </a:stretch>
        </p:blipFill>
        <p:spPr>
          <a:xfrm>
            <a:off x="6324523" y="4238770"/>
            <a:ext cx="364603" cy="776189"/>
          </a:xfrm>
          <a:prstGeom prst="rect">
            <a:avLst/>
          </a:prstGeom>
        </p:spPr>
      </p:pic>
      <p:pic>
        <p:nvPicPr>
          <p:cNvPr id="50" name="รูปภาพ 49"/>
          <p:cNvPicPr>
            <a:picLocks noChangeAspect="1"/>
          </p:cNvPicPr>
          <p:nvPr/>
        </p:nvPicPr>
        <p:blipFill>
          <a:blip r:embed="rId7"/>
          <a:stretch>
            <a:fillRect/>
          </a:stretch>
        </p:blipFill>
        <p:spPr>
          <a:xfrm>
            <a:off x="6761845" y="4332494"/>
            <a:ext cx="388344" cy="826732"/>
          </a:xfrm>
          <a:prstGeom prst="rect">
            <a:avLst/>
          </a:prstGeom>
        </p:spPr>
      </p:pic>
      <p:sp>
        <p:nvSpPr>
          <p:cNvPr id="56" name="TextBox 5"/>
          <p:cNvSpPr txBox="1"/>
          <p:nvPr/>
        </p:nvSpPr>
        <p:spPr>
          <a:xfrm>
            <a:off x="7830175" y="4585172"/>
            <a:ext cx="721672" cy="323165"/>
          </a:xfrm>
          <a:prstGeom prst="rect">
            <a:avLst/>
          </a:prstGeom>
          <a:noFill/>
        </p:spPr>
        <p:txBody>
          <a:bodyPr wrap="none" rtlCol="0">
            <a:spAutoFit/>
          </a:bodyPr>
          <a:lstStyle/>
          <a:p>
            <a:r>
              <a:rPr lang="en-US" sz="1500" b="1" dirty="0">
                <a:solidFill>
                  <a:srgbClr val="14A8DF"/>
                </a:solidFill>
                <a:latin typeface="TH SarabunPSK" panose="020B0500040200020003" pitchFamily="34" charset="-34"/>
                <a:ea typeface="Tahoma" panose="020B0604030504040204" pitchFamily="34" charset="0"/>
              </a:rPr>
              <a:t>New City</a:t>
            </a:r>
          </a:p>
        </p:txBody>
      </p:sp>
      <p:sp>
        <p:nvSpPr>
          <p:cNvPr id="57" name="TextBox 5"/>
          <p:cNvSpPr txBox="1"/>
          <p:nvPr/>
        </p:nvSpPr>
        <p:spPr>
          <a:xfrm>
            <a:off x="7404410" y="2675517"/>
            <a:ext cx="721672" cy="323165"/>
          </a:xfrm>
          <a:prstGeom prst="rect">
            <a:avLst/>
          </a:prstGeom>
          <a:noFill/>
        </p:spPr>
        <p:txBody>
          <a:bodyPr wrap="none" rtlCol="0">
            <a:spAutoFit/>
          </a:bodyPr>
          <a:lstStyle/>
          <a:p>
            <a:r>
              <a:rPr lang="en-US" sz="1500" b="1" dirty="0">
                <a:solidFill>
                  <a:srgbClr val="14A8DF"/>
                </a:solidFill>
                <a:latin typeface="TH SarabunPSK" panose="020B0500040200020003" pitchFamily="34" charset="-34"/>
                <a:ea typeface="Tahoma" panose="020B0604030504040204" pitchFamily="34" charset="0"/>
              </a:rPr>
              <a:t>New City</a:t>
            </a:r>
          </a:p>
        </p:txBody>
      </p:sp>
      <p:sp>
        <p:nvSpPr>
          <p:cNvPr id="58" name="TextBox 5"/>
          <p:cNvSpPr txBox="1"/>
          <p:nvPr/>
        </p:nvSpPr>
        <p:spPr>
          <a:xfrm>
            <a:off x="7018793" y="4601650"/>
            <a:ext cx="721672" cy="323165"/>
          </a:xfrm>
          <a:prstGeom prst="rect">
            <a:avLst/>
          </a:prstGeom>
          <a:noFill/>
        </p:spPr>
        <p:txBody>
          <a:bodyPr wrap="none" rtlCol="0">
            <a:spAutoFit/>
          </a:bodyPr>
          <a:lstStyle/>
          <a:p>
            <a:r>
              <a:rPr lang="en-US" sz="1500" b="1" dirty="0">
                <a:solidFill>
                  <a:srgbClr val="14A8DF"/>
                </a:solidFill>
                <a:latin typeface="TH SarabunPSK" panose="020B0500040200020003" pitchFamily="34" charset="-34"/>
                <a:ea typeface="Tahoma" panose="020B0604030504040204" pitchFamily="34" charset="0"/>
              </a:rPr>
              <a:t>New City</a:t>
            </a:r>
          </a:p>
        </p:txBody>
      </p:sp>
      <p:sp>
        <p:nvSpPr>
          <p:cNvPr id="59" name="TextBox 5"/>
          <p:cNvSpPr txBox="1"/>
          <p:nvPr/>
        </p:nvSpPr>
        <p:spPr>
          <a:xfrm>
            <a:off x="5751890" y="4681098"/>
            <a:ext cx="721672" cy="323165"/>
          </a:xfrm>
          <a:prstGeom prst="rect">
            <a:avLst/>
          </a:prstGeom>
          <a:noFill/>
        </p:spPr>
        <p:txBody>
          <a:bodyPr wrap="none" rtlCol="0">
            <a:spAutoFit/>
          </a:bodyPr>
          <a:lstStyle/>
          <a:p>
            <a:r>
              <a:rPr lang="en-US" sz="1500" b="1" dirty="0">
                <a:solidFill>
                  <a:srgbClr val="14A8DF"/>
                </a:solidFill>
                <a:latin typeface="TH SarabunPSK" panose="020B0500040200020003" pitchFamily="34" charset="-34"/>
                <a:ea typeface="Tahoma" panose="020B0604030504040204" pitchFamily="34" charset="0"/>
              </a:rPr>
              <a:t>New City</a:t>
            </a:r>
          </a:p>
        </p:txBody>
      </p:sp>
      <p:sp>
        <p:nvSpPr>
          <p:cNvPr id="14" name="รูปแบบอิสระ: รูปร่าง 13"/>
          <p:cNvSpPr/>
          <p:nvPr/>
        </p:nvSpPr>
        <p:spPr>
          <a:xfrm rot="21390506">
            <a:off x="3161947" y="3300397"/>
            <a:ext cx="2196466" cy="800243"/>
          </a:xfrm>
          <a:custGeom>
            <a:avLst/>
            <a:gdLst>
              <a:gd name="connsiteX0" fmla="*/ 0 w 2355273"/>
              <a:gd name="connsiteY0" fmla="*/ 1018621 h 1852020"/>
              <a:gd name="connsiteX1" fmla="*/ 651164 w 2355273"/>
              <a:gd name="connsiteY1" fmla="*/ 21094 h 1852020"/>
              <a:gd name="connsiteX2" fmla="*/ 1274618 w 2355273"/>
              <a:gd name="connsiteY2" fmla="*/ 1849894 h 1852020"/>
              <a:gd name="connsiteX3" fmla="*/ 1967345 w 2355273"/>
              <a:gd name="connsiteY3" fmla="*/ 395167 h 1852020"/>
              <a:gd name="connsiteX4" fmla="*/ 2355273 w 2355273"/>
              <a:gd name="connsiteY4" fmla="*/ 713821 h 1852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5273" h="1852020">
                <a:moveTo>
                  <a:pt x="0" y="1018621"/>
                </a:moveTo>
                <a:cubicBezTo>
                  <a:pt x="219364" y="450584"/>
                  <a:pt x="438728" y="-117452"/>
                  <a:pt x="651164" y="21094"/>
                </a:cubicBezTo>
                <a:cubicBezTo>
                  <a:pt x="863600" y="159639"/>
                  <a:pt x="1055254" y="1787548"/>
                  <a:pt x="1274618" y="1849894"/>
                </a:cubicBezTo>
                <a:cubicBezTo>
                  <a:pt x="1493982" y="1912240"/>
                  <a:pt x="1787236" y="584512"/>
                  <a:pt x="1967345" y="395167"/>
                </a:cubicBezTo>
                <a:cubicBezTo>
                  <a:pt x="2147454" y="205822"/>
                  <a:pt x="2251363" y="459821"/>
                  <a:pt x="2355273" y="713821"/>
                </a:cubicBezTo>
              </a:path>
            </a:pathLst>
          </a:cu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TH SarabunPSK" panose="020B0500040200020003" pitchFamily="34" charset="-34"/>
              <a:cs typeface="TH SarabunPSK" panose="020B0500040200020003" pitchFamily="34" charset="-34"/>
            </a:endParaRPr>
          </a:p>
        </p:txBody>
      </p:sp>
      <p:sp>
        <p:nvSpPr>
          <p:cNvPr id="32" name="TextBox 36"/>
          <p:cNvSpPr txBox="1"/>
          <p:nvPr/>
        </p:nvSpPr>
        <p:spPr>
          <a:xfrm>
            <a:off x="6495690" y="2675516"/>
            <a:ext cx="661364" cy="553998"/>
          </a:xfrm>
          <a:prstGeom prst="rect">
            <a:avLst/>
          </a:prstGeom>
          <a:noFill/>
          <a:ln>
            <a:noFill/>
          </a:ln>
        </p:spPr>
        <p:txBody>
          <a:bodyPr wrap="square" rtlCol="0">
            <a:spAutoFit/>
          </a:bodyPr>
          <a:lstStyle/>
          <a:p>
            <a:pPr algn="ctr"/>
            <a:r>
              <a:rPr lang="en-US" sz="1500" b="1" dirty="0">
                <a:solidFill>
                  <a:schemeClr val="accent2">
                    <a:lumMod val="75000"/>
                  </a:schemeClr>
                </a:solidFill>
                <a:latin typeface="TH SarabunPSK" panose="020B0500040200020003" pitchFamily="34" charset="-34"/>
                <a:ea typeface="Tahoma" panose="020B0604030504040204" pitchFamily="34" charset="0"/>
              </a:rPr>
              <a:t>Gateway City</a:t>
            </a:r>
          </a:p>
        </p:txBody>
      </p:sp>
      <p:sp>
        <p:nvSpPr>
          <p:cNvPr id="42" name="TextBox 27"/>
          <p:cNvSpPr txBox="1"/>
          <p:nvPr/>
        </p:nvSpPr>
        <p:spPr>
          <a:xfrm>
            <a:off x="6126747" y="3711441"/>
            <a:ext cx="651532" cy="507831"/>
          </a:xfrm>
          <a:prstGeom prst="rect">
            <a:avLst/>
          </a:prstGeom>
          <a:noFill/>
          <a:ln>
            <a:noFill/>
          </a:ln>
        </p:spPr>
        <p:txBody>
          <a:bodyPr wrap="square" rtlCol="0">
            <a:spAutoFit/>
          </a:bodyPr>
          <a:lstStyle/>
          <a:p>
            <a:pPr algn="ctr"/>
            <a:r>
              <a:rPr lang="en-US" sz="1350" b="1" dirty="0" err="1">
                <a:latin typeface="TH SarabunPSK" panose="020B0500040200020003" pitchFamily="34" charset="-34"/>
                <a:ea typeface="Tahoma" panose="020B0604030504040204" pitchFamily="34" charset="0"/>
              </a:rPr>
              <a:t>Burapa</a:t>
            </a:r>
            <a:r>
              <a:rPr lang="en-US" sz="1350" b="1" dirty="0">
                <a:latin typeface="TH SarabunPSK" panose="020B0500040200020003" pitchFamily="34" charset="-34"/>
                <a:ea typeface="Tahoma" panose="020B0604030504040204" pitchFamily="34" charset="0"/>
              </a:rPr>
              <a:t> Univ.</a:t>
            </a:r>
          </a:p>
        </p:txBody>
      </p:sp>
      <p:pic>
        <p:nvPicPr>
          <p:cNvPr id="60" name="รูปภาพ 5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624545">
            <a:off x="4138498" y="3056425"/>
            <a:ext cx="900671" cy="1192646"/>
          </a:xfrm>
          <a:prstGeom prst="rect">
            <a:avLst/>
          </a:prstGeom>
        </p:spPr>
      </p:pic>
      <p:pic>
        <p:nvPicPr>
          <p:cNvPr id="61" name="รูปภาพ 6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624545">
            <a:off x="3234288" y="3044017"/>
            <a:ext cx="327124" cy="433169"/>
          </a:xfrm>
          <a:prstGeom prst="rect">
            <a:avLst/>
          </a:prstGeom>
        </p:spPr>
      </p:pic>
      <p:grpSp>
        <p:nvGrpSpPr>
          <p:cNvPr id="2" name="กลุ่ม 1"/>
          <p:cNvGrpSpPr/>
          <p:nvPr/>
        </p:nvGrpSpPr>
        <p:grpSpPr>
          <a:xfrm>
            <a:off x="5268744" y="1713100"/>
            <a:ext cx="2085125" cy="2492471"/>
            <a:chOff x="4323943" y="992816"/>
            <a:chExt cx="2780167" cy="3323294"/>
          </a:xfrm>
        </p:grpSpPr>
        <p:pic>
          <p:nvPicPr>
            <p:cNvPr id="9" name="รูปภาพ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754500">
              <a:off x="4323943" y="992816"/>
              <a:ext cx="2509708" cy="3323294"/>
            </a:xfrm>
            <a:prstGeom prst="rect">
              <a:avLst/>
            </a:prstGeom>
          </p:spPr>
        </p:pic>
        <p:sp>
          <p:nvSpPr>
            <p:cNvPr id="64" name="กล่องข้อความ 63"/>
            <p:cNvSpPr txBox="1"/>
            <p:nvPr/>
          </p:nvSpPr>
          <p:spPr>
            <a:xfrm>
              <a:off x="6633681" y="2267670"/>
              <a:ext cx="470429" cy="615553"/>
            </a:xfrm>
            <a:prstGeom prst="rect">
              <a:avLst/>
            </a:prstGeom>
            <a:noFill/>
          </p:spPr>
          <p:txBody>
            <a:bodyPr wrap="square" rtlCol="0">
              <a:spAutoFit/>
            </a:bodyPr>
            <a:lstStyle/>
            <a:p>
              <a:r>
                <a:rPr lang="en-US" sz="1200" b="1" u="sng" dirty="0" err="1">
                  <a:latin typeface="TH SarabunPSK" panose="020B0500040200020003" pitchFamily="34" charset="-34"/>
                </a:rPr>
                <a:t>EEC</a:t>
              </a:r>
              <a:r>
                <a:rPr lang="en-US" sz="1200" b="1" u="sng" dirty="0" err="1">
                  <a:solidFill>
                    <a:srgbClr val="C00000"/>
                  </a:solidFill>
                  <a:latin typeface="TH SarabunPSK" panose="020B0500040200020003" pitchFamily="34" charset="-34"/>
                </a:rPr>
                <a:t>i</a:t>
              </a:r>
              <a:r>
                <a:rPr lang="en-US" sz="1200" b="1" u="sng" dirty="0">
                  <a:latin typeface="TH SarabunPSK" panose="020B0500040200020003" pitchFamily="34" charset="-34"/>
                </a:rPr>
                <a:t> </a:t>
              </a:r>
              <a:endParaRPr lang="th-TH" sz="1200" b="1" u="sng" dirty="0">
                <a:latin typeface="TH SarabunPSK" panose="020B0500040200020003" pitchFamily="34" charset="-34"/>
              </a:endParaRPr>
            </a:p>
          </p:txBody>
        </p:sp>
      </p:grpSp>
    </p:spTree>
    <p:extLst>
      <p:ext uri="{BB962C8B-B14F-4D97-AF65-F5344CB8AC3E}">
        <p14:creationId xmlns:p14="http://schemas.microsoft.com/office/powerpoint/2010/main" val="4971454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r="25786"/>
          <a:stretch/>
        </p:blipFill>
        <p:spPr>
          <a:xfrm>
            <a:off x="7034562" y="3184961"/>
            <a:ext cx="2093340" cy="2820685"/>
          </a:xfrm>
          <a:prstGeom prst="rect">
            <a:avLst/>
          </a:prstGeom>
        </p:spPr>
      </p:pic>
      <p:sp>
        <p:nvSpPr>
          <p:cNvPr id="4" name="Slide Number Placeholder 3"/>
          <p:cNvSpPr>
            <a:spLocks noGrp="1"/>
          </p:cNvSpPr>
          <p:nvPr>
            <p:ph type="sldNum" sz="quarter" idx="4294967295"/>
          </p:nvPr>
        </p:nvSpPr>
        <p:spPr>
          <a:xfrm>
            <a:off x="6987340" y="5672514"/>
            <a:ext cx="2057400" cy="273844"/>
          </a:xfrm>
          <a:prstGeom prst="rect">
            <a:avLst/>
          </a:prstGeom>
        </p:spPr>
        <p:txBody>
          <a:bodyPr/>
          <a:lstStyle/>
          <a:p>
            <a:fld id="{09B47E12-F1F9-42D1-AA3B-E9B85E81C9C7}" type="slidenum">
              <a:rPr lang="th-TH" smtClean="0"/>
              <a:pPr/>
              <a:t>29</a:t>
            </a:fld>
            <a:endParaRPr lang="th-TH" dirty="0"/>
          </a:p>
        </p:txBody>
      </p:sp>
      <p:grpSp>
        <p:nvGrpSpPr>
          <p:cNvPr id="16" name="Group 15"/>
          <p:cNvGrpSpPr/>
          <p:nvPr/>
        </p:nvGrpSpPr>
        <p:grpSpPr>
          <a:xfrm>
            <a:off x="315830" y="910765"/>
            <a:ext cx="8628441" cy="1092161"/>
            <a:chOff x="838199" y="365125"/>
            <a:chExt cx="10515601" cy="1331029"/>
          </a:xfrm>
        </p:grpSpPr>
        <p:grpSp>
          <p:nvGrpSpPr>
            <p:cNvPr id="13" name="Group 12"/>
            <p:cNvGrpSpPr/>
            <p:nvPr/>
          </p:nvGrpSpPr>
          <p:grpSpPr>
            <a:xfrm>
              <a:off x="838199" y="365125"/>
              <a:ext cx="10515601" cy="1056068"/>
              <a:chOff x="838199" y="365125"/>
              <a:chExt cx="10515601" cy="1056068"/>
            </a:xfrm>
          </p:grpSpPr>
          <p:sp>
            <p:nvSpPr>
              <p:cNvPr id="25" name="Freeform 24"/>
              <p:cNvSpPr/>
              <p:nvPr/>
            </p:nvSpPr>
            <p:spPr>
              <a:xfrm rot="10800000">
                <a:off x="838199" y="944161"/>
                <a:ext cx="10515600" cy="477032"/>
              </a:xfrm>
              <a:custGeom>
                <a:avLst/>
                <a:gdLst>
                  <a:gd name="connsiteX0" fmla="*/ 10515600 w 10515600"/>
                  <a:gd name="connsiteY0" fmla="*/ 477032 h 477032"/>
                  <a:gd name="connsiteX1" fmla="*/ 0 w 10515600"/>
                  <a:gd name="connsiteY1" fmla="*/ 477032 h 477032"/>
                  <a:gd name="connsiteX2" fmla="*/ 0 w 10515600"/>
                  <a:gd name="connsiteY2" fmla="*/ 374052 h 477032"/>
                  <a:gd name="connsiteX3" fmla="*/ 3044581 w 10515600"/>
                  <a:gd name="connsiteY3" fmla="*/ 0 h 477032"/>
                  <a:gd name="connsiteX4" fmla="*/ 7555156 w 10515600"/>
                  <a:gd name="connsiteY4" fmla="*/ 0 h 477032"/>
                  <a:gd name="connsiteX5" fmla="*/ 10515600 w 10515600"/>
                  <a:gd name="connsiteY5" fmla="*/ 361467 h 477032"/>
                  <a:gd name="connsiteX6" fmla="*/ 10515600 w 10515600"/>
                  <a:gd name="connsiteY6" fmla="*/ 477032 h 4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15600" h="477032">
                    <a:moveTo>
                      <a:pt x="10515600" y="477032"/>
                    </a:moveTo>
                    <a:lnTo>
                      <a:pt x="0" y="477032"/>
                    </a:lnTo>
                    <a:lnTo>
                      <a:pt x="0" y="374052"/>
                    </a:lnTo>
                    <a:lnTo>
                      <a:pt x="3044581" y="0"/>
                    </a:lnTo>
                    <a:lnTo>
                      <a:pt x="7555156" y="0"/>
                    </a:lnTo>
                    <a:lnTo>
                      <a:pt x="10515600" y="361467"/>
                    </a:lnTo>
                    <a:lnTo>
                      <a:pt x="10515600" y="477032"/>
                    </a:lnTo>
                    <a:close/>
                  </a:path>
                </a:pathLst>
              </a:custGeom>
              <a:solidFill>
                <a:srgbClr val="476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Freeform 23"/>
              <p:cNvSpPr/>
              <p:nvPr/>
            </p:nvSpPr>
            <p:spPr>
              <a:xfrm rot="10800000">
                <a:off x="838199" y="365125"/>
                <a:ext cx="10515600" cy="625223"/>
              </a:xfrm>
              <a:custGeom>
                <a:avLst/>
                <a:gdLst>
                  <a:gd name="connsiteX0" fmla="*/ 10515600 w 10515600"/>
                  <a:gd name="connsiteY0" fmla="*/ 848531 h 848531"/>
                  <a:gd name="connsiteX1" fmla="*/ 0 w 10515600"/>
                  <a:gd name="connsiteY1" fmla="*/ 848531 h 848531"/>
                  <a:gd name="connsiteX2" fmla="*/ 0 w 10515600"/>
                  <a:gd name="connsiteY2" fmla="*/ 0 h 848531"/>
                  <a:gd name="connsiteX3" fmla="*/ 10515600 w 10515600"/>
                  <a:gd name="connsiteY3" fmla="*/ 0 h 848531"/>
                  <a:gd name="connsiteX4" fmla="*/ 10515600 w 10515600"/>
                  <a:gd name="connsiteY4" fmla="*/ 848531 h 848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848531">
                    <a:moveTo>
                      <a:pt x="10515600" y="848531"/>
                    </a:moveTo>
                    <a:lnTo>
                      <a:pt x="0" y="848531"/>
                    </a:lnTo>
                    <a:lnTo>
                      <a:pt x="0" y="0"/>
                    </a:lnTo>
                    <a:lnTo>
                      <a:pt x="10515600" y="0"/>
                    </a:lnTo>
                    <a:lnTo>
                      <a:pt x="10515600" y="848531"/>
                    </a:lnTo>
                    <a:close/>
                  </a:path>
                </a:pathLst>
              </a:custGeom>
              <a:solidFill>
                <a:srgbClr val="476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Freeform 20"/>
              <p:cNvSpPr/>
              <p:nvPr/>
            </p:nvSpPr>
            <p:spPr>
              <a:xfrm rot="10800000">
                <a:off x="8309219" y="1034113"/>
                <a:ext cx="3044581" cy="374052"/>
              </a:xfrm>
              <a:custGeom>
                <a:avLst/>
                <a:gdLst>
                  <a:gd name="connsiteX0" fmla="*/ 0 w 3044581"/>
                  <a:gd name="connsiteY0" fmla="*/ 374052 h 374052"/>
                  <a:gd name="connsiteX1" fmla="*/ 0 w 3044581"/>
                  <a:gd name="connsiteY1" fmla="*/ 0 h 374052"/>
                  <a:gd name="connsiteX2" fmla="*/ 3044581 w 3044581"/>
                  <a:gd name="connsiteY2" fmla="*/ 0 h 374052"/>
                  <a:gd name="connsiteX3" fmla="*/ 0 w 3044581"/>
                  <a:gd name="connsiteY3" fmla="*/ 374052 h 374052"/>
                </a:gdLst>
                <a:ahLst/>
                <a:cxnLst>
                  <a:cxn ang="0">
                    <a:pos x="connsiteX0" y="connsiteY0"/>
                  </a:cxn>
                  <a:cxn ang="0">
                    <a:pos x="connsiteX1" y="connsiteY1"/>
                  </a:cxn>
                  <a:cxn ang="0">
                    <a:pos x="connsiteX2" y="connsiteY2"/>
                  </a:cxn>
                  <a:cxn ang="0">
                    <a:pos x="connsiteX3" y="connsiteY3"/>
                  </a:cxn>
                </a:cxnLst>
                <a:rect l="l" t="t" r="r" b="b"/>
                <a:pathLst>
                  <a:path w="3044581" h="374052">
                    <a:moveTo>
                      <a:pt x="0" y="374052"/>
                    </a:moveTo>
                    <a:lnTo>
                      <a:pt x="0" y="0"/>
                    </a:lnTo>
                    <a:lnTo>
                      <a:pt x="3044581" y="0"/>
                    </a:lnTo>
                    <a:lnTo>
                      <a:pt x="0" y="374052"/>
                    </a:lnTo>
                    <a:close/>
                  </a:path>
                </a:pathLst>
              </a:custGeom>
              <a:solidFill>
                <a:srgbClr val="476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Freeform 19"/>
              <p:cNvSpPr/>
              <p:nvPr/>
            </p:nvSpPr>
            <p:spPr>
              <a:xfrm rot="10800000">
                <a:off x="838199" y="1046697"/>
                <a:ext cx="2960444" cy="361467"/>
              </a:xfrm>
              <a:custGeom>
                <a:avLst/>
                <a:gdLst>
                  <a:gd name="connsiteX0" fmla="*/ 2960444 w 2960444"/>
                  <a:gd name="connsiteY0" fmla="*/ 361467 h 361467"/>
                  <a:gd name="connsiteX1" fmla="*/ 0 w 2960444"/>
                  <a:gd name="connsiteY1" fmla="*/ 0 h 361467"/>
                  <a:gd name="connsiteX2" fmla="*/ 2960444 w 2960444"/>
                  <a:gd name="connsiteY2" fmla="*/ 0 h 361467"/>
                  <a:gd name="connsiteX3" fmla="*/ 2960444 w 2960444"/>
                  <a:gd name="connsiteY3" fmla="*/ 361467 h 361467"/>
                </a:gdLst>
                <a:ahLst/>
                <a:cxnLst>
                  <a:cxn ang="0">
                    <a:pos x="connsiteX0" y="connsiteY0"/>
                  </a:cxn>
                  <a:cxn ang="0">
                    <a:pos x="connsiteX1" y="connsiteY1"/>
                  </a:cxn>
                  <a:cxn ang="0">
                    <a:pos x="connsiteX2" y="connsiteY2"/>
                  </a:cxn>
                  <a:cxn ang="0">
                    <a:pos x="connsiteX3" y="connsiteY3"/>
                  </a:cxn>
                </a:cxnLst>
                <a:rect l="l" t="t" r="r" b="b"/>
                <a:pathLst>
                  <a:path w="2960444" h="361467">
                    <a:moveTo>
                      <a:pt x="2960444" y="361467"/>
                    </a:moveTo>
                    <a:lnTo>
                      <a:pt x="0" y="0"/>
                    </a:lnTo>
                    <a:lnTo>
                      <a:pt x="2960444" y="0"/>
                    </a:lnTo>
                    <a:lnTo>
                      <a:pt x="2960444" y="361467"/>
                    </a:lnTo>
                    <a:close/>
                  </a:path>
                </a:pathLst>
              </a:custGeom>
              <a:solidFill>
                <a:srgbClr val="476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9" name="Freeform 18"/>
            <p:cNvSpPr/>
            <p:nvPr/>
          </p:nvSpPr>
          <p:spPr>
            <a:xfrm rot="10800000">
              <a:off x="3798644" y="1419932"/>
              <a:ext cx="4510575" cy="276222"/>
            </a:xfrm>
            <a:custGeom>
              <a:avLst/>
              <a:gdLst>
                <a:gd name="connsiteX0" fmla="*/ 4510575 w 4510575"/>
                <a:gd name="connsiteY0" fmla="*/ 276222 h 276222"/>
                <a:gd name="connsiteX1" fmla="*/ 0 w 4510575"/>
                <a:gd name="connsiteY1" fmla="*/ 276222 h 276222"/>
                <a:gd name="connsiteX2" fmla="*/ 2248296 w 4510575"/>
                <a:gd name="connsiteY2" fmla="*/ 0 h 276222"/>
                <a:gd name="connsiteX3" fmla="*/ 4510575 w 4510575"/>
                <a:gd name="connsiteY3" fmla="*/ 276222 h 276222"/>
              </a:gdLst>
              <a:ahLst/>
              <a:cxnLst>
                <a:cxn ang="0">
                  <a:pos x="connsiteX0" y="connsiteY0"/>
                </a:cxn>
                <a:cxn ang="0">
                  <a:pos x="connsiteX1" y="connsiteY1"/>
                </a:cxn>
                <a:cxn ang="0">
                  <a:pos x="connsiteX2" y="connsiteY2"/>
                </a:cxn>
                <a:cxn ang="0">
                  <a:pos x="connsiteX3" y="connsiteY3"/>
                </a:cxn>
              </a:cxnLst>
              <a:rect l="l" t="t" r="r" b="b"/>
              <a:pathLst>
                <a:path w="4510575" h="276222">
                  <a:moveTo>
                    <a:pt x="4510575" y="276222"/>
                  </a:moveTo>
                  <a:lnTo>
                    <a:pt x="0" y="276222"/>
                  </a:lnTo>
                  <a:lnTo>
                    <a:pt x="2248296" y="0"/>
                  </a:lnTo>
                  <a:lnTo>
                    <a:pt x="4510575" y="27622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Box 13"/>
            <p:cNvSpPr txBox="1"/>
            <p:nvPr/>
          </p:nvSpPr>
          <p:spPr>
            <a:xfrm>
              <a:off x="1220989" y="437813"/>
              <a:ext cx="9877926" cy="67516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100" b="1" dirty="0">
                  <a:solidFill>
                    <a:srgbClr val="FFFFFF"/>
                  </a:solidFill>
                  <a:latin typeface="Times New Roman" panose="02020603050405020304" pitchFamily="18" charset="0"/>
                  <a:cs typeface="Times New Roman" panose="02020603050405020304" pitchFamily="18" charset="0"/>
                </a:rPr>
                <a:t>V. </a:t>
              </a:r>
              <a:r>
                <a:rPr lang="en-US" sz="3000" b="1" dirty="0" err="1">
                  <a:solidFill>
                    <a:srgbClr val="FFFFFF"/>
                  </a:solidFill>
                  <a:latin typeface="TH Sarabun New" panose="020B0500040200020003" pitchFamily="34" charset="-34"/>
                  <a:cs typeface="TH Sarabun New" panose="020B0500040200020003" pitchFamily="34" charset="-34"/>
                </a:rPr>
                <a:t>EECi</a:t>
              </a:r>
              <a:r>
                <a:rPr lang="en-US" sz="3000" b="1" dirty="0">
                  <a:solidFill>
                    <a:srgbClr val="FFFFFF"/>
                  </a:solidFill>
                  <a:latin typeface="TH Sarabun New" panose="020B0500040200020003" pitchFamily="34" charset="-34"/>
                  <a:cs typeface="TH Sarabun New" panose="020B0500040200020003" pitchFamily="34" charset="-34"/>
                </a:rPr>
                <a:t> is added into the EEC Act</a:t>
              </a:r>
              <a:endParaRPr lang="en-US" sz="3000" dirty="0">
                <a:solidFill>
                  <a:srgbClr val="FFFFFF"/>
                </a:solidFill>
              </a:endParaRPr>
            </a:p>
          </p:txBody>
        </p:sp>
      </p:grpSp>
      <p:pic>
        <p:nvPicPr>
          <p:cNvPr id="6" name="Picture 5"/>
          <p:cNvPicPr>
            <a:picLocks noChangeAspect="1"/>
          </p:cNvPicPr>
          <p:nvPr/>
        </p:nvPicPr>
        <p:blipFill rotWithShape="1">
          <a:blip r:embed="rId4"/>
          <a:srcRect l="34711" t="16941" r="33109" b="6963"/>
          <a:stretch/>
        </p:blipFill>
        <p:spPr>
          <a:xfrm rot="1028452">
            <a:off x="5457162" y="2376105"/>
            <a:ext cx="2400326" cy="31912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rotWithShape="1">
          <a:blip r:embed="rId4"/>
          <a:srcRect l="34711" t="16941" r="33109" b="6963"/>
          <a:stretch/>
        </p:blipFill>
        <p:spPr>
          <a:xfrm rot="20929496">
            <a:off x="1293534" y="2297865"/>
            <a:ext cx="2427080" cy="322680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30" name="Picture 6" descr="Image result for logo กฤษฎีกา"/>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49306">
            <a:off x="1291972" y="4852065"/>
            <a:ext cx="1169735" cy="1131837"/>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61625" y="4782416"/>
            <a:ext cx="1198314" cy="11299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18385" y="2110745"/>
            <a:ext cx="1248365" cy="1248365"/>
          </a:xfrm>
          <a:prstGeom prst="rect">
            <a:avLst/>
          </a:prstGeom>
        </p:spPr>
      </p:pic>
      <p:sp>
        <p:nvSpPr>
          <p:cNvPr id="8" name="TextBox 7"/>
          <p:cNvSpPr txBox="1"/>
          <p:nvPr/>
        </p:nvSpPr>
        <p:spPr>
          <a:xfrm>
            <a:off x="3907359" y="2197611"/>
            <a:ext cx="1433645" cy="369332"/>
          </a:xfrm>
          <a:prstGeom prst="rect">
            <a:avLst/>
          </a:prstGeom>
          <a:noFill/>
        </p:spPr>
        <p:txBody>
          <a:bodyPr wrap="square" rtlCol="0">
            <a:spAutoFit/>
          </a:bodyPr>
          <a:lstStyle/>
          <a:p>
            <a:r>
              <a:rPr lang="en-US" sz="1800" b="1" dirty="0">
                <a:solidFill>
                  <a:schemeClr val="bg1">
                    <a:lumMod val="95000"/>
                  </a:schemeClr>
                </a:solidFill>
                <a:latin typeface="TH SarabunPSK" charset="0"/>
                <a:ea typeface="TH SarabunPSK" charset="0"/>
                <a:cs typeface="TH SarabunPSK" charset="0"/>
              </a:rPr>
              <a:t>DEC       2559</a:t>
            </a:r>
          </a:p>
        </p:txBody>
      </p:sp>
      <p:sp>
        <p:nvSpPr>
          <p:cNvPr id="9" name="Rectangle 8"/>
          <p:cNvSpPr/>
          <p:nvPr/>
        </p:nvSpPr>
        <p:spPr>
          <a:xfrm>
            <a:off x="4461625" y="2567892"/>
            <a:ext cx="134584" cy="159101"/>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TextBox 21"/>
          <p:cNvSpPr txBox="1"/>
          <p:nvPr/>
        </p:nvSpPr>
        <p:spPr>
          <a:xfrm>
            <a:off x="4434144" y="2434519"/>
            <a:ext cx="496763" cy="369332"/>
          </a:xfrm>
          <a:prstGeom prst="rect">
            <a:avLst/>
          </a:prstGeom>
          <a:noFill/>
        </p:spPr>
        <p:txBody>
          <a:bodyPr wrap="square" rtlCol="0">
            <a:spAutoFit/>
          </a:bodyPr>
          <a:lstStyle/>
          <a:p>
            <a:r>
              <a:rPr lang="en-US" sz="1800" dirty="0">
                <a:latin typeface="TH SarabunPSK" charset="0"/>
                <a:ea typeface="TH SarabunPSK" charset="0"/>
                <a:cs typeface="TH SarabunPSK" charset="0"/>
              </a:rPr>
              <a:t>2</a:t>
            </a:r>
          </a:p>
        </p:txBody>
      </p:sp>
      <p:sp>
        <p:nvSpPr>
          <p:cNvPr id="26" name="Rectangle 25"/>
          <p:cNvSpPr/>
          <p:nvPr/>
        </p:nvSpPr>
        <p:spPr>
          <a:xfrm rot="229358">
            <a:off x="5709761" y="3651409"/>
            <a:ext cx="1895127" cy="692497"/>
          </a:xfrm>
          <a:prstGeom prst="rect">
            <a:avLst/>
          </a:prstGeom>
        </p:spPr>
        <p:txBody>
          <a:bodyPr wrap="square">
            <a:spAutoFit/>
          </a:bodyPr>
          <a:lstStyle/>
          <a:p>
            <a:pPr algn="ctr"/>
            <a:r>
              <a:rPr lang="en-US" sz="1500" b="1" dirty="0">
                <a:solidFill>
                  <a:srgbClr val="36393D"/>
                </a:solidFill>
                <a:latin typeface="TH Sarabun New" panose="020B0500040200020003" pitchFamily="34" charset="-34"/>
                <a:cs typeface="TH Sarabun New" panose="020B0500040200020003" pitchFamily="34" charset="-34"/>
              </a:rPr>
              <a:t>Additional information on</a:t>
            </a:r>
            <a:endParaRPr lang="th-TH" sz="1500" b="1" dirty="0">
              <a:solidFill>
                <a:srgbClr val="36393D"/>
              </a:solidFill>
              <a:latin typeface="TH Sarabun New" panose="020B0500040200020003" pitchFamily="34" charset="-34"/>
              <a:cs typeface="TH Sarabun New" panose="020B0500040200020003" pitchFamily="34" charset="-34"/>
            </a:endParaRPr>
          </a:p>
          <a:p>
            <a:pPr algn="ctr"/>
            <a:r>
              <a:rPr lang="th-TH" b="1" dirty="0">
                <a:solidFill>
                  <a:srgbClr val="FF0000"/>
                </a:solidFill>
                <a:latin typeface="TH Sarabun New" panose="020B0500040200020003" pitchFamily="34" charset="-34"/>
                <a:cs typeface="TH Sarabun New" panose="020B0500040200020003" pitchFamily="34" charset="-34"/>
              </a:rPr>
              <a:t>“</a:t>
            </a:r>
            <a:r>
              <a:rPr lang="en-US" b="1" dirty="0">
                <a:solidFill>
                  <a:srgbClr val="FF0000"/>
                </a:solidFill>
                <a:latin typeface="TH Sarabun New" panose="020B0500040200020003" pitchFamily="34" charset="-34"/>
                <a:cs typeface="TH Sarabun New" panose="020B0500040200020003" pitchFamily="34" charset="-34"/>
              </a:rPr>
              <a:t>Innovation</a:t>
            </a:r>
            <a:r>
              <a:rPr lang="th-TH" b="1" dirty="0">
                <a:solidFill>
                  <a:srgbClr val="FF0000"/>
                </a:solidFill>
                <a:latin typeface="TH Sarabun New" panose="020B0500040200020003" pitchFamily="34" charset="-34"/>
                <a:cs typeface="TH Sarabun New" panose="020B0500040200020003" pitchFamily="34" charset="-34"/>
              </a:rPr>
              <a:t>"</a:t>
            </a:r>
            <a:endParaRPr lang="en-US" b="1" dirty="0">
              <a:solidFill>
                <a:srgbClr val="FF0000"/>
              </a:solidFill>
              <a:latin typeface="TH Sarabun New" panose="020B0500040200020003" pitchFamily="34" charset="-34"/>
              <a:cs typeface="TH Sarabun New" panose="020B0500040200020003" pitchFamily="34" charset="-34"/>
            </a:endParaRPr>
          </a:p>
        </p:txBody>
      </p:sp>
      <p:sp>
        <p:nvSpPr>
          <p:cNvPr id="27" name="Rectangle 26"/>
          <p:cNvSpPr/>
          <p:nvPr/>
        </p:nvSpPr>
        <p:spPr>
          <a:xfrm rot="21400506">
            <a:off x="1559510" y="3507636"/>
            <a:ext cx="1895127" cy="692497"/>
          </a:xfrm>
          <a:prstGeom prst="rect">
            <a:avLst/>
          </a:prstGeom>
        </p:spPr>
        <p:txBody>
          <a:bodyPr wrap="square">
            <a:spAutoFit/>
          </a:bodyPr>
          <a:lstStyle/>
          <a:p>
            <a:pPr algn="ctr"/>
            <a:r>
              <a:rPr lang="en-US" sz="1500" b="1" dirty="0">
                <a:solidFill>
                  <a:srgbClr val="36393D"/>
                </a:solidFill>
                <a:latin typeface="TH Sarabun New" panose="020B0500040200020003" pitchFamily="34" charset="-34"/>
                <a:cs typeface="TH Sarabun New" panose="020B0500040200020003" pitchFamily="34" charset="-34"/>
              </a:rPr>
              <a:t>Additional information on</a:t>
            </a:r>
            <a:endParaRPr lang="th-TH" sz="1500" b="1" dirty="0">
              <a:solidFill>
                <a:srgbClr val="36393D"/>
              </a:solidFill>
              <a:latin typeface="TH Sarabun New" panose="020B0500040200020003" pitchFamily="34" charset="-34"/>
              <a:cs typeface="TH Sarabun New" panose="020B0500040200020003" pitchFamily="34" charset="-34"/>
            </a:endParaRPr>
          </a:p>
          <a:p>
            <a:pPr algn="ctr"/>
            <a:r>
              <a:rPr lang="th-TH" b="1" dirty="0">
                <a:solidFill>
                  <a:srgbClr val="FF0000"/>
                </a:solidFill>
                <a:latin typeface="TH Sarabun New" panose="020B0500040200020003" pitchFamily="34" charset="-34"/>
                <a:cs typeface="TH Sarabun New" panose="020B0500040200020003" pitchFamily="34" charset="-34"/>
              </a:rPr>
              <a:t>“</a:t>
            </a:r>
            <a:r>
              <a:rPr lang="en-US" b="1" dirty="0">
                <a:solidFill>
                  <a:srgbClr val="FF0000"/>
                </a:solidFill>
                <a:latin typeface="TH Sarabun New" panose="020B0500040200020003" pitchFamily="34" charset="-34"/>
                <a:cs typeface="TH Sarabun New" panose="020B0500040200020003" pitchFamily="34" charset="-34"/>
              </a:rPr>
              <a:t>Innovation</a:t>
            </a:r>
            <a:r>
              <a:rPr lang="th-TH" b="1" dirty="0">
                <a:solidFill>
                  <a:srgbClr val="FF0000"/>
                </a:solidFill>
                <a:latin typeface="TH Sarabun New" panose="020B0500040200020003" pitchFamily="34" charset="-34"/>
                <a:cs typeface="TH Sarabun New" panose="020B0500040200020003" pitchFamily="34" charset="-34"/>
              </a:rPr>
              <a:t>"</a:t>
            </a:r>
            <a:endParaRPr lang="en-US" b="1" dirty="0">
              <a:solidFill>
                <a:srgbClr val="FF0000"/>
              </a:solidFill>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3558661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298" name="AutoShape 12"/>
          <p:cNvCxnSpPr>
            <a:cxnSpLocks noChangeShapeType="1"/>
          </p:cNvCxnSpPr>
          <p:nvPr/>
        </p:nvCxnSpPr>
        <p:spPr bwMode="auto">
          <a:xfrm>
            <a:off x="4640263" y="1928813"/>
            <a:ext cx="1587" cy="276225"/>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8" name="Rectangle 7"/>
          <p:cNvSpPr/>
          <p:nvPr/>
        </p:nvSpPr>
        <p:spPr>
          <a:xfrm>
            <a:off x="0" y="0"/>
            <a:ext cx="9144000" cy="990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6" name="TextBox 5"/>
          <p:cNvSpPr txBox="1"/>
          <p:nvPr/>
        </p:nvSpPr>
        <p:spPr>
          <a:xfrm>
            <a:off x="2971800" y="1295400"/>
            <a:ext cx="4038600" cy="830263"/>
          </a:xfrm>
          <a:prstGeom prst="rect">
            <a:avLst/>
          </a:prstGeom>
          <a:noFill/>
        </p:spPr>
        <p:txBody>
          <a:bodyPr>
            <a:spAutoFit/>
          </a:bodyPr>
          <a:lstStyle/>
          <a:p>
            <a:pPr algn="ctr" eaLnBrk="1" hangingPunct="1">
              <a:defRPr/>
            </a:pPr>
            <a:r>
              <a:rPr lang="en-US" b="1" dirty="0">
                <a:solidFill>
                  <a:prstClr val="white"/>
                </a:solidFill>
                <a:latin typeface="Calibri"/>
                <a:cs typeface="Arial" charset="0"/>
              </a:rPr>
              <a:t>Studying Students </a:t>
            </a:r>
          </a:p>
          <a:p>
            <a:pPr algn="ctr" eaLnBrk="1" hangingPunct="1">
              <a:defRPr/>
            </a:pPr>
            <a:r>
              <a:rPr lang="en-US" b="1" dirty="0">
                <a:solidFill>
                  <a:prstClr val="white"/>
                </a:solidFill>
                <a:latin typeface="Calibri"/>
                <a:cs typeface="Arial" charset="0"/>
              </a:rPr>
              <a:t>241, 48%</a:t>
            </a:r>
          </a:p>
        </p:txBody>
      </p:sp>
      <p:sp>
        <p:nvSpPr>
          <p:cNvPr id="7" name="TextBox 6"/>
          <p:cNvSpPr txBox="1"/>
          <p:nvPr/>
        </p:nvSpPr>
        <p:spPr>
          <a:xfrm>
            <a:off x="-381000" y="1219200"/>
            <a:ext cx="2971800" cy="830263"/>
          </a:xfrm>
          <a:prstGeom prst="rect">
            <a:avLst/>
          </a:prstGeom>
          <a:noFill/>
        </p:spPr>
        <p:txBody>
          <a:bodyPr>
            <a:spAutoFit/>
          </a:bodyPr>
          <a:lstStyle/>
          <a:p>
            <a:pPr algn="ctr" eaLnBrk="1" hangingPunct="1">
              <a:defRPr/>
            </a:pPr>
            <a:r>
              <a:rPr lang="en-US" b="1" dirty="0">
                <a:solidFill>
                  <a:prstClr val="white"/>
                </a:solidFill>
                <a:latin typeface="Calibri"/>
                <a:cs typeface="Arial" charset="0"/>
              </a:rPr>
              <a:t>Graduates</a:t>
            </a:r>
            <a:r>
              <a:rPr lang="th-TH" b="1" dirty="0">
                <a:solidFill>
                  <a:prstClr val="white"/>
                </a:solidFill>
                <a:latin typeface="Calibri"/>
                <a:cs typeface="Arial" charset="0"/>
              </a:rPr>
              <a:t> </a:t>
            </a:r>
          </a:p>
          <a:p>
            <a:pPr algn="ctr" eaLnBrk="1" hangingPunct="1">
              <a:defRPr/>
            </a:pPr>
            <a:r>
              <a:rPr lang="en-US" b="1" dirty="0">
                <a:solidFill>
                  <a:prstClr val="white"/>
                </a:solidFill>
                <a:latin typeface="Calibri"/>
                <a:cs typeface="Arial" charset="0"/>
              </a:rPr>
              <a:t>280, 52%</a:t>
            </a:r>
          </a:p>
        </p:txBody>
      </p:sp>
      <p:sp>
        <p:nvSpPr>
          <p:cNvPr id="55303" name="Rectangle 2"/>
          <p:cNvSpPr>
            <a:spLocks noGrp="1" noChangeArrowheads="1"/>
          </p:cNvSpPr>
          <p:nvPr>
            <p:ph type="title"/>
          </p:nvPr>
        </p:nvSpPr>
        <p:spPr>
          <a:xfrm>
            <a:off x="457200" y="71438"/>
            <a:ext cx="8224838" cy="923925"/>
          </a:xfrm>
        </p:spPr>
        <p:txBody>
          <a:bodyPr/>
          <a:lstStyle/>
          <a:p>
            <a:pPr eaLnBrk="1" hangingPunct="1"/>
            <a:r>
              <a:rPr lang="en-US" altLang="th-TH" sz="3600" smtClean="0">
                <a:solidFill>
                  <a:schemeClr val="bg1"/>
                </a:solidFill>
              </a:rPr>
              <a:t>NSTDA: an Autonomous Agency</a:t>
            </a:r>
            <a:endParaRPr lang="th-TH" altLang="th-TH" sz="3600" smtClean="0">
              <a:solidFill>
                <a:schemeClr val="bg1"/>
              </a:solidFill>
            </a:endParaRPr>
          </a:p>
        </p:txBody>
      </p:sp>
      <p:sp>
        <p:nvSpPr>
          <p:cNvPr id="55304" name="Rectangle 3"/>
          <p:cNvSpPr>
            <a:spLocks noChangeArrowheads="1"/>
          </p:cNvSpPr>
          <p:nvPr/>
        </p:nvSpPr>
        <p:spPr bwMode="auto">
          <a:xfrm>
            <a:off x="576263" y="1125538"/>
            <a:ext cx="8243887"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a:spcBef>
                <a:spcPct val="20000"/>
              </a:spcBef>
              <a:buFont typeface="Arial" panose="020B0604020202020204" pitchFamily="34" charset="0"/>
              <a:buChar char="–"/>
              <a:defRPr sz="2000">
                <a:solidFill>
                  <a:schemeClr val="tx1"/>
                </a:solidFill>
                <a:latin typeface="Calibri" panose="020F0502020204030204" pitchFamily="34" charset="0"/>
              </a:defRPr>
            </a:lvl4pPr>
            <a:lvl5pPr>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buClr>
                <a:srgbClr val="3366CC"/>
              </a:buClr>
              <a:buSzPct val="80000"/>
              <a:buFont typeface="Wingdings" panose="05000000000000000000" pitchFamily="2" charset="2"/>
              <a:buNone/>
            </a:pPr>
            <a:endParaRPr lang="en-US" altLang="th-TH" sz="1600">
              <a:solidFill>
                <a:srgbClr val="000000"/>
              </a:solidFill>
              <a:cs typeface="Cordia New" panose="020B0304020202020204" pitchFamily="34" charset="-34"/>
            </a:endParaRPr>
          </a:p>
        </p:txBody>
      </p:sp>
      <p:sp>
        <p:nvSpPr>
          <p:cNvPr id="55305" name="Rectangle 11"/>
          <p:cNvSpPr>
            <a:spLocks noChangeArrowheads="1"/>
          </p:cNvSpPr>
          <p:nvPr/>
        </p:nvSpPr>
        <p:spPr bwMode="auto">
          <a:xfrm>
            <a:off x="1330325" y="4435475"/>
            <a:ext cx="6699250" cy="1988237"/>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a:spcBef>
                <a:spcPct val="20000"/>
              </a:spcBef>
              <a:buFont typeface="Arial" panose="020B0604020202020204" pitchFamily="34" charset="0"/>
              <a:buChar char="–"/>
              <a:defRPr sz="2000">
                <a:solidFill>
                  <a:schemeClr val="tx1"/>
                </a:solidFill>
                <a:latin typeface="Calibri" panose="020F0502020204030204" pitchFamily="34" charset="0"/>
              </a:defRPr>
            </a:lvl4pPr>
            <a:lvl5pPr>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a:lnSpc>
                <a:spcPct val="110000"/>
              </a:lnSpc>
              <a:spcBef>
                <a:spcPct val="0"/>
              </a:spcBef>
              <a:buClr>
                <a:srgbClr val="000000"/>
              </a:buClr>
              <a:buFont typeface="Times New Roman" panose="02020603050405020304" pitchFamily="18" charset="0"/>
              <a:buNone/>
            </a:pPr>
            <a:r>
              <a:rPr lang="en-US" altLang="th-TH" sz="1600" b="1" dirty="0">
                <a:solidFill>
                  <a:srgbClr val="000000"/>
                </a:solidFill>
                <a:ea typeface="MS PGothic" panose="020B0600070205080204" pitchFamily="34" charset="-128"/>
                <a:cs typeface="Cordia New" panose="020B0304020202020204" pitchFamily="34" charset="-34"/>
              </a:rPr>
              <a:t>NSTDA  	  : National Science and Technology Development Agency</a:t>
            </a:r>
          </a:p>
          <a:p>
            <a:pPr defTabSz="914400">
              <a:lnSpc>
                <a:spcPct val="110000"/>
              </a:lnSpc>
              <a:spcBef>
                <a:spcPct val="0"/>
              </a:spcBef>
              <a:buClr>
                <a:srgbClr val="000000"/>
              </a:buClr>
              <a:buFont typeface="Times New Roman" panose="02020603050405020304" pitchFamily="18" charset="0"/>
              <a:buNone/>
            </a:pPr>
            <a:r>
              <a:rPr lang="en-US" altLang="th-TH" sz="1600" b="1" dirty="0">
                <a:solidFill>
                  <a:srgbClr val="000000"/>
                </a:solidFill>
                <a:ea typeface="MS PGothic" panose="020B0600070205080204" pitchFamily="34" charset="-128"/>
                <a:cs typeface="Cordia New" panose="020B0304020202020204" pitchFamily="34" charset="-34"/>
              </a:rPr>
              <a:t>BIOTEC	  : National Center for Genetic Engineering and Biotechnology</a:t>
            </a:r>
          </a:p>
          <a:p>
            <a:pPr defTabSz="914400">
              <a:lnSpc>
                <a:spcPct val="110000"/>
              </a:lnSpc>
              <a:spcBef>
                <a:spcPct val="0"/>
              </a:spcBef>
              <a:buClr>
                <a:srgbClr val="000000"/>
              </a:buClr>
              <a:buFont typeface="Times New Roman" panose="02020603050405020304" pitchFamily="18" charset="0"/>
              <a:buNone/>
            </a:pPr>
            <a:r>
              <a:rPr lang="en-US" altLang="th-TH" sz="1600" b="1" dirty="0">
                <a:solidFill>
                  <a:srgbClr val="000000"/>
                </a:solidFill>
                <a:ea typeface="MS PGothic" panose="020B0600070205080204" pitchFamily="34" charset="-128"/>
                <a:cs typeface="Cordia New" panose="020B0304020202020204" pitchFamily="34" charset="-34"/>
              </a:rPr>
              <a:t>MTEC    	  : National Metal and Materials Technology Center</a:t>
            </a:r>
          </a:p>
          <a:p>
            <a:pPr defTabSz="914400">
              <a:lnSpc>
                <a:spcPct val="110000"/>
              </a:lnSpc>
              <a:spcBef>
                <a:spcPct val="0"/>
              </a:spcBef>
              <a:buClr>
                <a:srgbClr val="000000"/>
              </a:buClr>
              <a:buFont typeface="Times New Roman" panose="02020603050405020304" pitchFamily="18" charset="0"/>
              <a:buNone/>
            </a:pPr>
            <a:r>
              <a:rPr lang="en-US" altLang="th-TH" sz="1600" b="1" dirty="0">
                <a:solidFill>
                  <a:srgbClr val="000000"/>
                </a:solidFill>
                <a:ea typeface="MS PGothic" panose="020B0600070205080204" pitchFamily="34" charset="-128"/>
                <a:cs typeface="Cordia New" panose="020B0304020202020204" pitchFamily="34" charset="-34"/>
              </a:rPr>
              <a:t>NECTEC	  : National Electronics and Computer Technology Center</a:t>
            </a:r>
          </a:p>
          <a:p>
            <a:pPr defTabSz="914400">
              <a:lnSpc>
                <a:spcPct val="110000"/>
              </a:lnSpc>
              <a:spcBef>
                <a:spcPct val="0"/>
              </a:spcBef>
              <a:buClr>
                <a:srgbClr val="000000"/>
              </a:buClr>
              <a:buFont typeface="Times New Roman" panose="02020603050405020304" pitchFamily="18" charset="0"/>
              <a:buNone/>
            </a:pPr>
            <a:r>
              <a:rPr lang="en-US" altLang="th-TH" sz="1600" b="1" dirty="0">
                <a:solidFill>
                  <a:srgbClr val="000000"/>
                </a:solidFill>
                <a:ea typeface="MS PGothic" panose="020B0600070205080204" pitchFamily="34" charset="-128"/>
                <a:cs typeface="Cordia New" panose="020B0304020202020204" pitchFamily="34" charset="-34"/>
              </a:rPr>
              <a:t>NANOTEC	  : National Nanotechnology Center</a:t>
            </a:r>
          </a:p>
          <a:p>
            <a:pPr defTabSz="914400">
              <a:lnSpc>
                <a:spcPct val="110000"/>
              </a:lnSpc>
              <a:spcBef>
                <a:spcPct val="0"/>
              </a:spcBef>
              <a:buClr>
                <a:srgbClr val="000000"/>
              </a:buClr>
              <a:buFont typeface="Times New Roman" panose="02020603050405020304" pitchFamily="18" charset="0"/>
              <a:buNone/>
            </a:pPr>
            <a:r>
              <a:rPr lang="en-US" altLang="th-TH" sz="1600" b="1" dirty="0">
                <a:solidFill>
                  <a:srgbClr val="000000"/>
                </a:solidFill>
                <a:ea typeface="MS PGothic" panose="020B0600070205080204" pitchFamily="34" charset="-128"/>
                <a:cs typeface="Cordia New" panose="020B0304020202020204" pitchFamily="34" charset="-34"/>
              </a:rPr>
              <a:t>TMC	  : Technology Management Center</a:t>
            </a:r>
          </a:p>
          <a:p>
            <a:pPr defTabSz="914400">
              <a:lnSpc>
                <a:spcPct val="110000"/>
              </a:lnSpc>
              <a:spcBef>
                <a:spcPct val="0"/>
              </a:spcBef>
              <a:buClr>
                <a:srgbClr val="000000"/>
              </a:buClr>
              <a:buFont typeface="Times New Roman" panose="02020603050405020304" pitchFamily="18" charset="0"/>
              <a:buNone/>
            </a:pPr>
            <a:r>
              <a:rPr lang="en-US" altLang="th-TH" sz="1600" b="1" dirty="0" err="1" smtClean="0">
                <a:solidFill>
                  <a:srgbClr val="000000"/>
                </a:solidFill>
                <a:ea typeface="MS PGothic" panose="020B0600070205080204" pitchFamily="34" charset="-128"/>
                <a:cs typeface="Cordia New" panose="020B0304020202020204" pitchFamily="34" charset="-34"/>
              </a:rPr>
              <a:t>AgriTech</a:t>
            </a:r>
            <a:r>
              <a:rPr lang="en-US" altLang="th-TH" sz="1600" b="1" dirty="0" smtClean="0">
                <a:solidFill>
                  <a:srgbClr val="000000"/>
                </a:solidFill>
                <a:ea typeface="MS PGothic" panose="020B0600070205080204" pitchFamily="34" charset="-128"/>
                <a:cs typeface="Cordia New" panose="020B0304020202020204" pitchFamily="34" charset="-34"/>
              </a:rPr>
              <a:t>      : </a:t>
            </a:r>
            <a:r>
              <a:rPr lang="en-US" altLang="th-TH" sz="1600" b="1" dirty="0">
                <a:solidFill>
                  <a:srgbClr val="000000"/>
                </a:solidFill>
                <a:ea typeface="MS PGothic" panose="020B0600070205080204" pitchFamily="34" charset="-128"/>
                <a:cs typeface="Cordia New" panose="020B0304020202020204" pitchFamily="34" charset="-34"/>
              </a:rPr>
              <a:t>Agricultural Technology and Innovation Management Institute</a:t>
            </a:r>
          </a:p>
        </p:txBody>
      </p:sp>
      <p:sp>
        <p:nvSpPr>
          <p:cNvPr id="55306" name="Text Box 6"/>
          <p:cNvSpPr txBox="1">
            <a:spLocks noChangeArrowheads="1"/>
          </p:cNvSpPr>
          <p:nvPr/>
        </p:nvSpPr>
        <p:spPr bwMode="auto">
          <a:xfrm>
            <a:off x="806450" y="3119438"/>
            <a:ext cx="1755775" cy="482600"/>
          </a:xfrm>
          <a:prstGeom prst="rect">
            <a:avLst/>
          </a:prstGeom>
          <a:gradFill rotWithShape="1">
            <a:gsLst>
              <a:gs pos="0">
                <a:srgbClr val="FFFFFF"/>
              </a:gs>
              <a:gs pos="100000">
                <a:srgbClr val="00FF00"/>
              </a:gs>
            </a:gsLst>
            <a:path path="shape">
              <a:fillToRect l="50000" t="50000" r="50000" b="50000"/>
            </a:path>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00FF00"/>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a:spcBef>
                <a:spcPct val="20000"/>
              </a:spcBef>
              <a:buFont typeface="Arial" panose="020B0604020202020204" pitchFamily="34" charset="0"/>
              <a:buChar char="–"/>
              <a:defRPr sz="2000">
                <a:solidFill>
                  <a:schemeClr val="tx1"/>
                </a:solidFill>
                <a:latin typeface="Calibri" panose="020F0502020204030204" pitchFamily="34" charset="0"/>
              </a:defRPr>
            </a:lvl4pPr>
            <a:lvl5pPr>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eaLnBrk="1" hangingPunct="1">
              <a:lnSpc>
                <a:spcPct val="120000"/>
              </a:lnSpc>
              <a:spcBef>
                <a:spcPct val="30000"/>
              </a:spcBef>
              <a:spcAft>
                <a:spcPct val="30000"/>
              </a:spcAft>
              <a:buClr>
                <a:srgbClr val="000000"/>
              </a:buClr>
              <a:buFont typeface="Times New Roman" panose="02020603050405020304" pitchFamily="18" charset="0"/>
              <a:buNone/>
            </a:pPr>
            <a:endParaRPr lang="en-US" altLang="th-TH" sz="1000">
              <a:solidFill>
                <a:srgbClr val="000000"/>
              </a:solidFill>
              <a:latin typeface="Arial Unicode MS" panose="020B0604020202020204" pitchFamily="34" charset="-128"/>
              <a:ea typeface="MS PGothic" panose="020B0600070205080204" pitchFamily="34" charset="-128"/>
              <a:cs typeface="Angsana New" panose="02020603050405020304" pitchFamily="18" charset="-34"/>
            </a:endParaRPr>
          </a:p>
        </p:txBody>
      </p:sp>
      <p:sp>
        <p:nvSpPr>
          <p:cNvPr id="55307" name="Text Box 3"/>
          <p:cNvSpPr txBox="1">
            <a:spLocks noChangeArrowheads="1"/>
          </p:cNvSpPr>
          <p:nvPr/>
        </p:nvSpPr>
        <p:spPr bwMode="auto">
          <a:xfrm>
            <a:off x="1243013" y="1066800"/>
            <a:ext cx="6786562" cy="954088"/>
          </a:xfrm>
          <a:prstGeom prst="rect">
            <a:avLst/>
          </a:prstGeom>
          <a:gradFill rotWithShape="1">
            <a:gsLst>
              <a:gs pos="0">
                <a:srgbClr val="FFFFFF"/>
              </a:gs>
              <a:gs pos="100000">
                <a:srgbClr val="33CC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a:spcBef>
                <a:spcPct val="20000"/>
              </a:spcBef>
              <a:buFont typeface="Arial" panose="020B0604020202020204" pitchFamily="34" charset="0"/>
              <a:buChar char="–"/>
              <a:defRPr sz="2000">
                <a:solidFill>
                  <a:schemeClr val="tx1"/>
                </a:solidFill>
                <a:latin typeface="Calibri" panose="020F0502020204030204" pitchFamily="34" charset="0"/>
              </a:defRPr>
            </a:lvl4pPr>
            <a:lvl5pPr>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a:spcBef>
                <a:spcPct val="0"/>
              </a:spcBef>
              <a:buClr>
                <a:srgbClr val="000000"/>
              </a:buClr>
              <a:buFont typeface="Times New Roman" panose="02020603050405020304" pitchFamily="18" charset="0"/>
              <a:buNone/>
            </a:pPr>
            <a:r>
              <a:rPr lang="en-US" altLang="th-TH" sz="2000" b="1">
                <a:solidFill>
                  <a:srgbClr val="000000"/>
                </a:solidFill>
                <a:ea typeface="MS PGothic" panose="020B0600070205080204" pitchFamily="34" charset="-128"/>
                <a:cs typeface="Cordia New" panose="020B0304020202020204" pitchFamily="34" charset="-34"/>
              </a:rPr>
              <a:t>NSTDA Board </a:t>
            </a:r>
          </a:p>
          <a:p>
            <a:pPr algn="ctr" defTabSz="914400">
              <a:spcBef>
                <a:spcPct val="0"/>
              </a:spcBef>
              <a:buClr>
                <a:srgbClr val="000000"/>
              </a:buClr>
              <a:buFont typeface="Times New Roman" panose="02020603050405020304" pitchFamily="18" charset="0"/>
              <a:buNone/>
            </a:pPr>
            <a:r>
              <a:rPr lang="en-US" altLang="th-TH" sz="1800" b="1">
                <a:solidFill>
                  <a:srgbClr val="000000"/>
                </a:solidFill>
                <a:ea typeface="MS PGothic" panose="020B0600070205080204" pitchFamily="34" charset="-128"/>
                <a:cs typeface="Cordia New" panose="020B0304020202020204" pitchFamily="34" charset="-34"/>
              </a:rPr>
              <a:t>chaired by Minister of Science and Technology</a:t>
            </a:r>
          </a:p>
          <a:p>
            <a:pPr algn="ctr" defTabSz="914400" eaLnBrk="1" hangingPunct="1">
              <a:spcBef>
                <a:spcPct val="0"/>
              </a:spcBef>
              <a:buClr>
                <a:srgbClr val="000000"/>
              </a:buClr>
              <a:buFont typeface="Times New Roman" panose="02020603050405020304" pitchFamily="18" charset="0"/>
              <a:buNone/>
            </a:pPr>
            <a:r>
              <a:rPr lang="en-US" altLang="th-TH" sz="1800" b="1">
                <a:solidFill>
                  <a:srgbClr val="254061"/>
                </a:solidFill>
                <a:ea typeface="MS PGothic" panose="020B0600070205080204" pitchFamily="34" charset="-128"/>
                <a:cs typeface="Cordia New" panose="020B0304020202020204" pitchFamily="34" charset="-34"/>
              </a:rPr>
              <a:t>(established by NSTD Act of 1991)</a:t>
            </a:r>
            <a:endParaRPr lang="en-US" altLang="th-TH" sz="1800" b="1">
              <a:solidFill>
                <a:srgbClr val="000000"/>
              </a:solidFill>
              <a:ea typeface="MS PGothic" panose="020B0600070205080204" pitchFamily="34" charset="-128"/>
              <a:cs typeface="Cordia New" panose="020B0304020202020204" pitchFamily="34" charset="-34"/>
            </a:endParaRPr>
          </a:p>
        </p:txBody>
      </p:sp>
      <p:sp>
        <p:nvSpPr>
          <p:cNvPr id="55308" name="Text Box 4"/>
          <p:cNvSpPr txBox="1">
            <a:spLocks noChangeArrowheads="1"/>
          </p:cNvSpPr>
          <p:nvPr/>
        </p:nvSpPr>
        <p:spPr bwMode="auto">
          <a:xfrm>
            <a:off x="3551238" y="2225675"/>
            <a:ext cx="2305050" cy="496888"/>
          </a:xfrm>
          <a:prstGeom prst="rect">
            <a:avLst/>
          </a:prstGeom>
          <a:gradFill rotWithShape="1">
            <a:gsLst>
              <a:gs pos="0">
                <a:srgbClr val="FFFFFF"/>
              </a:gs>
              <a:gs pos="100000">
                <a:srgbClr val="0099FF"/>
              </a:gs>
            </a:gsLst>
            <a:path path="shape">
              <a:fillToRect l="50000" t="50000" r="50000" b="50000"/>
            </a:path>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0099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a:spcBef>
                <a:spcPct val="20000"/>
              </a:spcBef>
              <a:buFont typeface="Arial" panose="020B0604020202020204" pitchFamily="34" charset="0"/>
              <a:buChar char="–"/>
              <a:defRPr sz="2000">
                <a:solidFill>
                  <a:schemeClr val="tx1"/>
                </a:solidFill>
                <a:latin typeface="Calibri" panose="020F0502020204030204" pitchFamily="34" charset="0"/>
              </a:defRPr>
            </a:lvl4pPr>
            <a:lvl5pPr>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eaLnBrk="1" hangingPunct="1">
              <a:spcBef>
                <a:spcPct val="0"/>
              </a:spcBef>
              <a:buClr>
                <a:srgbClr val="000000"/>
              </a:buClr>
              <a:buFont typeface="Times New Roman" panose="02020603050405020304" pitchFamily="18" charset="0"/>
              <a:buNone/>
            </a:pPr>
            <a:endParaRPr lang="en-US" altLang="th-TH">
              <a:solidFill>
                <a:srgbClr val="000000"/>
              </a:solidFill>
              <a:latin typeface="Arial Unicode MS" panose="020B0604020202020204" pitchFamily="34" charset="-128"/>
              <a:ea typeface="MS PGothic" panose="020B0600070205080204" pitchFamily="34" charset="-128"/>
              <a:cs typeface="Angsana New" panose="02020603050405020304" pitchFamily="18" charset="-34"/>
            </a:endParaRPr>
          </a:p>
        </p:txBody>
      </p:sp>
      <p:sp>
        <p:nvSpPr>
          <p:cNvPr id="55309" name="Text Box 5"/>
          <p:cNvSpPr txBox="1">
            <a:spLocks noChangeArrowheads="1"/>
          </p:cNvSpPr>
          <p:nvPr/>
        </p:nvSpPr>
        <p:spPr bwMode="auto">
          <a:xfrm>
            <a:off x="1855788" y="3833813"/>
            <a:ext cx="1787525" cy="415925"/>
          </a:xfrm>
          <a:prstGeom prst="rect">
            <a:avLst/>
          </a:prstGeom>
          <a:gradFill rotWithShape="1">
            <a:gsLst>
              <a:gs pos="0">
                <a:srgbClr val="FFFFFF"/>
              </a:gs>
              <a:gs pos="100000">
                <a:srgbClr val="FF00FF"/>
              </a:gs>
            </a:gsLst>
            <a:path path="shape">
              <a:fillToRect l="50000" t="50000" r="50000" b="50000"/>
            </a:path>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a:spcBef>
                <a:spcPct val="20000"/>
              </a:spcBef>
              <a:buFont typeface="Arial" panose="020B0604020202020204" pitchFamily="34" charset="0"/>
              <a:buChar char="–"/>
              <a:defRPr sz="2000">
                <a:solidFill>
                  <a:schemeClr val="tx1"/>
                </a:solidFill>
                <a:latin typeface="Calibri" panose="020F0502020204030204" pitchFamily="34" charset="0"/>
              </a:defRPr>
            </a:lvl4pPr>
            <a:lvl5pPr>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eaLnBrk="1" hangingPunct="1">
              <a:lnSpc>
                <a:spcPct val="120000"/>
              </a:lnSpc>
              <a:spcBef>
                <a:spcPct val="30000"/>
              </a:spcBef>
              <a:spcAft>
                <a:spcPct val="30000"/>
              </a:spcAft>
              <a:buClr>
                <a:srgbClr val="000000"/>
              </a:buClr>
              <a:buFont typeface="Times New Roman" panose="02020603050405020304" pitchFamily="18" charset="0"/>
              <a:buNone/>
            </a:pPr>
            <a:endParaRPr lang="en-US" altLang="th-TH" sz="1400">
              <a:solidFill>
                <a:srgbClr val="000000"/>
              </a:solidFill>
              <a:latin typeface="Arial Unicode MS" panose="020B0604020202020204" pitchFamily="34" charset="-128"/>
              <a:ea typeface="MS PGothic" panose="020B0600070205080204" pitchFamily="34" charset="-128"/>
              <a:cs typeface="Angsana New" panose="02020603050405020304" pitchFamily="18" charset="-34"/>
            </a:endParaRPr>
          </a:p>
        </p:txBody>
      </p:sp>
      <p:sp>
        <p:nvSpPr>
          <p:cNvPr id="55310" name="Text Box 7"/>
          <p:cNvSpPr txBox="1">
            <a:spLocks noChangeArrowheads="1"/>
          </p:cNvSpPr>
          <p:nvPr/>
        </p:nvSpPr>
        <p:spPr bwMode="auto">
          <a:xfrm>
            <a:off x="2944813" y="3133725"/>
            <a:ext cx="1814512" cy="427038"/>
          </a:xfrm>
          <a:prstGeom prst="rect">
            <a:avLst/>
          </a:prstGeom>
          <a:gradFill rotWithShape="1">
            <a:gsLst>
              <a:gs pos="0">
                <a:srgbClr val="FFFFFF"/>
              </a:gs>
              <a:gs pos="100000">
                <a:srgbClr val="FFFF00"/>
              </a:gs>
            </a:gsLst>
            <a:path path="shape">
              <a:fillToRect l="50000" t="50000" r="50000" b="50000"/>
            </a:path>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FFFF00"/>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a:spcBef>
                <a:spcPct val="20000"/>
              </a:spcBef>
              <a:buFont typeface="Arial" panose="020B0604020202020204" pitchFamily="34" charset="0"/>
              <a:buChar char="–"/>
              <a:defRPr sz="2000">
                <a:solidFill>
                  <a:schemeClr val="tx1"/>
                </a:solidFill>
                <a:latin typeface="Calibri" panose="020F0502020204030204" pitchFamily="34" charset="0"/>
              </a:defRPr>
            </a:lvl4pPr>
            <a:lvl5pPr>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eaLnBrk="1" hangingPunct="1">
              <a:lnSpc>
                <a:spcPct val="120000"/>
              </a:lnSpc>
              <a:spcBef>
                <a:spcPct val="30000"/>
              </a:spcBef>
              <a:spcAft>
                <a:spcPct val="30000"/>
              </a:spcAft>
              <a:buClr>
                <a:srgbClr val="000000"/>
              </a:buClr>
              <a:buFont typeface="Times New Roman" panose="02020603050405020304" pitchFamily="18" charset="0"/>
              <a:buNone/>
            </a:pPr>
            <a:endParaRPr lang="en-US" altLang="th-TH" sz="1000">
              <a:solidFill>
                <a:srgbClr val="000000"/>
              </a:solidFill>
              <a:latin typeface="Arial Unicode MS" panose="020B0604020202020204" pitchFamily="34" charset="-128"/>
              <a:ea typeface="MS PGothic" panose="020B0600070205080204" pitchFamily="34" charset="-128"/>
              <a:cs typeface="Angsana New" panose="02020603050405020304" pitchFamily="18" charset="-34"/>
            </a:endParaRPr>
          </a:p>
        </p:txBody>
      </p:sp>
      <p:sp>
        <p:nvSpPr>
          <p:cNvPr id="55311" name="Text Box 8"/>
          <p:cNvSpPr txBox="1">
            <a:spLocks noChangeArrowheads="1"/>
          </p:cNvSpPr>
          <p:nvPr/>
        </p:nvSpPr>
        <p:spPr bwMode="auto">
          <a:xfrm>
            <a:off x="5092700" y="3133725"/>
            <a:ext cx="1800225" cy="430213"/>
          </a:xfrm>
          <a:prstGeom prst="rect">
            <a:avLst/>
          </a:prstGeom>
          <a:gradFill rotWithShape="1">
            <a:gsLst>
              <a:gs pos="0">
                <a:srgbClr val="FFFFFF"/>
              </a:gs>
              <a:gs pos="100000">
                <a:srgbClr val="FF0000"/>
              </a:gs>
            </a:gsLst>
            <a:path path="shape">
              <a:fillToRect l="50000" t="50000" r="50000" b="50000"/>
            </a:path>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00"/>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a:spcBef>
                <a:spcPct val="20000"/>
              </a:spcBef>
              <a:buFont typeface="Arial" panose="020B0604020202020204" pitchFamily="34" charset="0"/>
              <a:buChar char="–"/>
              <a:defRPr sz="2000">
                <a:solidFill>
                  <a:schemeClr val="tx1"/>
                </a:solidFill>
                <a:latin typeface="Calibri" panose="020F0502020204030204" pitchFamily="34" charset="0"/>
              </a:defRPr>
            </a:lvl4pPr>
            <a:lvl5pPr>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eaLnBrk="1" hangingPunct="1">
              <a:lnSpc>
                <a:spcPct val="120000"/>
              </a:lnSpc>
              <a:spcBef>
                <a:spcPct val="30000"/>
              </a:spcBef>
              <a:spcAft>
                <a:spcPct val="30000"/>
              </a:spcAft>
              <a:buClr>
                <a:srgbClr val="000000"/>
              </a:buClr>
              <a:buFont typeface="Times New Roman" panose="02020603050405020304" pitchFamily="18" charset="0"/>
              <a:buNone/>
            </a:pPr>
            <a:endParaRPr lang="en-US" altLang="th-TH" sz="2800">
              <a:solidFill>
                <a:srgbClr val="000000"/>
              </a:solidFill>
              <a:latin typeface="Arial Unicode MS" panose="020B0604020202020204" pitchFamily="34" charset="-128"/>
              <a:ea typeface="MS PGothic" panose="020B0600070205080204" pitchFamily="34" charset="-128"/>
              <a:cs typeface="Angsana New" panose="02020603050405020304" pitchFamily="18" charset="-34"/>
            </a:endParaRPr>
          </a:p>
        </p:txBody>
      </p:sp>
      <p:cxnSp>
        <p:nvCxnSpPr>
          <p:cNvPr id="55312" name="AutoShape 9"/>
          <p:cNvCxnSpPr>
            <a:cxnSpLocks noChangeShapeType="1"/>
          </p:cNvCxnSpPr>
          <p:nvPr/>
        </p:nvCxnSpPr>
        <p:spPr bwMode="auto">
          <a:xfrm>
            <a:off x="1785938" y="2998788"/>
            <a:ext cx="6099175" cy="3175"/>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55313" name="Text Box 10"/>
          <p:cNvSpPr txBox="1">
            <a:spLocks noChangeArrowheads="1"/>
          </p:cNvSpPr>
          <p:nvPr/>
        </p:nvSpPr>
        <p:spPr bwMode="auto">
          <a:xfrm>
            <a:off x="7162800" y="3132138"/>
            <a:ext cx="1792288" cy="423862"/>
          </a:xfrm>
          <a:prstGeom prst="rect">
            <a:avLst/>
          </a:prstGeom>
          <a:gradFill rotWithShape="1">
            <a:gsLst>
              <a:gs pos="0">
                <a:srgbClr val="FFFFFF"/>
              </a:gs>
              <a:gs pos="100000">
                <a:srgbClr val="FF6600"/>
              </a:gs>
            </a:gsLst>
            <a:path path="shape">
              <a:fillToRect l="50000" t="50000" r="50000" b="50000"/>
            </a:path>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FF6600"/>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a:spcBef>
                <a:spcPct val="20000"/>
              </a:spcBef>
              <a:buFont typeface="Arial" panose="020B0604020202020204" pitchFamily="34" charset="0"/>
              <a:buChar char="–"/>
              <a:defRPr sz="2000">
                <a:solidFill>
                  <a:schemeClr val="tx1"/>
                </a:solidFill>
                <a:latin typeface="Calibri" panose="020F0502020204030204" pitchFamily="34" charset="0"/>
              </a:defRPr>
            </a:lvl4pPr>
            <a:lvl5pPr>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eaLnBrk="1" hangingPunct="1">
              <a:lnSpc>
                <a:spcPct val="120000"/>
              </a:lnSpc>
              <a:spcBef>
                <a:spcPct val="30000"/>
              </a:spcBef>
              <a:spcAft>
                <a:spcPct val="30000"/>
              </a:spcAft>
              <a:buClr>
                <a:srgbClr val="000000"/>
              </a:buClr>
              <a:buFont typeface="Times New Roman" panose="02020603050405020304" pitchFamily="18" charset="0"/>
              <a:buNone/>
            </a:pPr>
            <a:endParaRPr lang="en-US" altLang="th-TH" sz="1400">
              <a:solidFill>
                <a:srgbClr val="000000"/>
              </a:solidFill>
              <a:latin typeface="Arial Unicode MS" panose="020B0604020202020204" pitchFamily="34" charset="-128"/>
              <a:ea typeface="MS PGothic" panose="020B0600070205080204" pitchFamily="34" charset="-128"/>
              <a:cs typeface="Angsana New" panose="02020603050405020304" pitchFamily="18" charset="-34"/>
            </a:endParaRPr>
          </a:p>
        </p:txBody>
      </p:sp>
      <p:cxnSp>
        <p:nvCxnSpPr>
          <p:cNvPr id="55314" name="AutoShape 13"/>
          <p:cNvCxnSpPr>
            <a:cxnSpLocks noChangeShapeType="1"/>
          </p:cNvCxnSpPr>
          <p:nvPr/>
        </p:nvCxnSpPr>
        <p:spPr bwMode="auto">
          <a:xfrm rot="5400000">
            <a:off x="4522787" y="2879726"/>
            <a:ext cx="187325" cy="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pic>
        <p:nvPicPr>
          <p:cNvPr id="55315" name="Picture 12" descr="Biot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0" y="3119438"/>
            <a:ext cx="1247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6" name="Picture 13" descr="Mte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25" y="3135313"/>
            <a:ext cx="97631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7" name="Picture 14" descr="Nanote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8713" y="3138488"/>
            <a:ext cx="14763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8" name="Picture 15" descr="Necte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625" y="3182938"/>
            <a:ext cx="12731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9" name="Picture 10" descr="aw_nstda"/>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1450" y="2233613"/>
            <a:ext cx="145256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0" name="Picture 2" descr="D:\Chatchalee\NSTDA\All NSTDA pictures\Tmc.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46338" y="3873500"/>
            <a:ext cx="88582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Connector 27"/>
          <p:cNvCxnSpPr/>
          <p:nvPr/>
        </p:nvCxnSpPr>
        <p:spPr bwMode="auto">
          <a:xfrm flipV="1">
            <a:off x="2762250" y="3001963"/>
            <a:ext cx="20638" cy="85725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flipV="1">
            <a:off x="4932363" y="3022600"/>
            <a:ext cx="0" cy="86836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323" name="AutoShape 14"/>
          <p:cNvCxnSpPr>
            <a:cxnSpLocks noChangeShapeType="1"/>
          </p:cNvCxnSpPr>
          <p:nvPr/>
        </p:nvCxnSpPr>
        <p:spPr bwMode="auto">
          <a:xfrm>
            <a:off x="1774825" y="3022600"/>
            <a:ext cx="0" cy="106363"/>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55324" name="AutoShape 14"/>
          <p:cNvCxnSpPr>
            <a:cxnSpLocks noChangeShapeType="1"/>
          </p:cNvCxnSpPr>
          <p:nvPr/>
        </p:nvCxnSpPr>
        <p:spPr bwMode="auto">
          <a:xfrm>
            <a:off x="5878513" y="3017838"/>
            <a:ext cx="0" cy="106362"/>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32" name="Text Box 10"/>
          <p:cNvSpPr txBox="1">
            <a:spLocks noChangeArrowheads="1"/>
          </p:cNvSpPr>
          <p:nvPr/>
        </p:nvSpPr>
        <p:spPr bwMode="auto">
          <a:xfrm>
            <a:off x="4073525" y="3844925"/>
            <a:ext cx="1782763" cy="423863"/>
          </a:xfrm>
          <a:prstGeom prst="rect">
            <a:avLst/>
          </a:prstGeom>
          <a:gradFill rotWithShape="1">
            <a:gsLst>
              <a:gs pos="67000">
                <a:srgbClr val="C9E8A8"/>
              </a:gs>
              <a:gs pos="0">
                <a:srgbClr val="FFFFFF"/>
              </a:gs>
              <a:gs pos="100000">
                <a:srgbClr val="92D050"/>
              </a:gs>
            </a:gsLst>
            <a:path path="shape">
              <a:fillToRect l="50000" t="50000" r="50000" b="50000"/>
            </a:path>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FF6600"/>
            </a:extrusionClr>
            <a:contourClr>
              <a:srgbClr val="FFFFFF"/>
            </a:contourClr>
          </a:sp3d>
        </p:spPr>
        <p:txBody>
          <a:bodyPr>
            <a:flatTx/>
          </a:bodyPr>
          <a:lstStyle>
            <a:lvl1pPr>
              <a:defRPr sz="2400">
                <a:solidFill>
                  <a:schemeClr val="bg1"/>
                </a:solidFill>
                <a:latin typeface="Calibri" panose="020F0502020204030204" pitchFamily="34" charset="0"/>
                <a:cs typeface="TH SarabunPSK" panose="020B0500040200020003" pitchFamily="34" charset="-34"/>
              </a:defRPr>
            </a:lvl1pPr>
            <a:lvl2pPr>
              <a:defRPr sz="2400">
                <a:solidFill>
                  <a:schemeClr val="bg1"/>
                </a:solidFill>
                <a:latin typeface="Calibri" panose="020F0502020204030204" pitchFamily="34" charset="0"/>
                <a:cs typeface="TH SarabunPSK" panose="020B0500040200020003" pitchFamily="34" charset="-34"/>
              </a:defRPr>
            </a:lvl2pPr>
            <a:lvl3pPr>
              <a:defRPr sz="2400">
                <a:solidFill>
                  <a:schemeClr val="bg1"/>
                </a:solidFill>
                <a:latin typeface="Calibri" panose="020F0502020204030204" pitchFamily="34" charset="0"/>
                <a:cs typeface="TH SarabunPSK" panose="020B0500040200020003" pitchFamily="34" charset="-34"/>
              </a:defRPr>
            </a:lvl3pPr>
            <a:lvl4pPr>
              <a:defRPr sz="2400">
                <a:solidFill>
                  <a:schemeClr val="bg1"/>
                </a:solidFill>
                <a:latin typeface="Calibri" panose="020F0502020204030204" pitchFamily="34" charset="0"/>
                <a:cs typeface="TH SarabunPSK" panose="020B0500040200020003" pitchFamily="34" charset="-34"/>
              </a:defRPr>
            </a:lvl4pPr>
            <a:lvl5pPr>
              <a:defRPr sz="2400">
                <a:solidFill>
                  <a:schemeClr val="bg1"/>
                </a:solidFill>
                <a:latin typeface="Calibri" panose="020F0502020204030204" pitchFamily="34" charset="0"/>
                <a:cs typeface="TH SarabunPSK" panose="020B0500040200020003" pitchFamily="34" charset="-34"/>
              </a:defRPr>
            </a:lvl5pPr>
            <a:lvl6pPr marL="2514600" indent="-228600" eaLnBrk="0" fontAlgn="base" hangingPunct="0">
              <a:spcBef>
                <a:spcPct val="0"/>
              </a:spcBef>
              <a:spcAft>
                <a:spcPct val="0"/>
              </a:spcAft>
              <a:defRPr sz="2400">
                <a:solidFill>
                  <a:schemeClr val="bg1"/>
                </a:solidFill>
                <a:latin typeface="Calibri" panose="020F0502020204030204" pitchFamily="34" charset="0"/>
                <a:cs typeface="TH SarabunPSK" panose="020B0500040200020003" pitchFamily="34" charset="-34"/>
              </a:defRPr>
            </a:lvl6pPr>
            <a:lvl7pPr marL="2971800" indent="-228600" eaLnBrk="0" fontAlgn="base" hangingPunct="0">
              <a:spcBef>
                <a:spcPct val="0"/>
              </a:spcBef>
              <a:spcAft>
                <a:spcPct val="0"/>
              </a:spcAft>
              <a:defRPr sz="2400">
                <a:solidFill>
                  <a:schemeClr val="bg1"/>
                </a:solidFill>
                <a:latin typeface="Calibri" panose="020F0502020204030204" pitchFamily="34" charset="0"/>
                <a:cs typeface="TH SarabunPSK" panose="020B0500040200020003" pitchFamily="34" charset="-34"/>
              </a:defRPr>
            </a:lvl7pPr>
            <a:lvl8pPr marL="3429000" indent="-228600" eaLnBrk="0" fontAlgn="base" hangingPunct="0">
              <a:spcBef>
                <a:spcPct val="0"/>
              </a:spcBef>
              <a:spcAft>
                <a:spcPct val="0"/>
              </a:spcAft>
              <a:defRPr sz="2400">
                <a:solidFill>
                  <a:schemeClr val="bg1"/>
                </a:solidFill>
                <a:latin typeface="Calibri" panose="020F0502020204030204" pitchFamily="34" charset="0"/>
                <a:cs typeface="TH SarabunPSK" panose="020B0500040200020003" pitchFamily="34" charset="-34"/>
              </a:defRPr>
            </a:lvl8pPr>
            <a:lvl9pPr marL="3886200" indent="-228600" eaLnBrk="0" fontAlgn="base" hangingPunct="0">
              <a:spcBef>
                <a:spcPct val="0"/>
              </a:spcBef>
              <a:spcAft>
                <a:spcPct val="0"/>
              </a:spcAft>
              <a:defRPr sz="2400">
                <a:solidFill>
                  <a:schemeClr val="bg1"/>
                </a:solidFill>
                <a:latin typeface="Calibri" panose="020F0502020204030204" pitchFamily="34" charset="0"/>
                <a:cs typeface="TH SarabunPSK" panose="020B0500040200020003" pitchFamily="34" charset="-34"/>
              </a:defRPr>
            </a:lvl9pPr>
          </a:lstStyle>
          <a:p>
            <a:pPr algn="ctr" defTabSz="914400" eaLnBrk="1" hangingPunct="1">
              <a:lnSpc>
                <a:spcPct val="120000"/>
              </a:lnSpc>
              <a:spcBef>
                <a:spcPct val="30000"/>
              </a:spcBef>
              <a:spcAft>
                <a:spcPct val="30000"/>
              </a:spcAft>
              <a:buClr>
                <a:srgbClr val="000000"/>
              </a:buClr>
              <a:buSzPct val="100000"/>
              <a:buFont typeface="Times New Roman" panose="02020603050405020304" pitchFamily="18" charset="0"/>
              <a:buNone/>
              <a:defRPr/>
            </a:pPr>
            <a:r>
              <a:rPr lang="en-US" altLang="th-TH" sz="1800" b="1" dirty="0" err="1" smtClean="0">
                <a:solidFill>
                  <a:srgbClr val="000000"/>
                </a:solidFill>
                <a:latin typeface="Calibri"/>
                <a:ea typeface="MS PGothic" panose="020B0600070205080204" pitchFamily="34" charset="-128"/>
                <a:cs typeface="Angsana New" panose="02020603050405020304" pitchFamily="18" charset="-34"/>
              </a:rPr>
              <a:t>AgriTech</a:t>
            </a:r>
            <a:endParaRPr lang="en-US" altLang="th-TH" sz="1800" b="1" dirty="0">
              <a:solidFill>
                <a:srgbClr val="000000"/>
              </a:solidFill>
              <a:latin typeface="Calibri"/>
              <a:ea typeface="MS PGothic" panose="020B0600070205080204" pitchFamily="34" charset="-128"/>
              <a:cs typeface="Angsana New" panose="02020603050405020304" pitchFamily="18" charset="-34"/>
            </a:endParaRPr>
          </a:p>
        </p:txBody>
      </p:sp>
      <p:cxnSp>
        <p:nvCxnSpPr>
          <p:cNvPr id="55326" name="AutoShape 14"/>
          <p:cNvCxnSpPr>
            <a:cxnSpLocks noChangeShapeType="1"/>
          </p:cNvCxnSpPr>
          <p:nvPr/>
        </p:nvCxnSpPr>
        <p:spPr bwMode="auto">
          <a:xfrm>
            <a:off x="3963988" y="3003550"/>
            <a:ext cx="0" cy="106363"/>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55327" name="AutoShape 14"/>
          <p:cNvCxnSpPr>
            <a:cxnSpLocks noChangeShapeType="1"/>
          </p:cNvCxnSpPr>
          <p:nvPr/>
        </p:nvCxnSpPr>
        <p:spPr bwMode="auto">
          <a:xfrm>
            <a:off x="7875588" y="3044825"/>
            <a:ext cx="0" cy="106363"/>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487596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234" y="404664"/>
            <a:ext cx="9016227" cy="1439862"/>
          </a:xfrm>
        </p:spPr>
        <p:txBody>
          <a:bodyPr/>
          <a:lstStyle/>
          <a:p>
            <a:pPr algn="ctr"/>
            <a:r>
              <a:rPr lang="en-US" altLang="th-TH" dirty="0" smtClean="0">
                <a:solidFill>
                  <a:srgbClr val="0070C0"/>
                </a:solidFill>
              </a:rPr>
              <a:t>BOI Privileges &amp; Incentives </a:t>
            </a:r>
            <a:br>
              <a:rPr lang="en-US" altLang="th-TH" dirty="0" smtClean="0">
                <a:solidFill>
                  <a:srgbClr val="0070C0"/>
                </a:solidFill>
              </a:rPr>
            </a:br>
            <a:r>
              <a:rPr lang="en-US" altLang="th-TH" sz="3600" dirty="0" smtClean="0">
                <a:solidFill>
                  <a:srgbClr val="002060"/>
                </a:solidFill>
              </a:rPr>
              <a:t>For R&amp;D, Scientific Laboratories</a:t>
            </a:r>
            <a:r>
              <a:rPr lang="en-US" altLang="th-TH" sz="3200" dirty="0" smtClean="0">
                <a:solidFill>
                  <a:srgbClr val="002060"/>
                </a:solidFill>
              </a:rPr>
              <a:t/>
            </a:r>
            <a:br>
              <a:rPr lang="en-US" altLang="th-TH" sz="3200" dirty="0" smtClean="0">
                <a:solidFill>
                  <a:srgbClr val="002060"/>
                </a:solidFill>
              </a:rPr>
            </a:br>
            <a:r>
              <a:rPr lang="en-US" altLang="th-TH" sz="3200" dirty="0" smtClean="0">
                <a:solidFill>
                  <a:srgbClr val="002060"/>
                </a:solidFill>
              </a:rPr>
              <a:t>Engineering Design, Calibration, Electronics Design  </a:t>
            </a:r>
            <a:endParaRPr lang="th-TH" altLang="th-TH" sz="3200" dirty="0" smtClean="0">
              <a:solidFill>
                <a:srgbClr val="002060"/>
              </a:solidFill>
            </a:endParaRPr>
          </a:p>
        </p:txBody>
      </p:sp>
      <p:sp>
        <p:nvSpPr>
          <p:cNvPr id="45059" name="Text Box 2"/>
          <p:cNvSpPr>
            <a:spLocks noGrp="1" noChangeArrowheads="1"/>
          </p:cNvSpPr>
          <p:nvPr>
            <p:ph type="body" idx="1"/>
          </p:nvPr>
        </p:nvSpPr>
        <p:spPr>
          <a:xfrm>
            <a:off x="-1" y="1340768"/>
            <a:ext cx="9009993" cy="4968875"/>
          </a:xfrm>
        </p:spPr>
        <p:txBody>
          <a:bodyPr/>
          <a:lstStyle/>
          <a:p>
            <a:pPr marL="339725" indent="-339725">
              <a:lnSpc>
                <a:spcPct val="90000"/>
              </a:lnSpc>
              <a:buFont typeface="Wingdings" panose="05000000000000000000" pitchFamily="2" charset="2"/>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altLang="th-TH" b="1" dirty="0" smtClean="0">
              <a:cs typeface="Cordia New" pitchFamily="34" charset="-34"/>
            </a:endParaRPr>
          </a:p>
          <a:p>
            <a:pPr marL="739775" lvl="1" indent="-282575">
              <a:lnSpc>
                <a:spcPct val="90000"/>
              </a:lnSpc>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altLang="th-TH" dirty="0" smtClean="0">
              <a:cs typeface="Cordia New" pitchFamily="34" charset="-34"/>
            </a:endParaRPr>
          </a:p>
          <a:p>
            <a:pPr marL="739775" lvl="1" indent="-282575">
              <a:lnSpc>
                <a:spcPct val="90000"/>
              </a:lnSpc>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th-TH" dirty="0" smtClean="0">
                <a:cs typeface="Cordia New" pitchFamily="34" charset="-34"/>
              </a:rPr>
              <a:t>Import </a:t>
            </a:r>
            <a:r>
              <a:rPr lang="en-GB" altLang="th-TH" dirty="0" smtClean="0">
                <a:solidFill>
                  <a:srgbClr val="FF3300"/>
                </a:solidFill>
                <a:cs typeface="Cordia New" pitchFamily="34" charset="-34"/>
              </a:rPr>
              <a:t>Tax Exemption for Machineries</a:t>
            </a:r>
          </a:p>
          <a:p>
            <a:pPr marL="739775" lvl="1" indent="-282575">
              <a:lnSpc>
                <a:spcPct val="90000"/>
              </a:lnSpc>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th-TH" dirty="0" smtClean="0">
                <a:cs typeface="Cordia New" pitchFamily="34" charset="-34"/>
              </a:rPr>
              <a:t>Corporate Income </a:t>
            </a:r>
            <a:r>
              <a:rPr lang="en-GB" altLang="th-TH" dirty="0" smtClean="0">
                <a:solidFill>
                  <a:srgbClr val="FF3300"/>
                </a:solidFill>
                <a:cs typeface="Cordia New" pitchFamily="34" charset="-34"/>
              </a:rPr>
              <a:t>Tax Exemption for 8 Years</a:t>
            </a:r>
          </a:p>
          <a:p>
            <a:pPr marL="739775" lvl="1" indent="-282575">
              <a:lnSpc>
                <a:spcPct val="90000"/>
              </a:lnSpc>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th-TH" dirty="0" smtClean="0">
                <a:solidFill>
                  <a:srgbClr val="FF3300"/>
                </a:solidFill>
                <a:cs typeface="Cordia New" pitchFamily="34" charset="-34"/>
              </a:rPr>
              <a:t>50% Corp. Income Tax Reduction for 5 more </a:t>
            </a:r>
            <a:r>
              <a:rPr lang="en-GB" altLang="th-TH" dirty="0" smtClean="0">
                <a:cs typeface="Cordia New" pitchFamily="34" charset="-34"/>
              </a:rPr>
              <a:t>Years after Tax Exemption Period Ends</a:t>
            </a:r>
          </a:p>
          <a:p>
            <a:pPr marL="739775" lvl="1" indent="-282575">
              <a:lnSpc>
                <a:spcPct val="90000"/>
              </a:lnSpc>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dirty="0"/>
              <a:t>C</a:t>
            </a:r>
            <a:r>
              <a:rPr lang="en-US" dirty="0" smtClean="0"/>
              <a:t>orporate </a:t>
            </a:r>
            <a:r>
              <a:rPr lang="en-US" dirty="0"/>
              <a:t>income tax exemption </a:t>
            </a:r>
            <a:r>
              <a:rPr lang="en-US" dirty="0">
                <a:solidFill>
                  <a:srgbClr val="FF0000"/>
                </a:solidFill>
              </a:rPr>
              <a:t>without </a:t>
            </a:r>
            <a:r>
              <a:rPr lang="en-US" dirty="0" smtClean="0">
                <a:solidFill>
                  <a:srgbClr val="FF0000"/>
                </a:solidFill>
              </a:rPr>
              <a:t>cap </a:t>
            </a:r>
            <a:endParaRPr lang="en-GB" altLang="th-TH" dirty="0" smtClean="0">
              <a:solidFill>
                <a:srgbClr val="FF0000"/>
              </a:solidFill>
              <a:cs typeface="Cordia New" pitchFamily="34" charset="-34"/>
            </a:endParaRPr>
          </a:p>
          <a:p>
            <a:pPr marL="739775" lvl="1" indent="-282575">
              <a:lnSpc>
                <a:spcPct val="90000"/>
              </a:lnSpc>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th-TH" dirty="0" smtClean="0">
                <a:solidFill>
                  <a:srgbClr val="FF0000"/>
                </a:solidFill>
                <a:cs typeface="Cordia New" pitchFamily="34" charset="-34"/>
              </a:rPr>
              <a:t>Work Permit and Visa</a:t>
            </a:r>
            <a:r>
              <a:rPr lang="en-GB" altLang="th-TH" dirty="0" smtClean="0">
                <a:cs typeface="Cordia New" pitchFamily="34" charset="-34"/>
              </a:rPr>
              <a:t> Facilitation for Foreign Specialists and Researchers</a:t>
            </a:r>
          </a:p>
          <a:p>
            <a:pPr marL="739775" lvl="1" indent="-282575">
              <a:lnSpc>
                <a:spcPct val="90000"/>
              </a:lnSpc>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th-TH" dirty="0" smtClean="0">
                <a:solidFill>
                  <a:srgbClr val="FF0000"/>
                </a:solidFill>
                <a:cs typeface="Cordia New" pitchFamily="34" charset="-34"/>
              </a:rPr>
              <a:t>Revenues from selling R&amp;D products </a:t>
            </a:r>
            <a:r>
              <a:rPr lang="en-GB" altLang="th-TH" dirty="0" smtClean="0">
                <a:cs typeface="Cordia New" pitchFamily="34" charset="-34"/>
              </a:rPr>
              <a:t>get same tax exemption</a:t>
            </a:r>
          </a:p>
          <a:p>
            <a:pPr marL="457200" lvl="1" indent="0">
              <a:lnSpc>
                <a:spcPct val="90000"/>
              </a:lnSpc>
              <a:buFont typeface="Wingdings" panose="05000000000000000000" pitchFamily="2" charset="2"/>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altLang="th-TH" dirty="0" smtClean="0">
              <a:cs typeface="Cordia New" pitchFamily="34" charset="-34"/>
            </a:endParaRPr>
          </a:p>
        </p:txBody>
      </p:sp>
    </p:spTree>
    <p:extLst>
      <p:ext uri="{BB962C8B-B14F-4D97-AF65-F5344CB8AC3E}">
        <p14:creationId xmlns:p14="http://schemas.microsoft.com/office/powerpoint/2010/main" val="1687653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rot="10800000">
            <a:off x="4271247" y="2043779"/>
            <a:ext cx="4778821" cy="3829249"/>
          </a:xfrm>
          <a:prstGeom prst="rect">
            <a:avLst/>
          </a:prstGeom>
          <a:gradFill flip="none" rotWithShape="1">
            <a:gsLst>
              <a:gs pos="40000">
                <a:schemeClr val="bg1"/>
              </a:gs>
              <a:gs pos="77000">
                <a:srgbClr val="F5FFFD"/>
              </a:gs>
              <a:gs pos="100000">
                <a:srgbClr val="476478"/>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p:cNvSpPr>
            <a:spLocks noGrp="1"/>
          </p:cNvSpPr>
          <p:nvPr>
            <p:ph type="sldNum" sz="quarter" idx="4294967295"/>
          </p:nvPr>
        </p:nvSpPr>
        <p:spPr>
          <a:xfrm>
            <a:off x="6987340" y="5672514"/>
            <a:ext cx="2057400" cy="273844"/>
          </a:xfrm>
          <a:prstGeom prst="rect">
            <a:avLst/>
          </a:prstGeom>
        </p:spPr>
        <p:txBody>
          <a:bodyPr/>
          <a:lstStyle/>
          <a:p>
            <a:fld id="{09B47E12-F1F9-42D1-AA3B-E9B85E81C9C7}" type="slidenum">
              <a:rPr lang="th-TH" smtClean="0"/>
              <a:pPr/>
              <a:t>31</a:t>
            </a:fld>
            <a:endParaRPr lang="th-TH" dirty="0"/>
          </a:p>
        </p:txBody>
      </p:sp>
      <p:grpSp>
        <p:nvGrpSpPr>
          <p:cNvPr id="2" name="Group 1"/>
          <p:cNvGrpSpPr/>
          <p:nvPr/>
        </p:nvGrpSpPr>
        <p:grpSpPr>
          <a:xfrm>
            <a:off x="297606" y="1436779"/>
            <a:ext cx="4490417" cy="4436250"/>
            <a:chOff x="-32085" y="1636989"/>
            <a:chExt cx="5298187" cy="5398813"/>
          </a:xfrm>
        </p:grpSpPr>
        <p:pic>
          <p:nvPicPr>
            <p:cNvPr id="6"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26152" t="7725" r="22905" b="20774"/>
            <a:stretch/>
          </p:blipFill>
          <p:spPr>
            <a:xfrm>
              <a:off x="-32085" y="1636989"/>
              <a:ext cx="5298187" cy="5398813"/>
            </a:xfrm>
            <a:prstGeom prst="rect">
              <a:avLst/>
            </a:prstGeom>
            <a:ln>
              <a:noFill/>
            </a:ln>
            <a:effectLst>
              <a:softEdge rad="112500"/>
            </a:effectLst>
          </p:spPr>
        </p:pic>
        <p:sp>
          <p:nvSpPr>
            <p:cNvPr id="3" name="TextBox 2"/>
            <p:cNvSpPr txBox="1"/>
            <p:nvPr/>
          </p:nvSpPr>
          <p:spPr>
            <a:xfrm rot="993913">
              <a:off x="1734304" y="1811143"/>
              <a:ext cx="2908594" cy="520717"/>
            </a:xfrm>
            <a:prstGeom prst="rect">
              <a:avLst/>
            </a:prstGeom>
            <a:noFill/>
          </p:spPr>
          <p:txBody>
            <a:bodyPr wrap="square" rtlCol="0">
              <a:spAutoFit/>
            </a:bodyPr>
            <a:lstStyle/>
            <a:p>
              <a:r>
                <a:rPr lang="en-US" sz="1800" b="1" dirty="0">
                  <a:latin typeface="TH SarabunPSK" charset="0"/>
                  <a:ea typeface="TH SarabunPSK" charset="0"/>
                  <a:cs typeface="TH SarabunPSK" charset="0"/>
                </a:rPr>
                <a:t>Highway 334</a:t>
              </a:r>
            </a:p>
          </p:txBody>
        </p:sp>
      </p:grpSp>
      <p:sp>
        <p:nvSpPr>
          <p:cNvPr id="30" name="TextBox 29"/>
          <p:cNvSpPr txBox="1"/>
          <p:nvPr/>
        </p:nvSpPr>
        <p:spPr>
          <a:xfrm>
            <a:off x="839583" y="4132395"/>
            <a:ext cx="800100" cy="369332"/>
          </a:xfrm>
          <a:prstGeom prst="rect">
            <a:avLst/>
          </a:prstGeom>
          <a:noFill/>
        </p:spPr>
        <p:txBody>
          <a:bodyPr wrap="square" rtlCol="0">
            <a:spAutoFit/>
          </a:bodyPr>
          <a:lstStyle/>
          <a:p>
            <a:r>
              <a:rPr lang="en-US" sz="1800" b="1" dirty="0">
                <a:latin typeface="TH SarabunPSK" charset="0"/>
                <a:ea typeface="TH SarabunPSK" charset="0"/>
                <a:cs typeface="TH SarabunPSK" charset="0"/>
              </a:rPr>
              <a:t>Phase I</a:t>
            </a:r>
          </a:p>
        </p:txBody>
      </p:sp>
      <p:sp>
        <p:nvSpPr>
          <p:cNvPr id="34" name="TextBox 33"/>
          <p:cNvSpPr txBox="1"/>
          <p:nvPr/>
        </p:nvSpPr>
        <p:spPr>
          <a:xfrm>
            <a:off x="985980" y="4970233"/>
            <a:ext cx="1034478" cy="369332"/>
          </a:xfrm>
          <a:prstGeom prst="rect">
            <a:avLst/>
          </a:prstGeom>
          <a:noFill/>
        </p:spPr>
        <p:txBody>
          <a:bodyPr wrap="square" rtlCol="0">
            <a:spAutoFit/>
          </a:bodyPr>
          <a:lstStyle/>
          <a:p>
            <a:r>
              <a:rPr lang="en-US" sz="1800" b="1" dirty="0">
                <a:latin typeface="TH SarabunPSK" charset="0"/>
                <a:ea typeface="TH SarabunPSK" charset="0"/>
                <a:cs typeface="TH SarabunPSK" charset="0"/>
              </a:rPr>
              <a:t>Phase II</a:t>
            </a:r>
          </a:p>
        </p:txBody>
      </p:sp>
      <p:grpSp>
        <p:nvGrpSpPr>
          <p:cNvPr id="5" name="Group 4"/>
          <p:cNvGrpSpPr/>
          <p:nvPr/>
        </p:nvGrpSpPr>
        <p:grpSpPr>
          <a:xfrm>
            <a:off x="4252919" y="3918859"/>
            <a:ext cx="4734813" cy="1498548"/>
            <a:chOff x="4315259" y="4315495"/>
            <a:chExt cx="4734813" cy="1498548"/>
          </a:xfrm>
        </p:grpSpPr>
        <p:sp>
          <p:nvSpPr>
            <p:cNvPr id="39" name="Pentagon 38"/>
            <p:cNvSpPr/>
            <p:nvPr/>
          </p:nvSpPr>
          <p:spPr>
            <a:xfrm rot="10800000">
              <a:off x="4315259" y="4315495"/>
              <a:ext cx="4734810" cy="1475463"/>
            </a:xfrm>
            <a:prstGeom prst="homePlate">
              <a:avLst/>
            </a:prstGeom>
            <a:solidFill>
              <a:srgbClr val="F1C212"/>
            </a:solidFill>
            <a:ln>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8" name="Rectangle 37"/>
            <p:cNvSpPr/>
            <p:nvPr/>
          </p:nvSpPr>
          <p:spPr>
            <a:xfrm>
              <a:off x="4959621" y="4336715"/>
              <a:ext cx="4090451" cy="1477328"/>
            </a:xfrm>
            <a:prstGeom prst="rect">
              <a:avLst/>
            </a:prstGeom>
          </p:spPr>
          <p:txBody>
            <a:bodyPr wrap="square">
              <a:spAutoFit/>
            </a:bodyPr>
            <a:lstStyle/>
            <a:p>
              <a:r>
                <a:rPr lang="en-US" sz="1500" b="1" dirty="0">
                  <a:solidFill>
                    <a:schemeClr val="tx1"/>
                  </a:solidFill>
                  <a:latin typeface="TH Sarabun New" panose="020B0500040200020003" pitchFamily="34" charset="-34"/>
                  <a:cs typeface="TH Sarabun New" panose="020B0500040200020003" pitchFamily="34" charset="-34"/>
                </a:rPr>
                <a:t>Strength:</a:t>
              </a:r>
              <a:r>
                <a:rPr lang="th-TH" sz="1500" b="1" dirty="0">
                  <a:solidFill>
                    <a:schemeClr val="tx1"/>
                  </a:solidFill>
                  <a:latin typeface="TH Sarabun New" panose="020B0500040200020003" pitchFamily="34" charset="-34"/>
                  <a:cs typeface="TH Sarabun New" panose="020B0500040200020003" pitchFamily="34" charset="-34"/>
                </a:rPr>
                <a:t> </a:t>
              </a:r>
              <a:r>
                <a:rPr lang="en-US" sz="1500" dirty="0">
                  <a:solidFill>
                    <a:schemeClr val="tx1"/>
                  </a:solidFill>
                  <a:latin typeface="TH Sarabun New" panose="020B0500040200020003" pitchFamily="34" charset="-34"/>
                  <a:cs typeface="TH Sarabun New" panose="020B0500040200020003" pitchFamily="34" charset="-34"/>
                </a:rPr>
                <a:t>Good supportive infrastructure and approved policy from PTT</a:t>
              </a:r>
              <a:endParaRPr lang="th-TH" sz="1500" dirty="0">
                <a:solidFill>
                  <a:schemeClr val="tx1"/>
                </a:solidFill>
                <a:latin typeface="TH Sarabun New" panose="020B0500040200020003" pitchFamily="34" charset="-34"/>
                <a:cs typeface="TH Sarabun New" panose="020B0500040200020003" pitchFamily="34" charset="-34"/>
              </a:endParaRPr>
            </a:p>
            <a:p>
              <a:r>
                <a:rPr lang="en-US" sz="1500" b="1" dirty="0">
                  <a:solidFill>
                    <a:schemeClr val="tx1"/>
                  </a:solidFill>
                  <a:latin typeface="TH Sarabun New" panose="020B0500040200020003" pitchFamily="34" charset="-34"/>
                  <a:cs typeface="TH Sarabun New" panose="020B0500040200020003" pitchFamily="34" charset="-34"/>
                </a:rPr>
                <a:t>Weakness: </a:t>
              </a:r>
              <a:r>
                <a:rPr lang="en-US" sz="1500" dirty="0">
                  <a:solidFill>
                    <a:schemeClr val="tx1"/>
                  </a:solidFill>
                  <a:latin typeface="TH Sarabun New" panose="020B0500040200020003" pitchFamily="34" charset="-34"/>
                  <a:cs typeface="TH Sarabun New" panose="020B0500040200020003" pitchFamily="34" charset="-34"/>
                </a:rPr>
                <a:t>cannot support high rise building and factories, elevated rocky range</a:t>
              </a:r>
              <a:r>
                <a:rPr lang="th-TH" sz="1500" dirty="0">
                  <a:solidFill>
                    <a:schemeClr val="tx1"/>
                  </a:solidFill>
                  <a:latin typeface="TH Sarabun New" panose="020B0500040200020003" pitchFamily="34" charset="-34"/>
                  <a:cs typeface="TH Sarabun New" panose="020B0500040200020003" pitchFamily="34" charset="-34"/>
                </a:rPr>
                <a:t>, </a:t>
              </a:r>
              <a:r>
                <a:rPr lang="en-US" sz="1500" dirty="0">
                  <a:solidFill>
                    <a:schemeClr val="tx1"/>
                  </a:solidFill>
                  <a:latin typeface="TH Sarabun New" panose="020B0500040200020003" pitchFamily="34" charset="-34"/>
                  <a:cs typeface="TH Sarabun New" panose="020B0500040200020003" pitchFamily="34" charset="-34"/>
                </a:rPr>
                <a:t>remote from main transportation system</a:t>
              </a:r>
              <a:endParaRPr lang="th-TH" sz="1500" dirty="0">
                <a:solidFill>
                  <a:schemeClr val="tx1"/>
                </a:solidFill>
                <a:latin typeface="TH Sarabun New" panose="020B0500040200020003" pitchFamily="34" charset="-34"/>
                <a:cs typeface="TH Sarabun New" panose="020B0500040200020003" pitchFamily="34" charset="-34"/>
              </a:endParaRPr>
            </a:p>
            <a:p>
              <a:r>
                <a:rPr lang="en-US" sz="1500" b="1" dirty="0">
                  <a:solidFill>
                    <a:schemeClr val="tx1"/>
                  </a:solidFill>
                  <a:latin typeface="TH Sarabun New" panose="020B0500040200020003" pitchFamily="34" charset="-34"/>
                  <a:cs typeface="TH Sarabun New" panose="020B0500040200020003" pitchFamily="34" charset="-34"/>
                </a:rPr>
                <a:t>Present:</a:t>
              </a:r>
              <a:r>
                <a:rPr lang="th-TH" sz="1500" b="1" dirty="0">
                  <a:solidFill>
                    <a:schemeClr val="tx1"/>
                  </a:solidFill>
                  <a:latin typeface="TH Sarabun New" panose="020B0500040200020003" pitchFamily="34" charset="-34"/>
                  <a:cs typeface="TH Sarabun New" panose="020B0500040200020003" pitchFamily="34" charset="-34"/>
                </a:rPr>
                <a:t> </a:t>
              </a:r>
              <a:r>
                <a:rPr lang="en-US" sz="1500" dirty="0">
                  <a:solidFill>
                    <a:schemeClr val="tx1"/>
                  </a:solidFill>
                  <a:latin typeface="TH Sarabun New" panose="020B0500040200020003" pitchFamily="34" charset="-34"/>
                  <a:cs typeface="TH Sarabun New" panose="020B0500040200020003" pitchFamily="34" charset="-34"/>
                </a:rPr>
                <a:t>VISTEC</a:t>
              </a:r>
              <a:r>
                <a:rPr lang="th-TH" sz="1500" dirty="0">
                  <a:solidFill>
                    <a:schemeClr val="tx1"/>
                  </a:solidFill>
                  <a:latin typeface="TH Sarabun New" panose="020B0500040200020003" pitchFamily="34" charset="-34"/>
                  <a:cs typeface="TH Sarabun New" panose="020B0500040200020003" pitchFamily="34" charset="-34"/>
                </a:rPr>
                <a:t>, </a:t>
              </a:r>
              <a:r>
                <a:rPr lang="en-US" sz="1500" dirty="0">
                  <a:solidFill>
                    <a:schemeClr val="tx1"/>
                  </a:solidFill>
                  <a:latin typeface="TH Sarabun New" panose="020B0500040200020003" pitchFamily="34" charset="-34"/>
                  <a:cs typeface="TH Sarabun New" panose="020B0500040200020003" pitchFamily="34" charset="-34"/>
                </a:rPr>
                <a:t>KVIS, and Plantation Institute are developing the areas to be agricultural</a:t>
              </a:r>
              <a:r>
                <a:rPr lang="th-TH" sz="1500" dirty="0">
                  <a:solidFill>
                    <a:schemeClr val="tx1"/>
                  </a:solidFill>
                  <a:latin typeface="TH Sarabun New" panose="020B0500040200020003" pitchFamily="34" charset="-34"/>
                  <a:cs typeface="TH Sarabun New" panose="020B0500040200020003" pitchFamily="34" charset="-34"/>
                </a:rPr>
                <a:t> </a:t>
              </a:r>
              <a:r>
                <a:rPr lang="en-US" sz="1500" dirty="0">
                  <a:solidFill>
                    <a:schemeClr val="tx1"/>
                  </a:solidFill>
                  <a:latin typeface="TH Sarabun New" panose="020B0500040200020003" pitchFamily="34" charset="-34"/>
                  <a:cs typeface="TH Sarabun New" panose="020B0500040200020003" pitchFamily="34" charset="-34"/>
                </a:rPr>
                <a:t>community</a:t>
              </a:r>
              <a:endParaRPr lang="th-TH" sz="1500" dirty="0">
                <a:solidFill>
                  <a:schemeClr val="tx1"/>
                </a:solidFill>
                <a:latin typeface="TH Sarabun New" panose="020B0500040200020003" pitchFamily="34" charset="-34"/>
                <a:cs typeface="TH Sarabun New" panose="020B0500040200020003" pitchFamily="34" charset="-34"/>
              </a:endParaRPr>
            </a:p>
          </p:txBody>
        </p:sp>
      </p:grpSp>
      <p:sp>
        <p:nvSpPr>
          <p:cNvPr id="32" name="TextBox 31"/>
          <p:cNvSpPr txBox="1"/>
          <p:nvPr/>
        </p:nvSpPr>
        <p:spPr>
          <a:xfrm>
            <a:off x="2455903" y="2564904"/>
            <a:ext cx="5572481" cy="461665"/>
          </a:xfrm>
          <a:prstGeom prst="rect">
            <a:avLst/>
          </a:prstGeom>
          <a:noFill/>
        </p:spPr>
        <p:txBody>
          <a:bodyPr wrap="square" rtlCol="0">
            <a:spAutoFit/>
          </a:bodyPr>
          <a:lstStyle/>
          <a:p>
            <a:r>
              <a:rPr lang="en-US" b="1" dirty="0">
                <a:solidFill>
                  <a:srgbClr val="00B050"/>
                </a:solidFill>
                <a:latin typeface="TH SarabunPSK" charset="0"/>
                <a:ea typeface="TH SarabunPSK" charset="0"/>
                <a:cs typeface="TH SarabunPSK" charset="0"/>
              </a:rPr>
              <a:t>Recreation Area &amp; Commercial Zone (200 Acres)</a:t>
            </a:r>
          </a:p>
        </p:txBody>
      </p:sp>
      <p:sp>
        <p:nvSpPr>
          <p:cNvPr id="37" name="TextBox 36"/>
          <p:cNvSpPr txBox="1"/>
          <p:nvPr/>
        </p:nvSpPr>
        <p:spPr>
          <a:xfrm>
            <a:off x="2081167" y="3026569"/>
            <a:ext cx="7005425" cy="461665"/>
          </a:xfrm>
          <a:prstGeom prst="rect">
            <a:avLst/>
          </a:prstGeom>
          <a:noFill/>
        </p:spPr>
        <p:txBody>
          <a:bodyPr wrap="square" rtlCol="0">
            <a:spAutoFit/>
          </a:bodyPr>
          <a:lstStyle/>
          <a:p>
            <a:r>
              <a:rPr lang="en-US" b="1" dirty="0">
                <a:solidFill>
                  <a:schemeClr val="tx1"/>
                </a:solidFill>
                <a:latin typeface="TH SarabunPSK" charset="0"/>
                <a:ea typeface="TH SarabunPSK" charset="0"/>
                <a:cs typeface="TH SarabunPSK" charset="0"/>
              </a:rPr>
              <a:t>Multi Tenants Lab Area , Startups &amp; Innovation Center, NQI (60Acres)</a:t>
            </a:r>
          </a:p>
        </p:txBody>
      </p:sp>
      <p:sp>
        <p:nvSpPr>
          <p:cNvPr id="41" name="TextBox 40"/>
          <p:cNvSpPr txBox="1"/>
          <p:nvPr/>
        </p:nvSpPr>
        <p:spPr>
          <a:xfrm>
            <a:off x="2462835" y="3845529"/>
            <a:ext cx="2738238" cy="461665"/>
          </a:xfrm>
          <a:prstGeom prst="rect">
            <a:avLst/>
          </a:prstGeom>
          <a:noFill/>
        </p:spPr>
        <p:txBody>
          <a:bodyPr wrap="square" rtlCol="0">
            <a:spAutoFit/>
          </a:bodyPr>
          <a:lstStyle/>
          <a:p>
            <a:r>
              <a:rPr lang="en-US" b="1" dirty="0" err="1">
                <a:solidFill>
                  <a:srgbClr val="C00000"/>
                </a:solidFill>
                <a:latin typeface="TH SarabunPSK" charset="0"/>
                <a:ea typeface="TH SarabunPSK" charset="0"/>
                <a:cs typeface="TH SarabunPSK" charset="0"/>
              </a:rPr>
              <a:t>Testbed</a:t>
            </a:r>
            <a:r>
              <a:rPr lang="en-US" b="1" dirty="0">
                <a:solidFill>
                  <a:srgbClr val="C00000"/>
                </a:solidFill>
                <a:latin typeface="TH SarabunPSK" charset="0"/>
                <a:ea typeface="TH SarabunPSK" charset="0"/>
                <a:cs typeface="TH SarabunPSK" charset="0"/>
              </a:rPr>
              <a:t> (30 Acres)</a:t>
            </a:r>
          </a:p>
        </p:txBody>
      </p:sp>
      <p:grpSp>
        <p:nvGrpSpPr>
          <p:cNvPr id="8" name="Group 7"/>
          <p:cNvGrpSpPr/>
          <p:nvPr/>
        </p:nvGrpSpPr>
        <p:grpSpPr>
          <a:xfrm>
            <a:off x="226837" y="134269"/>
            <a:ext cx="8758300" cy="1217153"/>
            <a:chOff x="838200" y="365126"/>
            <a:chExt cx="10673862" cy="1483360"/>
          </a:xfrm>
        </p:grpSpPr>
        <p:grpSp>
          <p:nvGrpSpPr>
            <p:cNvPr id="9" name="Group 8"/>
            <p:cNvGrpSpPr/>
            <p:nvPr/>
          </p:nvGrpSpPr>
          <p:grpSpPr>
            <a:xfrm>
              <a:off x="838200" y="365126"/>
              <a:ext cx="10515600" cy="1219615"/>
              <a:chOff x="838200" y="365126"/>
              <a:chExt cx="10515600" cy="1219615"/>
            </a:xfrm>
          </p:grpSpPr>
          <p:sp>
            <p:nvSpPr>
              <p:cNvPr id="12" name="Freeform 11"/>
              <p:cNvSpPr/>
              <p:nvPr/>
            </p:nvSpPr>
            <p:spPr>
              <a:xfrm rot="10800000">
                <a:off x="838200" y="1107709"/>
                <a:ext cx="10515600" cy="477032"/>
              </a:xfrm>
              <a:custGeom>
                <a:avLst/>
                <a:gdLst>
                  <a:gd name="connsiteX0" fmla="*/ 10515600 w 10515600"/>
                  <a:gd name="connsiteY0" fmla="*/ 477032 h 477032"/>
                  <a:gd name="connsiteX1" fmla="*/ 0 w 10515600"/>
                  <a:gd name="connsiteY1" fmla="*/ 477032 h 477032"/>
                  <a:gd name="connsiteX2" fmla="*/ 0 w 10515600"/>
                  <a:gd name="connsiteY2" fmla="*/ 374052 h 477032"/>
                  <a:gd name="connsiteX3" fmla="*/ 3044581 w 10515600"/>
                  <a:gd name="connsiteY3" fmla="*/ 0 h 477032"/>
                  <a:gd name="connsiteX4" fmla="*/ 7555156 w 10515600"/>
                  <a:gd name="connsiteY4" fmla="*/ 0 h 477032"/>
                  <a:gd name="connsiteX5" fmla="*/ 10515600 w 10515600"/>
                  <a:gd name="connsiteY5" fmla="*/ 361467 h 477032"/>
                  <a:gd name="connsiteX6" fmla="*/ 10515600 w 10515600"/>
                  <a:gd name="connsiteY6" fmla="*/ 477032 h 4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15600" h="477032">
                    <a:moveTo>
                      <a:pt x="10515600" y="477032"/>
                    </a:moveTo>
                    <a:lnTo>
                      <a:pt x="0" y="477032"/>
                    </a:lnTo>
                    <a:lnTo>
                      <a:pt x="0" y="374052"/>
                    </a:lnTo>
                    <a:lnTo>
                      <a:pt x="3044581" y="0"/>
                    </a:lnTo>
                    <a:lnTo>
                      <a:pt x="7555156" y="0"/>
                    </a:lnTo>
                    <a:lnTo>
                      <a:pt x="10515600" y="361467"/>
                    </a:lnTo>
                    <a:lnTo>
                      <a:pt x="10515600" y="477032"/>
                    </a:lnTo>
                    <a:close/>
                  </a:path>
                </a:pathLst>
              </a:custGeom>
              <a:solidFill>
                <a:srgbClr val="476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reeform 12"/>
              <p:cNvSpPr/>
              <p:nvPr/>
            </p:nvSpPr>
            <p:spPr>
              <a:xfrm rot="10800000">
                <a:off x="838200" y="365126"/>
                <a:ext cx="10515600" cy="848531"/>
              </a:xfrm>
              <a:custGeom>
                <a:avLst/>
                <a:gdLst>
                  <a:gd name="connsiteX0" fmla="*/ 10515600 w 10515600"/>
                  <a:gd name="connsiteY0" fmla="*/ 848531 h 848531"/>
                  <a:gd name="connsiteX1" fmla="*/ 0 w 10515600"/>
                  <a:gd name="connsiteY1" fmla="*/ 848531 h 848531"/>
                  <a:gd name="connsiteX2" fmla="*/ 0 w 10515600"/>
                  <a:gd name="connsiteY2" fmla="*/ 0 h 848531"/>
                  <a:gd name="connsiteX3" fmla="*/ 10515600 w 10515600"/>
                  <a:gd name="connsiteY3" fmla="*/ 0 h 848531"/>
                  <a:gd name="connsiteX4" fmla="*/ 10515600 w 10515600"/>
                  <a:gd name="connsiteY4" fmla="*/ 848531 h 848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848531">
                    <a:moveTo>
                      <a:pt x="10515600" y="848531"/>
                    </a:moveTo>
                    <a:lnTo>
                      <a:pt x="0" y="848531"/>
                    </a:lnTo>
                    <a:lnTo>
                      <a:pt x="0" y="0"/>
                    </a:lnTo>
                    <a:lnTo>
                      <a:pt x="10515600" y="0"/>
                    </a:lnTo>
                    <a:lnTo>
                      <a:pt x="10515600" y="848531"/>
                    </a:lnTo>
                    <a:close/>
                  </a:path>
                </a:pathLst>
              </a:custGeom>
              <a:solidFill>
                <a:srgbClr val="476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Freeform 13"/>
              <p:cNvSpPr/>
              <p:nvPr/>
            </p:nvSpPr>
            <p:spPr>
              <a:xfrm rot="10800000">
                <a:off x="8309219" y="1198213"/>
                <a:ext cx="3044581" cy="374052"/>
              </a:xfrm>
              <a:custGeom>
                <a:avLst/>
                <a:gdLst>
                  <a:gd name="connsiteX0" fmla="*/ 0 w 3044581"/>
                  <a:gd name="connsiteY0" fmla="*/ 374052 h 374052"/>
                  <a:gd name="connsiteX1" fmla="*/ 0 w 3044581"/>
                  <a:gd name="connsiteY1" fmla="*/ 0 h 374052"/>
                  <a:gd name="connsiteX2" fmla="*/ 3044581 w 3044581"/>
                  <a:gd name="connsiteY2" fmla="*/ 0 h 374052"/>
                  <a:gd name="connsiteX3" fmla="*/ 0 w 3044581"/>
                  <a:gd name="connsiteY3" fmla="*/ 374052 h 374052"/>
                </a:gdLst>
                <a:ahLst/>
                <a:cxnLst>
                  <a:cxn ang="0">
                    <a:pos x="connsiteX0" y="connsiteY0"/>
                  </a:cxn>
                  <a:cxn ang="0">
                    <a:pos x="connsiteX1" y="connsiteY1"/>
                  </a:cxn>
                  <a:cxn ang="0">
                    <a:pos x="connsiteX2" y="connsiteY2"/>
                  </a:cxn>
                  <a:cxn ang="0">
                    <a:pos x="connsiteX3" y="connsiteY3"/>
                  </a:cxn>
                </a:cxnLst>
                <a:rect l="l" t="t" r="r" b="b"/>
                <a:pathLst>
                  <a:path w="3044581" h="374052">
                    <a:moveTo>
                      <a:pt x="0" y="374052"/>
                    </a:moveTo>
                    <a:lnTo>
                      <a:pt x="0" y="0"/>
                    </a:lnTo>
                    <a:lnTo>
                      <a:pt x="3044581" y="0"/>
                    </a:lnTo>
                    <a:lnTo>
                      <a:pt x="0" y="374052"/>
                    </a:lnTo>
                    <a:close/>
                  </a:path>
                </a:pathLst>
              </a:custGeom>
              <a:solidFill>
                <a:srgbClr val="476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reeform 14"/>
              <p:cNvSpPr/>
              <p:nvPr/>
            </p:nvSpPr>
            <p:spPr>
              <a:xfrm rot="10800000">
                <a:off x="838200" y="1210799"/>
                <a:ext cx="2960444" cy="361467"/>
              </a:xfrm>
              <a:custGeom>
                <a:avLst/>
                <a:gdLst>
                  <a:gd name="connsiteX0" fmla="*/ 2960444 w 2960444"/>
                  <a:gd name="connsiteY0" fmla="*/ 361467 h 361467"/>
                  <a:gd name="connsiteX1" fmla="*/ 0 w 2960444"/>
                  <a:gd name="connsiteY1" fmla="*/ 0 h 361467"/>
                  <a:gd name="connsiteX2" fmla="*/ 2960444 w 2960444"/>
                  <a:gd name="connsiteY2" fmla="*/ 0 h 361467"/>
                  <a:gd name="connsiteX3" fmla="*/ 2960444 w 2960444"/>
                  <a:gd name="connsiteY3" fmla="*/ 361467 h 361467"/>
                </a:gdLst>
                <a:ahLst/>
                <a:cxnLst>
                  <a:cxn ang="0">
                    <a:pos x="connsiteX0" y="connsiteY0"/>
                  </a:cxn>
                  <a:cxn ang="0">
                    <a:pos x="connsiteX1" y="connsiteY1"/>
                  </a:cxn>
                  <a:cxn ang="0">
                    <a:pos x="connsiteX2" y="connsiteY2"/>
                  </a:cxn>
                  <a:cxn ang="0">
                    <a:pos x="connsiteX3" y="connsiteY3"/>
                  </a:cxn>
                </a:cxnLst>
                <a:rect l="l" t="t" r="r" b="b"/>
                <a:pathLst>
                  <a:path w="2960444" h="361467">
                    <a:moveTo>
                      <a:pt x="2960444" y="361467"/>
                    </a:moveTo>
                    <a:lnTo>
                      <a:pt x="0" y="0"/>
                    </a:lnTo>
                    <a:lnTo>
                      <a:pt x="2960444" y="0"/>
                    </a:lnTo>
                    <a:lnTo>
                      <a:pt x="2960444" y="361467"/>
                    </a:lnTo>
                    <a:close/>
                  </a:path>
                </a:pathLst>
              </a:custGeom>
              <a:solidFill>
                <a:srgbClr val="476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Freeform 9"/>
            <p:cNvSpPr/>
            <p:nvPr/>
          </p:nvSpPr>
          <p:spPr>
            <a:xfrm rot="10800000">
              <a:off x="3798644" y="1572264"/>
              <a:ext cx="4510575" cy="276222"/>
            </a:xfrm>
            <a:custGeom>
              <a:avLst/>
              <a:gdLst>
                <a:gd name="connsiteX0" fmla="*/ 4510575 w 4510575"/>
                <a:gd name="connsiteY0" fmla="*/ 276222 h 276222"/>
                <a:gd name="connsiteX1" fmla="*/ 0 w 4510575"/>
                <a:gd name="connsiteY1" fmla="*/ 276222 h 276222"/>
                <a:gd name="connsiteX2" fmla="*/ 2248296 w 4510575"/>
                <a:gd name="connsiteY2" fmla="*/ 0 h 276222"/>
                <a:gd name="connsiteX3" fmla="*/ 4510575 w 4510575"/>
                <a:gd name="connsiteY3" fmla="*/ 276222 h 276222"/>
              </a:gdLst>
              <a:ahLst/>
              <a:cxnLst>
                <a:cxn ang="0">
                  <a:pos x="connsiteX0" y="connsiteY0"/>
                </a:cxn>
                <a:cxn ang="0">
                  <a:pos x="connsiteX1" y="connsiteY1"/>
                </a:cxn>
                <a:cxn ang="0">
                  <a:pos x="connsiteX2" y="connsiteY2"/>
                </a:cxn>
                <a:cxn ang="0">
                  <a:pos x="connsiteX3" y="connsiteY3"/>
                </a:cxn>
              </a:cxnLst>
              <a:rect l="l" t="t" r="r" b="b"/>
              <a:pathLst>
                <a:path w="4510575" h="276222">
                  <a:moveTo>
                    <a:pt x="4510575" y="276222"/>
                  </a:moveTo>
                  <a:lnTo>
                    <a:pt x="0" y="276222"/>
                  </a:lnTo>
                  <a:lnTo>
                    <a:pt x="2248296" y="0"/>
                  </a:lnTo>
                  <a:lnTo>
                    <a:pt x="4510575" y="27622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p:cNvSpPr txBox="1"/>
            <p:nvPr/>
          </p:nvSpPr>
          <p:spPr>
            <a:xfrm>
              <a:off x="845317" y="368855"/>
              <a:ext cx="10666745" cy="101274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b="1" dirty="0">
                  <a:solidFill>
                    <a:srgbClr val="FFFFFF"/>
                  </a:solidFill>
                  <a:latin typeface="+mj-lt"/>
                  <a:cs typeface="+mn-cs"/>
                </a:rPr>
                <a:t>VI.</a:t>
              </a:r>
              <a:r>
                <a:rPr lang="th-TH" b="1" dirty="0">
                  <a:solidFill>
                    <a:srgbClr val="FFFFFF"/>
                  </a:solidFill>
                  <a:latin typeface="+mj-lt"/>
                  <a:cs typeface="+mn-cs"/>
                </a:rPr>
                <a:t> </a:t>
              </a:r>
              <a:r>
                <a:rPr lang="en-US" b="1" dirty="0" smtClean="0">
                  <a:solidFill>
                    <a:srgbClr val="FFFFFF"/>
                  </a:solidFill>
                  <a:latin typeface="+mj-lt"/>
                  <a:cs typeface="+mn-cs"/>
                </a:rPr>
                <a:t>Designated Area</a:t>
              </a:r>
              <a:r>
                <a:rPr lang="en-US" b="1" dirty="0" smtClean="0">
                  <a:solidFill>
                    <a:srgbClr val="FFFFFF"/>
                  </a:solidFill>
                  <a:latin typeface="+mj-lt"/>
                  <a:cs typeface="TH Sarabun New" panose="020B0500040200020003" pitchFamily="34" charset="-34"/>
                </a:rPr>
                <a:t>:</a:t>
              </a:r>
              <a:r>
                <a:rPr lang="th-TH" b="1" dirty="0" smtClean="0">
                  <a:solidFill>
                    <a:srgbClr val="FFFFFF"/>
                  </a:solidFill>
                  <a:latin typeface="+mj-lt"/>
                  <a:cs typeface="TH Sarabun New" panose="020B0500040200020003" pitchFamily="34" charset="-34"/>
                </a:rPr>
                <a:t> </a:t>
              </a:r>
              <a:r>
                <a:rPr lang="en-US" b="1" dirty="0" err="1">
                  <a:solidFill>
                    <a:srgbClr val="FFFFFF"/>
                  </a:solidFill>
                  <a:latin typeface="+mj-lt"/>
                  <a:cs typeface="TH Sarabun New" panose="020B0500040200020003" pitchFamily="34" charset="-34"/>
                </a:rPr>
                <a:t>Wangchan</a:t>
              </a:r>
              <a:r>
                <a:rPr lang="en-US" b="1" dirty="0">
                  <a:solidFill>
                    <a:srgbClr val="FFFFFF"/>
                  </a:solidFill>
                  <a:latin typeface="+mj-lt"/>
                  <a:cs typeface="TH Sarabun New" panose="020B0500040200020003" pitchFamily="34" charset="-34"/>
                </a:rPr>
                <a:t> Valley, </a:t>
              </a:r>
              <a:r>
                <a:rPr lang="en-US" b="1" dirty="0" err="1">
                  <a:solidFill>
                    <a:srgbClr val="FFFFFF"/>
                  </a:solidFill>
                  <a:latin typeface="+mj-lt"/>
                  <a:cs typeface="TH Sarabun New" panose="020B0500040200020003" pitchFamily="34" charset="-34"/>
                </a:rPr>
                <a:t>Wangchan</a:t>
              </a:r>
              <a:r>
                <a:rPr lang="en-US" b="1" dirty="0">
                  <a:solidFill>
                    <a:srgbClr val="FFFFFF"/>
                  </a:solidFill>
                  <a:latin typeface="+mj-lt"/>
                  <a:cs typeface="TH Sarabun New" panose="020B0500040200020003" pitchFamily="34" charset="-34"/>
                </a:rPr>
                <a:t>, </a:t>
              </a:r>
              <a:r>
                <a:rPr lang="en-US" b="1" dirty="0" err="1">
                  <a:solidFill>
                    <a:srgbClr val="FFFFFF"/>
                  </a:solidFill>
                  <a:latin typeface="+mj-lt"/>
                  <a:cs typeface="TH Sarabun New" panose="020B0500040200020003" pitchFamily="34" charset="-34"/>
                </a:rPr>
                <a:t>Rayong</a:t>
              </a:r>
              <a:r>
                <a:rPr lang="en-US" b="1" dirty="0">
                  <a:solidFill>
                    <a:srgbClr val="FFFFFF"/>
                  </a:solidFill>
                  <a:latin typeface="+mj-lt"/>
                  <a:cs typeface="TH Sarabun New" panose="020B0500040200020003" pitchFamily="34" charset="-34"/>
                </a:rPr>
                <a:t> by PTT</a:t>
              </a:r>
              <a:endParaRPr lang="th-TH" b="1" dirty="0">
                <a:solidFill>
                  <a:srgbClr val="FFFFFF"/>
                </a:solidFill>
                <a:latin typeface="+mj-lt"/>
                <a:cs typeface="TH Sarabun New" panose="020B0500040200020003" pitchFamily="34" charset="-34"/>
              </a:endParaRPr>
            </a:p>
            <a:p>
              <a:r>
                <a:rPr lang="en-US" b="1" dirty="0">
                  <a:solidFill>
                    <a:srgbClr val="FFFFFF"/>
                  </a:solidFill>
                  <a:latin typeface="+mj-lt"/>
                  <a:cs typeface="TH Sarabun New" panose="020B0500040200020003" pitchFamily="34" charset="-34"/>
                </a:rPr>
                <a:t>Area of 800 Acres</a:t>
              </a:r>
            </a:p>
          </p:txBody>
        </p:sp>
      </p:grpSp>
    </p:spTree>
    <p:extLst>
      <p:ext uri="{BB962C8B-B14F-4D97-AF65-F5344CB8AC3E}">
        <p14:creationId xmlns:p14="http://schemas.microsoft.com/office/powerpoint/2010/main" val="16557367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0959" y="260648"/>
            <a:ext cx="8445670" cy="6192688"/>
          </a:xfrm>
          <a:prstGeom prst="rect">
            <a:avLst/>
          </a:prstGeom>
        </p:spPr>
      </p:pic>
    </p:spTree>
    <p:extLst>
      <p:ext uri="{BB962C8B-B14F-4D97-AF65-F5344CB8AC3E}">
        <p14:creationId xmlns:p14="http://schemas.microsoft.com/office/powerpoint/2010/main" val="7533425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139509"/>
            <a:ext cx="8831597" cy="6025795"/>
          </a:xfrm>
          <a:prstGeom prst="rect">
            <a:avLst/>
          </a:prstGeom>
        </p:spPr>
      </p:pic>
    </p:spTree>
    <p:extLst>
      <p:ext uri="{BB962C8B-B14F-4D97-AF65-F5344CB8AC3E}">
        <p14:creationId xmlns:p14="http://schemas.microsoft.com/office/powerpoint/2010/main" val="3443484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222" y="0"/>
            <a:ext cx="9172222" cy="6836963"/>
          </a:xfrm>
          <a:prstGeom prst="rect">
            <a:avLst/>
          </a:prstGeom>
        </p:spPr>
      </p:pic>
    </p:spTree>
    <p:extLst>
      <p:ext uri="{BB962C8B-B14F-4D97-AF65-F5344CB8AC3E}">
        <p14:creationId xmlns:p14="http://schemas.microsoft.com/office/powerpoint/2010/main" val="21006294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422" y="260648"/>
            <a:ext cx="8893066" cy="6260609"/>
          </a:xfrm>
          <a:prstGeom prst="rect">
            <a:avLst/>
          </a:prstGeom>
        </p:spPr>
      </p:pic>
    </p:spTree>
    <p:extLst>
      <p:ext uri="{BB962C8B-B14F-4D97-AF65-F5344CB8AC3E}">
        <p14:creationId xmlns:p14="http://schemas.microsoft.com/office/powerpoint/2010/main" val="12654912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520" y="0"/>
            <a:ext cx="8388424" cy="6378912"/>
          </a:xfrm>
          <a:prstGeom prst="rect">
            <a:avLst/>
          </a:prstGeom>
        </p:spPr>
      </p:pic>
    </p:spTree>
    <p:extLst>
      <p:ext uri="{BB962C8B-B14F-4D97-AF65-F5344CB8AC3E}">
        <p14:creationId xmlns:p14="http://schemas.microsoft.com/office/powerpoint/2010/main" val="6384803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Policies and Thailand</a:t>
            </a:r>
            <a:endParaRPr lang="th-TH" dirty="0"/>
          </a:p>
        </p:txBody>
      </p:sp>
      <p:sp>
        <p:nvSpPr>
          <p:cNvPr id="3" name="Content Placeholder 2"/>
          <p:cNvSpPr>
            <a:spLocks noGrp="1"/>
          </p:cNvSpPr>
          <p:nvPr>
            <p:ph idx="1"/>
          </p:nvPr>
        </p:nvSpPr>
        <p:spPr/>
        <p:txBody>
          <a:bodyPr/>
          <a:lstStyle/>
          <a:p>
            <a:r>
              <a:rPr lang="en-US" dirty="0" smtClean="0"/>
              <a:t>China: One Belt, One Road</a:t>
            </a:r>
          </a:p>
          <a:p>
            <a:r>
              <a:rPr lang="en-US" dirty="0" smtClean="0"/>
              <a:t>Japanese: Abe-</a:t>
            </a:r>
            <a:r>
              <a:rPr lang="en-US" dirty="0" err="1" smtClean="0"/>
              <a:t>nomics</a:t>
            </a:r>
            <a:endParaRPr lang="en-US" dirty="0" smtClean="0"/>
          </a:p>
          <a:p>
            <a:r>
              <a:rPr lang="en-US" dirty="0" smtClean="0"/>
              <a:t>Taiwan: South Bound</a:t>
            </a:r>
          </a:p>
          <a:p>
            <a:r>
              <a:rPr lang="en-US" dirty="0" smtClean="0"/>
              <a:t>Australia: Same time zone</a:t>
            </a:r>
          </a:p>
          <a:p>
            <a:r>
              <a:rPr lang="en-US" dirty="0" smtClean="0"/>
              <a:t>Europe: </a:t>
            </a:r>
            <a:r>
              <a:rPr lang="en-US" dirty="0" smtClean="0"/>
              <a:t>Horizon2020</a:t>
            </a:r>
            <a:endParaRPr lang="en-US" dirty="0" smtClean="0"/>
          </a:p>
          <a:p>
            <a:r>
              <a:rPr lang="en-US" dirty="0" smtClean="0"/>
              <a:t>UK: Newton/Flaming</a:t>
            </a:r>
          </a:p>
          <a:p>
            <a:endParaRPr lang="en-US" dirty="0"/>
          </a:p>
          <a:p>
            <a:r>
              <a:rPr lang="en-US" dirty="0" smtClean="0"/>
              <a:t>Thailand: Brain circulation approach?</a:t>
            </a:r>
            <a:endParaRPr lang="th-TH" dirty="0"/>
          </a:p>
        </p:txBody>
      </p:sp>
    </p:spTree>
    <p:extLst>
      <p:ext uri="{BB962C8B-B14F-4D97-AF65-F5344CB8AC3E}">
        <p14:creationId xmlns:p14="http://schemas.microsoft.com/office/powerpoint/2010/main" val="26859858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Much to Offer in </a:t>
            </a:r>
            <a:r>
              <a:rPr lang="en-US" dirty="0" smtClean="0"/>
              <a:t>EEC</a:t>
            </a:r>
            <a:endParaRPr lang="th-TH" dirty="0"/>
          </a:p>
        </p:txBody>
      </p:sp>
      <p:sp>
        <p:nvSpPr>
          <p:cNvPr id="3" name="Content Placeholder 2"/>
          <p:cNvSpPr>
            <a:spLocks noGrp="1"/>
          </p:cNvSpPr>
          <p:nvPr>
            <p:ph idx="1"/>
          </p:nvPr>
        </p:nvSpPr>
        <p:spPr>
          <a:xfrm>
            <a:off x="457200" y="908720"/>
            <a:ext cx="8224838" cy="5446043"/>
          </a:xfrm>
        </p:spPr>
        <p:txBody>
          <a:bodyPr/>
          <a:lstStyle/>
          <a:p>
            <a:r>
              <a:rPr lang="en-US" dirty="0" smtClean="0"/>
              <a:t>Smart </a:t>
            </a:r>
            <a:r>
              <a:rPr lang="en-US" dirty="0" smtClean="0"/>
              <a:t>city/</a:t>
            </a:r>
            <a:r>
              <a:rPr lang="en-US" dirty="0" err="1" smtClean="0"/>
              <a:t>IoT</a:t>
            </a:r>
            <a:endParaRPr lang="en-US" dirty="0" smtClean="0"/>
          </a:p>
          <a:p>
            <a:pPr marL="441325" lvl="1"/>
            <a:r>
              <a:rPr lang="en-US" dirty="0" smtClean="0"/>
              <a:t>Safer </a:t>
            </a:r>
            <a:r>
              <a:rPr lang="en-US" dirty="0" smtClean="0"/>
              <a:t>home for elderly</a:t>
            </a:r>
            <a:endParaRPr lang="en-US" dirty="0" smtClean="0"/>
          </a:p>
          <a:p>
            <a:pPr marL="441325" lvl="1"/>
            <a:r>
              <a:rPr lang="en-US" dirty="0" smtClean="0"/>
              <a:t>True 24-hr hospital-linked services with health data</a:t>
            </a:r>
          </a:p>
          <a:p>
            <a:pPr marL="441325" lvl="1"/>
            <a:r>
              <a:rPr lang="en-US" dirty="0" smtClean="0"/>
              <a:t>Green energy</a:t>
            </a:r>
          </a:p>
          <a:p>
            <a:pPr marL="41275"/>
            <a:r>
              <a:rPr lang="en-US" dirty="0" smtClean="0"/>
              <a:t>High speed train: Link between 3 international airports</a:t>
            </a:r>
          </a:p>
          <a:p>
            <a:pPr marL="41275"/>
            <a:r>
              <a:rPr lang="en-US" dirty="0" smtClean="0"/>
              <a:t>Expanded sea </a:t>
            </a:r>
            <a:r>
              <a:rPr lang="en-US" dirty="0" smtClean="0"/>
              <a:t>ports: Industrial/Commercial</a:t>
            </a:r>
            <a:endParaRPr lang="en-US" dirty="0" smtClean="0"/>
          </a:p>
          <a:p>
            <a:pPr marL="41275"/>
            <a:r>
              <a:rPr lang="en-US" dirty="0" err="1" smtClean="0"/>
              <a:t>Biopolis</a:t>
            </a:r>
            <a:r>
              <a:rPr lang="en-US" dirty="0" smtClean="0"/>
              <a:t>/</a:t>
            </a:r>
            <a:r>
              <a:rPr lang="en-US" dirty="0" err="1" smtClean="0"/>
              <a:t>Aripolis</a:t>
            </a:r>
            <a:r>
              <a:rPr lang="en-US" dirty="0" smtClean="0"/>
              <a:t>/</a:t>
            </a:r>
            <a:r>
              <a:rPr lang="en-US" dirty="0" err="1" smtClean="0"/>
              <a:t>Krenovapolis</a:t>
            </a:r>
            <a:endParaRPr lang="en-US" dirty="0" smtClean="0"/>
          </a:p>
          <a:p>
            <a:pPr marL="41275"/>
            <a:r>
              <a:rPr lang="en-US" dirty="0" smtClean="0"/>
              <a:t>Medical hub: Clinical research/Aging society</a:t>
            </a:r>
            <a:endParaRPr lang="en-US" dirty="0" smtClean="0"/>
          </a:p>
        </p:txBody>
      </p:sp>
    </p:spTree>
    <p:extLst>
      <p:ext uri="{BB962C8B-B14F-4D97-AF65-F5344CB8AC3E}">
        <p14:creationId xmlns:p14="http://schemas.microsoft.com/office/powerpoint/2010/main" val="1059519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735013" y="3392488"/>
            <a:ext cx="7766050" cy="2751137"/>
          </a:xfrm>
          <a:prstGeom prst="rect">
            <a:avLst/>
          </a:prstGeom>
          <a:noFill/>
          <a:ln w="9525">
            <a:noFill/>
            <a:round/>
            <a:headEnd/>
            <a:tailEnd/>
          </a:ln>
        </p:spPr>
        <p:txBody>
          <a:bodyPr lIns="90000" tIns="46800" rIns="90000" bIns="46800" anchor="ctr"/>
          <a:lstStyle/>
          <a:p>
            <a:pPr eaLnBrk="1" hangingPunct="1">
              <a:lnSpc>
                <a:spcPct val="102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dirty="0">
                <a:solidFill>
                  <a:srgbClr val="003399"/>
                </a:solidFill>
              </a:rPr>
              <a:t>National Science and Technology Development Agency (NSTDA)</a:t>
            </a:r>
          </a:p>
          <a:p>
            <a:pPr eaLnBrk="1" hangingPunct="1">
              <a:lnSpc>
                <a:spcPct val="102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000" b="1" dirty="0">
              <a:solidFill>
                <a:srgbClr val="0066CC"/>
              </a:solidFill>
            </a:endParaRPr>
          </a:p>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chemeClr val="tx1"/>
                </a:solidFill>
              </a:rPr>
              <a:t>111 Thail</a:t>
            </a:r>
            <a:r>
              <a:rPr lang="en-US" sz="1600" dirty="0" smtClean="0">
                <a:solidFill>
                  <a:srgbClr val="000000"/>
                </a:solidFill>
              </a:rPr>
              <a:t>and </a:t>
            </a:r>
            <a:r>
              <a:rPr lang="en-US" sz="1600" dirty="0">
                <a:solidFill>
                  <a:srgbClr val="000000"/>
                </a:solidFill>
              </a:rPr>
              <a:t>Science Park </a:t>
            </a:r>
            <a:r>
              <a:rPr lang="en-US" sz="1600" dirty="0">
                <a:solidFill>
                  <a:srgbClr val="0084D1"/>
                </a:solidFill>
              </a:rPr>
              <a:t/>
            </a:r>
            <a:br>
              <a:rPr lang="en-US" sz="1600" dirty="0">
                <a:solidFill>
                  <a:srgbClr val="0084D1"/>
                </a:solidFill>
              </a:rPr>
            </a:br>
            <a:r>
              <a:rPr lang="en-US" sz="1600" dirty="0" err="1">
                <a:solidFill>
                  <a:srgbClr val="000000"/>
                </a:solidFill>
              </a:rPr>
              <a:t>Phahonyothin</a:t>
            </a:r>
            <a:r>
              <a:rPr lang="en-US" sz="1600" dirty="0">
                <a:solidFill>
                  <a:srgbClr val="000000"/>
                </a:solidFill>
              </a:rPr>
              <a:t> Road, </a:t>
            </a:r>
            <a:br>
              <a:rPr lang="en-US" sz="1600" dirty="0">
                <a:solidFill>
                  <a:srgbClr val="000000"/>
                </a:solidFill>
              </a:rPr>
            </a:br>
            <a:r>
              <a:rPr lang="en-US" sz="1600" dirty="0" err="1">
                <a:solidFill>
                  <a:srgbClr val="000000"/>
                </a:solidFill>
              </a:rPr>
              <a:t>Klong</a:t>
            </a:r>
            <a:r>
              <a:rPr lang="en-US" sz="1600" dirty="0">
                <a:solidFill>
                  <a:srgbClr val="000000"/>
                </a:solidFill>
              </a:rPr>
              <a:t>  </a:t>
            </a:r>
            <a:r>
              <a:rPr lang="en-US" sz="1600" dirty="0" err="1">
                <a:solidFill>
                  <a:srgbClr val="000000"/>
                </a:solidFill>
              </a:rPr>
              <a:t>Nueng</a:t>
            </a:r>
            <a:r>
              <a:rPr lang="en-US" sz="1600" dirty="0">
                <a:solidFill>
                  <a:srgbClr val="000000"/>
                </a:solidFill>
              </a:rPr>
              <a:t>, </a:t>
            </a:r>
            <a:r>
              <a:rPr lang="en-US" sz="1600" dirty="0" err="1">
                <a:solidFill>
                  <a:srgbClr val="000000"/>
                </a:solidFill>
              </a:rPr>
              <a:t>Klong</a:t>
            </a:r>
            <a:r>
              <a:rPr lang="en-US" sz="1600" dirty="0">
                <a:solidFill>
                  <a:srgbClr val="000000"/>
                </a:solidFill>
              </a:rPr>
              <a:t> </a:t>
            </a:r>
            <a:r>
              <a:rPr lang="en-US" sz="1600" dirty="0" err="1">
                <a:solidFill>
                  <a:srgbClr val="000000"/>
                </a:solidFill>
              </a:rPr>
              <a:t>Luang</a:t>
            </a:r>
            <a:r>
              <a:rPr lang="en-US" sz="1600" dirty="0">
                <a:solidFill>
                  <a:srgbClr val="000000"/>
                </a:solidFill>
              </a:rPr>
              <a:t/>
            </a:r>
            <a:br>
              <a:rPr lang="en-US" sz="1600" dirty="0">
                <a:solidFill>
                  <a:srgbClr val="000000"/>
                </a:solidFill>
              </a:rPr>
            </a:br>
            <a:r>
              <a:rPr lang="en-US" sz="1600" dirty="0" err="1">
                <a:solidFill>
                  <a:srgbClr val="000000"/>
                </a:solidFill>
              </a:rPr>
              <a:t>Pathum</a:t>
            </a:r>
            <a:r>
              <a:rPr lang="en-US" sz="1600" dirty="0">
                <a:solidFill>
                  <a:srgbClr val="000000"/>
                </a:solidFill>
              </a:rPr>
              <a:t> </a:t>
            </a:r>
            <a:r>
              <a:rPr lang="en-US" sz="1600" dirty="0" err="1">
                <a:solidFill>
                  <a:srgbClr val="000000"/>
                </a:solidFill>
              </a:rPr>
              <a:t>Thani</a:t>
            </a:r>
            <a:r>
              <a:rPr lang="en-US" sz="1600" dirty="0">
                <a:solidFill>
                  <a:srgbClr val="000000"/>
                </a:solidFill>
              </a:rPr>
              <a:t> 12120</a:t>
            </a:r>
            <a:br>
              <a:rPr lang="en-US" sz="1600" dirty="0">
                <a:solidFill>
                  <a:srgbClr val="000000"/>
                </a:solidFill>
              </a:rPr>
            </a:br>
            <a:r>
              <a:rPr lang="en-US" sz="1600" dirty="0">
                <a:solidFill>
                  <a:srgbClr val="000000"/>
                </a:solidFill>
              </a:rPr>
              <a:t>Thailand</a:t>
            </a:r>
          </a:p>
          <a:p>
            <a:pPr eaLnBrk="1" hangingPunct="1">
              <a:lnSpc>
                <a:spcPct val="102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800" dirty="0">
              <a:solidFill>
                <a:srgbClr val="000000"/>
              </a:solidFill>
            </a:endParaRPr>
          </a:p>
          <a:p>
            <a:pPr eaLnBrk="1" hangingPunct="1">
              <a:lnSpc>
                <a:spcPct val="102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a:solidFill>
                  <a:srgbClr val="000000"/>
                </a:solidFill>
              </a:rPr>
              <a:t>Email: </a:t>
            </a:r>
            <a:r>
              <a:rPr lang="en-US" sz="1800" dirty="0" smtClean="0">
                <a:solidFill>
                  <a:srgbClr val="000000"/>
                </a:solidFill>
              </a:rPr>
              <a:t>inco@nstda.or.th</a:t>
            </a:r>
            <a:r>
              <a:rPr lang="en-US" sz="1400" dirty="0">
                <a:solidFill>
                  <a:srgbClr val="000000"/>
                </a:solidFill>
                <a:latin typeface="Cambria" pitchFamily="18" charset="0"/>
              </a:rPr>
              <a:t/>
            </a:r>
            <a:br>
              <a:rPr lang="en-US" sz="1400" dirty="0">
                <a:solidFill>
                  <a:srgbClr val="000000"/>
                </a:solidFill>
                <a:latin typeface="Cambria" pitchFamily="18" charset="0"/>
              </a:rPr>
            </a:br>
            <a:r>
              <a:rPr lang="en-US" sz="1400" dirty="0">
                <a:solidFill>
                  <a:srgbClr val="000000"/>
                </a:solidFill>
                <a:latin typeface="Cambria" pitchFamily="18" charset="0"/>
              </a:rPr>
              <a:t/>
            </a:r>
            <a:br>
              <a:rPr lang="en-US" sz="1400" dirty="0">
                <a:solidFill>
                  <a:srgbClr val="000000"/>
                </a:solidFill>
                <a:latin typeface="Cambria" pitchFamily="18" charset="0"/>
              </a:rPr>
            </a:br>
            <a:endParaRPr lang="en-US" sz="1400" dirty="0">
              <a:solidFill>
                <a:srgbClr val="000000"/>
              </a:solidFill>
              <a:latin typeface="Cambria" pitchFamily="18" charset="0"/>
            </a:endParaRPr>
          </a:p>
        </p:txBody>
      </p:sp>
      <p:sp>
        <p:nvSpPr>
          <p:cNvPr id="50179" name="Text Box 2"/>
          <p:cNvSpPr txBox="1">
            <a:spLocks noChangeArrowheads="1"/>
          </p:cNvSpPr>
          <p:nvPr/>
        </p:nvSpPr>
        <p:spPr bwMode="auto">
          <a:xfrm>
            <a:off x="3643313" y="954088"/>
            <a:ext cx="4708525" cy="527050"/>
          </a:xfrm>
          <a:prstGeom prst="rect">
            <a:avLst/>
          </a:prstGeom>
          <a:noFill/>
          <a:ln w="9525">
            <a:noFill/>
            <a:round/>
            <a:headEnd/>
            <a:tailEnd/>
          </a:ln>
        </p:spPr>
        <p:txBody>
          <a:bodyPr lIns="90000" tIns="46800" rIns="90000" bIns="46800" anchor="ctr"/>
          <a:lstStyle/>
          <a:p>
            <a:pPr algn="r" eaLnBrk="1" hangingPunct="1">
              <a:lnSpc>
                <a:spcPct val="102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000000"/>
                </a:solidFill>
              </a:rPr>
              <a:t>A Driving Force for </a:t>
            </a:r>
          </a:p>
          <a:p>
            <a:pPr algn="r" eaLnBrk="1" hangingPunct="1">
              <a:lnSpc>
                <a:spcPct val="102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000000"/>
                </a:solidFill>
              </a:rPr>
              <a:t>National Science and Technology Capability</a:t>
            </a:r>
          </a:p>
        </p:txBody>
      </p:sp>
      <p:grpSp>
        <p:nvGrpSpPr>
          <p:cNvPr id="50180" name="Group 3"/>
          <p:cNvGrpSpPr>
            <a:grpSpLocks/>
          </p:cNvGrpSpPr>
          <p:nvPr/>
        </p:nvGrpSpPr>
        <p:grpSpPr bwMode="auto">
          <a:xfrm>
            <a:off x="684213" y="1785938"/>
            <a:ext cx="7700962" cy="1293812"/>
            <a:chOff x="431" y="1125"/>
            <a:chExt cx="4851" cy="815"/>
          </a:xfrm>
        </p:grpSpPr>
        <p:pic>
          <p:nvPicPr>
            <p:cNvPr id="50182" name="Picture 4"/>
            <p:cNvPicPr>
              <a:picLocks noChangeAspect="1" noChangeArrowheads="1"/>
            </p:cNvPicPr>
            <p:nvPr/>
          </p:nvPicPr>
          <p:blipFill>
            <a:blip r:embed="rId3" cstate="print"/>
            <a:srcRect/>
            <a:stretch>
              <a:fillRect/>
            </a:stretch>
          </p:blipFill>
          <p:spPr bwMode="auto">
            <a:xfrm>
              <a:off x="431" y="1125"/>
              <a:ext cx="1314" cy="815"/>
            </a:xfrm>
            <a:prstGeom prst="rect">
              <a:avLst/>
            </a:prstGeom>
            <a:noFill/>
            <a:ln w="9525">
              <a:noFill/>
              <a:round/>
              <a:headEnd/>
              <a:tailEnd/>
            </a:ln>
          </p:spPr>
        </p:pic>
        <p:pic>
          <p:nvPicPr>
            <p:cNvPr id="50183" name="Picture 5"/>
            <p:cNvPicPr>
              <a:picLocks noChangeAspect="1" noChangeArrowheads="1"/>
            </p:cNvPicPr>
            <p:nvPr/>
          </p:nvPicPr>
          <p:blipFill>
            <a:blip r:embed="rId4" cstate="print"/>
            <a:srcRect/>
            <a:stretch>
              <a:fillRect/>
            </a:stretch>
          </p:blipFill>
          <p:spPr bwMode="auto">
            <a:xfrm>
              <a:off x="2880" y="1125"/>
              <a:ext cx="1269" cy="815"/>
            </a:xfrm>
            <a:prstGeom prst="rect">
              <a:avLst/>
            </a:prstGeom>
            <a:noFill/>
            <a:ln w="9525">
              <a:noFill/>
              <a:round/>
              <a:headEnd/>
              <a:tailEnd/>
            </a:ln>
          </p:spPr>
        </p:pic>
        <p:pic>
          <p:nvPicPr>
            <p:cNvPr id="50184" name="Picture 6"/>
            <p:cNvPicPr>
              <a:picLocks noChangeAspect="1" noChangeArrowheads="1"/>
            </p:cNvPicPr>
            <p:nvPr/>
          </p:nvPicPr>
          <p:blipFill>
            <a:blip r:embed="rId5" cstate="print"/>
            <a:srcRect/>
            <a:stretch>
              <a:fillRect/>
            </a:stretch>
          </p:blipFill>
          <p:spPr bwMode="auto">
            <a:xfrm>
              <a:off x="4150" y="1125"/>
              <a:ext cx="1132" cy="815"/>
            </a:xfrm>
            <a:prstGeom prst="rect">
              <a:avLst/>
            </a:prstGeom>
            <a:noFill/>
            <a:ln w="9525">
              <a:noFill/>
              <a:round/>
              <a:headEnd/>
              <a:tailEnd/>
            </a:ln>
          </p:spPr>
        </p:pic>
        <p:pic>
          <p:nvPicPr>
            <p:cNvPr id="50185" name="Picture 7"/>
            <p:cNvPicPr>
              <a:picLocks noChangeAspect="1" noChangeArrowheads="1"/>
            </p:cNvPicPr>
            <p:nvPr/>
          </p:nvPicPr>
          <p:blipFill>
            <a:blip r:embed="rId6" cstate="print"/>
            <a:srcRect/>
            <a:stretch>
              <a:fillRect/>
            </a:stretch>
          </p:blipFill>
          <p:spPr bwMode="auto">
            <a:xfrm>
              <a:off x="1610" y="1125"/>
              <a:ext cx="1268" cy="815"/>
            </a:xfrm>
            <a:prstGeom prst="rect">
              <a:avLst/>
            </a:prstGeom>
            <a:noFill/>
            <a:ln w="9525">
              <a:noFill/>
              <a:round/>
              <a:headEnd/>
              <a:tailEnd/>
            </a:ln>
          </p:spPr>
        </p:pic>
      </p:grpSp>
      <p:sp>
        <p:nvSpPr>
          <p:cNvPr id="50181" name="Text Box 8"/>
          <p:cNvSpPr txBox="1">
            <a:spLocks noChangeArrowheads="1"/>
          </p:cNvSpPr>
          <p:nvPr/>
        </p:nvSpPr>
        <p:spPr bwMode="auto">
          <a:xfrm>
            <a:off x="684213" y="571500"/>
            <a:ext cx="2673350" cy="709613"/>
          </a:xfrm>
          <a:prstGeom prst="rect">
            <a:avLst/>
          </a:prstGeom>
          <a:noFill/>
          <a:ln w="9525">
            <a:noFill/>
            <a:round/>
            <a:headEnd/>
            <a:tailEnd/>
          </a:ln>
        </p:spPr>
        <p:txBody>
          <a:bodyPr lIns="90000" tIns="46800" rIns="90000" bIns="46800">
            <a:spAutoFit/>
          </a:bodyPr>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000" b="1" dirty="0">
                <a:solidFill>
                  <a:srgbClr val="003399"/>
                </a:solidFill>
              </a:rPr>
              <a:t>Thank  you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6200"/>
            <a:ext cx="9144000" cy="706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7891" name="Text Box 1"/>
          <p:cNvSpPr txBox="1">
            <a:spLocks noChangeArrowheads="1"/>
          </p:cNvSpPr>
          <p:nvPr/>
        </p:nvSpPr>
        <p:spPr bwMode="auto">
          <a:xfrm>
            <a:off x="0" y="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114120" bIns="46800" anchor="ctr"/>
          <a:lstStyle>
            <a:lvl1pPr marL="38100">
              <a:spcBef>
                <a:spcPct val="20000"/>
              </a:spcBef>
              <a:buFont typeface="Arial" panose="020B0604020202020204" pitchFamily="34" charset="0"/>
              <a:buChar char="•"/>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sz="2000">
                <a:solidFill>
                  <a:schemeClr val="tx1"/>
                </a:solidFill>
                <a:latin typeface="Calibri" panose="020F0502020204030204" pitchFamily="34" charset="0"/>
              </a:defRPr>
            </a:lvl9pPr>
          </a:lstStyle>
          <a:p>
            <a:pPr algn="ctr" eaLnBrk="1" hangingPunct="1">
              <a:lnSpc>
                <a:spcPct val="102000"/>
              </a:lnSpc>
              <a:spcBef>
                <a:spcPct val="0"/>
              </a:spcBef>
              <a:buFontTx/>
              <a:buNone/>
            </a:pPr>
            <a:r>
              <a:rPr lang="en-US" altLang="en-US" sz="2800" b="1">
                <a:solidFill>
                  <a:prstClr val="white"/>
                </a:solidFill>
              </a:rPr>
              <a:t>NSTDA Research and Development Strategy</a:t>
            </a:r>
          </a:p>
        </p:txBody>
      </p:sp>
      <p:grpSp>
        <p:nvGrpSpPr>
          <p:cNvPr id="37892" name="Group 8"/>
          <p:cNvGrpSpPr>
            <a:grpSpLocks/>
          </p:cNvGrpSpPr>
          <p:nvPr/>
        </p:nvGrpSpPr>
        <p:grpSpPr bwMode="auto">
          <a:xfrm>
            <a:off x="1149350" y="1984375"/>
            <a:ext cx="6726238" cy="2828925"/>
            <a:chOff x="218598" y="1200150"/>
            <a:chExt cx="5296376" cy="4735429"/>
          </a:xfrm>
        </p:grpSpPr>
        <p:sp>
          <p:nvSpPr>
            <p:cNvPr id="10" name="Oval 9"/>
            <p:cNvSpPr/>
            <p:nvPr/>
          </p:nvSpPr>
          <p:spPr>
            <a:xfrm>
              <a:off x="1153620" y="2313588"/>
              <a:ext cx="3172575" cy="3172897"/>
            </a:xfrm>
            <a:prstGeom prst="ellipse">
              <a:avLst/>
            </a:prstGeom>
            <a:solidFill>
              <a:schemeClr val="bg1">
                <a:lumMod val="95000"/>
              </a:schemeClr>
            </a:solid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b="1">
                <a:solidFill>
                  <a:prstClr val="white"/>
                </a:solidFill>
                <a:latin typeface="TH Sarabun New" panose="020B0500040200020003" pitchFamily="34" charset="-34"/>
                <a:cs typeface="TH Sarabun New" panose="020B0500040200020003" pitchFamily="34" charset="-34"/>
              </a:endParaRPr>
            </a:p>
          </p:txBody>
        </p:sp>
        <p:grpSp>
          <p:nvGrpSpPr>
            <p:cNvPr id="37903" name="Group 10"/>
            <p:cNvGrpSpPr>
              <a:grpSpLocks/>
            </p:cNvGrpSpPr>
            <p:nvPr/>
          </p:nvGrpSpPr>
          <p:grpSpPr bwMode="auto">
            <a:xfrm>
              <a:off x="3293604" y="4315757"/>
              <a:ext cx="1698522" cy="1279970"/>
              <a:chOff x="3293604" y="4315757"/>
              <a:chExt cx="1698522" cy="1279970"/>
            </a:xfrm>
          </p:grpSpPr>
          <p:sp>
            <p:nvSpPr>
              <p:cNvPr id="37" name="Rounded Rectangle 36"/>
              <p:cNvSpPr/>
              <p:nvPr/>
            </p:nvSpPr>
            <p:spPr>
              <a:xfrm>
                <a:off x="3293671" y="4731793"/>
                <a:ext cx="1698791" cy="863643"/>
              </a:xfrm>
              <a:prstGeom prst="roundRect">
                <a:avLst/>
              </a:prstGeom>
              <a:solidFill>
                <a:srgbClr val="6BBD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b="1">
                  <a:solidFill>
                    <a:prstClr val="white"/>
                  </a:solidFill>
                  <a:latin typeface="TH Sarabun New" panose="020B0500040200020003" pitchFamily="34" charset="-34"/>
                  <a:cs typeface="TH Sarabun New" panose="020B0500040200020003" pitchFamily="34" charset="-34"/>
                </a:endParaRPr>
              </a:p>
            </p:txBody>
          </p:sp>
          <p:sp>
            <p:nvSpPr>
              <p:cNvPr id="38" name="Oval 37"/>
              <p:cNvSpPr/>
              <p:nvPr/>
            </p:nvSpPr>
            <p:spPr>
              <a:xfrm>
                <a:off x="3837434" y="4420880"/>
                <a:ext cx="611264" cy="611194"/>
              </a:xfrm>
              <a:prstGeom prst="ellipse">
                <a:avLst/>
              </a:prstGeom>
              <a:solidFill>
                <a:srgbClr val="6BBD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b="1">
                  <a:solidFill>
                    <a:prstClr val="white"/>
                  </a:solidFill>
                  <a:latin typeface="TH Sarabun New" panose="020B0500040200020003" pitchFamily="34" charset="-34"/>
                  <a:cs typeface="TH Sarabun New" panose="020B0500040200020003" pitchFamily="34" charset="-34"/>
                </a:endParaRPr>
              </a:p>
            </p:txBody>
          </p:sp>
          <p:sp>
            <p:nvSpPr>
              <p:cNvPr id="37931" name="Rectangle 38"/>
              <p:cNvSpPr>
                <a:spLocks noChangeArrowheads="1"/>
              </p:cNvSpPr>
              <p:nvPr/>
            </p:nvSpPr>
            <p:spPr bwMode="auto">
              <a:xfrm>
                <a:off x="4032894" y="4315757"/>
                <a:ext cx="21994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1">
                    <a:solidFill>
                      <a:prstClr val="white"/>
                    </a:solidFill>
                    <a:latin typeface="TH Sarabun New" panose="020B0500040200020003" pitchFamily="34" charset="-34"/>
                    <a:cs typeface="TH Sarabun New" panose="020B0500040200020003" pitchFamily="34" charset="-34"/>
                  </a:rPr>
                  <a:t>5</a:t>
                </a:r>
                <a:endParaRPr lang="th-TH" altLang="en-US" b="1">
                  <a:solidFill>
                    <a:prstClr val="white"/>
                  </a:solidFill>
                  <a:latin typeface="TH Sarabun New" panose="020B0500040200020003" pitchFamily="34" charset="-34"/>
                  <a:cs typeface="TH Sarabun New" panose="020B0500040200020003" pitchFamily="34" charset="-34"/>
                </a:endParaRPr>
              </a:p>
            </p:txBody>
          </p:sp>
        </p:grpSp>
        <p:sp>
          <p:nvSpPr>
            <p:cNvPr id="37904" name="Rectangle 11"/>
            <p:cNvSpPr>
              <a:spLocks noChangeArrowheads="1"/>
            </p:cNvSpPr>
            <p:nvPr/>
          </p:nvSpPr>
          <p:spPr bwMode="auto">
            <a:xfrm>
              <a:off x="1499228" y="3471438"/>
              <a:ext cx="263423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000" b="1">
                  <a:solidFill>
                    <a:srgbClr val="466289"/>
                  </a:solidFill>
                  <a:latin typeface="TH Sarabun New" panose="020B0500040200020003" pitchFamily="34" charset="-34"/>
                  <a:cs typeface="TH Sarabun New" panose="020B0500040200020003" pitchFamily="34" charset="-34"/>
                </a:rPr>
                <a:t>Targeted Research</a:t>
              </a:r>
              <a:endParaRPr lang="th-TH" altLang="en-US" sz="3000" b="1">
                <a:solidFill>
                  <a:srgbClr val="466289"/>
                </a:solidFill>
                <a:latin typeface="TH Sarabun New" panose="020B0500040200020003" pitchFamily="34" charset="-34"/>
                <a:cs typeface="TH Sarabun New" panose="020B0500040200020003" pitchFamily="34" charset="-34"/>
              </a:endParaRPr>
            </a:p>
          </p:txBody>
        </p:sp>
        <p:grpSp>
          <p:nvGrpSpPr>
            <p:cNvPr id="37905" name="Group 12"/>
            <p:cNvGrpSpPr>
              <a:grpSpLocks/>
            </p:cNvGrpSpPr>
            <p:nvPr/>
          </p:nvGrpSpPr>
          <p:grpSpPr bwMode="auto">
            <a:xfrm>
              <a:off x="244823" y="2368137"/>
              <a:ext cx="1698522" cy="1603074"/>
              <a:chOff x="244823" y="2368137"/>
              <a:chExt cx="1698522" cy="1603074"/>
            </a:xfrm>
          </p:grpSpPr>
          <p:grpSp>
            <p:nvGrpSpPr>
              <p:cNvPr id="37924" name="Group 31"/>
              <p:cNvGrpSpPr>
                <a:grpSpLocks/>
              </p:cNvGrpSpPr>
              <p:nvPr/>
            </p:nvGrpSpPr>
            <p:grpSpPr bwMode="auto">
              <a:xfrm>
                <a:off x="244823" y="2368137"/>
                <a:ext cx="1698522" cy="1247886"/>
                <a:chOff x="244823" y="2368137"/>
                <a:chExt cx="1698522" cy="1247886"/>
              </a:xfrm>
            </p:grpSpPr>
            <p:sp>
              <p:nvSpPr>
                <p:cNvPr id="34" name="Rounded Rectangle 33"/>
                <p:cNvSpPr/>
                <p:nvPr/>
              </p:nvSpPr>
              <p:spPr>
                <a:xfrm>
                  <a:off x="244849" y="2752053"/>
                  <a:ext cx="1698790" cy="863645"/>
                </a:xfrm>
                <a:prstGeom prst="roundRect">
                  <a:avLst/>
                </a:prstGeom>
                <a:solidFill>
                  <a:srgbClr val="BCD2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b="1">
                    <a:solidFill>
                      <a:prstClr val="white"/>
                    </a:solidFill>
                    <a:latin typeface="TH Sarabun New" panose="020B0500040200020003" pitchFamily="34" charset="-34"/>
                    <a:cs typeface="TH Sarabun New" panose="020B0500040200020003" pitchFamily="34" charset="-34"/>
                  </a:endParaRPr>
                </a:p>
              </p:txBody>
            </p:sp>
            <p:sp>
              <p:nvSpPr>
                <p:cNvPr id="35" name="Oval 34"/>
                <p:cNvSpPr/>
                <p:nvPr/>
              </p:nvSpPr>
              <p:spPr>
                <a:xfrm>
                  <a:off x="788611" y="2443799"/>
                  <a:ext cx="611265" cy="608538"/>
                </a:xfrm>
                <a:prstGeom prst="ellipse">
                  <a:avLst/>
                </a:prstGeom>
                <a:solidFill>
                  <a:srgbClr val="BCD2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b="1">
                    <a:solidFill>
                      <a:prstClr val="white"/>
                    </a:solidFill>
                    <a:latin typeface="TH Sarabun New" panose="020B0500040200020003" pitchFamily="34" charset="-34"/>
                    <a:cs typeface="TH Sarabun New" panose="020B0500040200020003" pitchFamily="34" charset="-34"/>
                  </a:endParaRPr>
                </a:p>
              </p:txBody>
            </p:sp>
            <p:sp>
              <p:nvSpPr>
                <p:cNvPr id="37928" name="Rectangle 35"/>
                <p:cNvSpPr>
                  <a:spLocks noChangeArrowheads="1"/>
                </p:cNvSpPr>
                <p:nvPr/>
              </p:nvSpPr>
              <p:spPr bwMode="auto">
                <a:xfrm>
                  <a:off x="984113" y="2368137"/>
                  <a:ext cx="21994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1">
                      <a:solidFill>
                        <a:prstClr val="white"/>
                      </a:solidFill>
                      <a:latin typeface="TH Sarabun New" panose="020B0500040200020003" pitchFamily="34" charset="-34"/>
                      <a:cs typeface="TH Sarabun New" panose="020B0500040200020003" pitchFamily="34" charset="-34"/>
                    </a:rPr>
                    <a:t>2</a:t>
                  </a:r>
                  <a:endParaRPr lang="th-TH" altLang="en-US" b="1">
                    <a:solidFill>
                      <a:prstClr val="white"/>
                    </a:solidFill>
                    <a:latin typeface="TH Sarabun New" panose="020B0500040200020003" pitchFamily="34" charset="-34"/>
                    <a:cs typeface="TH Sarabun New" panose="020B0500040200020003" pitchFamily="34" charset="-34"/>
                  </a:endParaRPr>
                </a:p>
              </p:txBody>
            </p:sp>
          </p:grpSp>
          <p:sp>
            <p:nvSpPr>
              <p:cNvPr id="37925" name="Rectangle 32"/>
              <p:cNvSpPr>
                <a:spLocks noChangeArrowheads="1"/>
              </p:cNvSpPr>
              <p:nvPr/>
            </p:nvSpPr>
            <p:spPr bwMode="auto">
              <a:xfrm>
                <a:off x="261462" y="2740105"/>
                <a:ext cx="1674147"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800" b="1">
                    <a:solidFill>
                      <a:prstClr val="white"/>
                    </a:solidFill>
                    <a:latin typeface="TH Sarabun New" panose="020B0500040200020003" pitchFamily="34" charset="-34"/>
                    <a:cs typeface="TH Sarabun New" panose="020B0500040200020003" pitchFamily="34" charset="-34"/>
                  </a:rPr>
                  <a:t>Next Gen Automotive &amp; Logistics</a:t>
                </a:r>
                <a:endParaRPr lang="th-TH" altLang="en-US" sz="1800" b="1">
                  <a:solidFill>
                    <a:prstClr val="white"/>
                  </a:solidFill>
                  <a:latin typeface="TH Sarabun New" panose="020B0500040200020003" pitchFamily="34" charset="-34"/>
                  <a:cs typeface="TH Sarabun New" panose="020B0500040200020003" pitchFamily="34" charset="-34"/>
                </a:endParaRPr>
              </a:p>
            </p:txBody>
          </p:sp>
        </p:grpSp>
        <p:grpSp>
          <p:nvGrpSpPr>
            <p:cNvPr id="37906" name="Group 13"/>
            <p:cNvGrpSpPr>
              <a:grpSpLocks/>
            </p:cNvGrpSpPr>
            <p:nvPr/>
          </p:nvGrpSpPr>
          <p:grpSpPr bwMode="auto">
            <a:xfrm>
              <a:off x="3709266" y="2350138"/>
              <a:ext cx="1698522" cy="1467187"/>
              <a:chOff x="3709266" y="2350138"/>
              <a:chExt cx="1698522" cy="1467187"/>
            </a:xfrm>
          </p:grpSpPr>
          <p:sp>
            <p:nvSpPr>
              <p:cNvPr id="28" name="Rounded Rectangle 27"/>
              <p:cNvSpPr/>
              <p:nvPr/>
            </p:nvSpPr>
            <p:spPr>
              <a:xfrm>
                <a:off x="3708681" y="2733452"/>
                <a:ext cx="1698791" cy="863644"/>
              </a:xfrm>
              <a:prstGeom prst="roundRect">
                <a:avLst/>
              </a:prstGeom>
              <a:solidFill>
                <a:srgbClr val="73B4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b="1">
                  <a:solidFill>
                    <a:prstClr val="white"/>
                  </a:solidFill>
                  <a:latin typeface="TH Sarabun New" panose="020B0500040200020003" pitchFamily="34" charset="-34"/>
                  <a:cs typeface="TH Sarabun New" panose="020B0500040200020003" pitchFamily="34" charset="-34"/>
                </a:endParaRPr>
              </a:p>
            </p:txBody>
          </p:sp>
          <p:sp>
            <p:nvSpPr>
              <p:cNvPr id="29" name="Oval 28"/>
              <p:cNvSpPr/>
              <p:nvPr/>
            </p:nvSpPr>
            <p:spPr>
              <a:xfrm>
                <a:off x="4252444" y="2425197"/>
                <a:ext cx="611264" cy="611195"/>
              </a:xfrm>
              <a:prstGeom prst="ellipse">
                <a:avLst/>
              </a:prstGeom>
              <a:solidFill>
                <a:srgbClr val="73B4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b="1">
                  <a:solidFill>
                    <a:prstClr val="white"/>
                  </a:solidFill>
                  <a:latin typeface="TH Sarabun New" panose="020B0500040200020003" pitchFamily="34" charset="-34"/>
                  <a:cs typeface="TH Sarabun New" panose="020B0500040200020003" pitchFamily="34" charset="-34"/>
                </a:endParaRPr>
              </a:p>
            </p:txBody>
          </p:sp>
          <p:sp>
            <p:nvSpPr>
              <p:cNvPr id="37922" name="Rectangle 29"/>
              <p:cNvSpPr>
                <a:spLocks noChangeArrowheads="1"/>
              </p:cNvSpPr>
              <p:nvPr/>
            </p:nvSpPr>
            <p:spPr bwMode="auto">
              <a:xfrm>
                <a:off x="4448556" y="2350138"/>
                <a:ext cx="21994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1">
                    <a:solidFill>
                      <a:prstClr val="white"/>
                    </a:solidFill>
                    <a:latin typeface="TH Sarabun New" panose="020B0500040200020003" pitchFamily="34" charset="-34"/>
                    <a:cs typeface="TH Sarabun New" panose="020B0500040200020003" pitchFamily="34" charset="-34"/>
                  </a:rPr>
                  <a:t>3</a:t>
                </a:r>
                <a:endParaRPr lang="th-TH" altLang="en-US" b="1">
                  <a:solidFill>
                    <a:prstClr val="white"/>
                  </a:solidFill>
                  <a:latin typeface="TH Sarabun New" panose="020B0500040200020003" pitchFamily="34" charset="-34"/>
                  <a:cs typeface="TH Sarabun New" panose="020B0500040200020003" pitchFamily="34" charset="-34"/>
                </a:endParaRPr>
              </a:p>
            </p:txBody>
          </p:sp>
          <p:sp>
            <p:nvSpPr>
              <p:cNvPr id="37923" name="Rectangle 30"/>
              <p:cNvSpPr>
                <a:spLocks noChangeArrowheads="1"/>
              </p:cNvSpPr>
              <p:nvPr/>
            </p:nvSpPr>
            <p:spPr bwMode="auto">
              <a:xfrm>
                <a:off x="3721453" y="2735641"/>
                <a:ext cx="1686335" cy="108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800" b="1">
                    <a:solidFill>
                      <a:prstClr val="white"/>
                    </a:solidFill>
                    <a:latin typeface="TH Sarabun New" panose="020B0500040200020003" pitchFamily="34" charset="-34"/>
                    <a:cs typeface="TH Sarabun New" panose="020B0500040200020003" pitchFamily="34" charset="-34"/>
                  </a:rPr>
                  <a:t>Public Health &amp; </a:t>
                </a:r>
              </a:p>
              <a:p>
                <a:pPr algn="ctr"/>
                <a:r>
                  <a:rPr lang="en-US" altLang="en-US" sz="1800" b="1">
                    <a:solidFill>
                      <a:prstClr val="white"/>
                    </a:solidFill>
                    <a:latin typeface="TH Sarabun New" panose="020B0500040200020003" pitchFamily="34" charset="-34"/>
                    <a:cs typeface="TH Sarabun New" panose="020B0500040200020003" pitchFamily="34" charset="-34"/>
                  </a:rPr>
                  <a:t>Quality of LIfe</a:t>
                </a:r>
                <a:endParaRPr lang="th-TH" altLang="en-US" sz="1800" b="1">
                  <a:solidFill>
                    <a:prstClr val="white"/>
                  </a:solidFill>
                  <a:latin typeface="TH Sarabun New" panose="020B0500040200020003" pitchFamily="34" charset="-34"/>
                  <a:cs typeface="TH Sarabun New" panose="020B0500040200020003" pitchFamily="34" charset="-34"/>
                </a:endParaRPr>
              </a:p>
            </p:txBody>
          </p:sp>
        </p:grpSp>
        <p:grpSp>
          <p:nvGrpSpPr>
            <p:cNvPr id="37907" name="Group 14"/>
            <p:cNvGrpSpPr>
              <a:grpSpLocks/>
            </p:cNvGrpSpPr>
            <p:nvPr/>
          </p:nvGrpSpPr>
          <p:grpSpPr bwMode="auto">
            <a:xfrm>
              <a:off x="628379" y="4379391"/>
              <a:ext cx="1703657" cy="1438544"/>
              <a:chOff x="628379" y="4379391"/>
              <a:chExt cx="1703657" cy="1438544"/>
            </a:xfrm>
          </p:grpSpPr>
          <p:grpSp>
            <p:nvGrpSpPr>
              <p:cNvPr id="37915" name="Group 22"/>
              <p:cNvGrpSpPr>
                <a:grpSpLocks/>
              </p:cNvGrpSpPr>
              <p:nvPr/>
            </p:nvGrpSpPr>
            <p:grpSpPr bwMode="auto">
              <a:xfrm>
                <a:off x="633514" y="4379391"/>
                <a:ext cx="1698522" cy="1215802"/>
                <a:chOff x="633514" y="4379391"/>
                <a:chExt cx="1698522" cy="1215802"/>
              </a:xfrm>
            </p:grpSpPr>
            <p:sp>
              <p:nvSpPr>
                <p:cNvPr id="25" name="Rounded Rectangle 24"/>
                <p:cNvSpPr/>
                <p:nvPr/>
              </p:nvSpPr>
              <p:spPr>
                <a:xfrm>
                  <a:off x="633608" y="4729134"/>
                  <a:ext cx="1698791" cy="866302"/>
                </a:xfrm>
                <a:prstGeom prst="roundRect">
                  <a:avLst/>
                </a:prstGeom>
                <a:solidFill>
                  <a:srgbClr val="A9D1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b="1">
                    <a:solidFill>
                      <a:prstClr val="white"/>
                    </a:solidFill>
                    <a:latin typeface="TH Sarabun New" panose="020B0500040200020003" pitchFamily="34" charset="-34"/>
                    <a:cs typeface="TH Sarabun New" panose="020B0500040200020003" pitchFamily="34" charset="-34"/>
                  </a:endParaRPr>
                </a:p>
              </p:txBody>
            </p:sp>
            <p:sp>
              <p:nvSpPr>
                <p:cNvPr id="26" name="Oval 25"/>
                <p:cNvSpPr/>
                <p:nvPr/>
              </p:nvSpPr>
              <p:spPr>
                <a:xfrm>
                  <a:off x="1177371" y="4420879"/>
                  <a:ext cx="611264" cy="611194"/>
                </a:xfrm>
                <a:prstGeom prst="ellipse">
                  <a:avLst/>
                </a:prstGeom>
                <a:solidFill>
                  <a:srgbClr val="A9D1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b="1">
                    <a:solidFill>
                      <a:prstClr val="white"/>
                    </a:solidFill>
                    <a:latin typeface="TH Sarabun New" panose="020B0500040200020003" pitchFamily="34" charset="-34"/>
                    <a:cs typeface="TH Sarabun New" panose="020B0500040200020003" pitchFamily="34" charset="-34"/>
                  </a:endParaRPr>
                </a:p>
              </p:txBody>
            </p:sp>
            <p:sp>
              <p:nvSpPr>
                <p:cNvPr id="37919" name="Rectangle 26"/>
                <p:cNvSpPr>
                  <a:spLocks noChangeArrowheads="1"/>
                </p:cNvSpPr>
                <p:nvPr/>
              </p:nvSpPr>
              <p:spPr bwMode="auto">
                <a:xfrm>
                  <a:off x="1372804" y="4379391"/>
                  <a:ext cx="21994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1">
                      <a:solidFill>
                        <a:prstClr val="white"/>
                      </a:solidFill>
                      <a:latin typeface="TH Sarabun New" panose="020B0500040200020003" pitchFamily="34" charset="-34"/>
                      <a:cs typeface="TH Sarabun New" panose="020B0500040200020003" pitchFamily="34" charset="-34"/>
                    </a:rPr>
                    <a:t>4</a:t>
                  </a:r>
                  <a:endParaRPr lang="th-TH" altLang="en-US" b="1">
                    <a:solidFill>
                      <a:prstClr val="white"/>
                    </a:solidFill>
                    <a:latin typeface="TH Sarabun New" panose="020B0500040200020003" pitchFamily="34" charset="-34"/>
                    <a:cs typeface="TH Sarabun New" panose="020B0500040200020003" pitchFamily="34" charset="-34"/>
                  </a:endParaRPr>
                </a:p>
              </p:txBody>
            </p:sp>
          </p:grpSp>
          <p:sp>
            <p:nvSpPr>
              <p:cNvPr id="37916" name="Rectangle 23"/>
              <p:cNvSpPr>
                <a:spLocks noChangeArrowheads="1"/>
              </p:cNvSpPr>
              <p:nvPr/>
            </p:nvSpPr>
            <p:spPr bwMode="auto">
              <a:xfrm>
                <a:off x="628379" y="4732366"/>
                <a:ext cx="1598664" cy="108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800" b="1">
                    <a:solidFill>
                      <a:prstClr val="white"/>
                    </a:solidFill>
                    <a:latin typeface="TH Sarabun New" panose="020B0500040200020003" pitchFamily="34" charset="-34"/>
                    <a:cs typeface="TH Sarabun New" panose="020B0500040200020003" pitchFamily="34" charset="-34"/>
                  </a:rPr>
                  <a:t>Biofuels and Biochemicals</a:t>
                </a:r>
                <a:endParaRPr lang="th-TH" altLang="en-US" sz="1800" b="1">
                  <a:solidFill>
                    <a:prstClr val="white"/>
                  </a:solidFill>
                  <a:latin typeface="TH Sarabun New" panose="020B0500040200020003" pitchFamily="34" charset="-34"/>
                  <a:cs typeface="TH Sarabun New" panose="020B0500040200020003" pitchFamily="34" charset="-34"/>
                </a:endParaRPr>
              </a:p>
            </p:txBody>
          </p:sp>
        </p:grpSp>
        <p:sp>
          <p:nvSpPr>
            <p:cNvPr id="37908" name="Rectangle 15"/>
            <p:cNvSpPr>
              <a:spLocks noChangeArrowheads="1"/>
            </p:cNvSpPr>
            <p:nvPr/>
          </p:nvSpPr>
          <p:spPr bwMode="auto">
            <a:xfrm>
              <a:off x="3252705" y="4706012"/>
              <a:ext cx="1674148"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800" b="1">
                  <a:solidFill>
                    <a:prstClr val="white"/>
                  </a:solidFill>
                  <a:latin typeface="TH Sarabun New" panose="020B0500040200020003" pitchFamily="34" charset="-34"/>
                  <a:cs typeface="TH Sarabun New" panose="020B0500040200020003" pitchFamily="34" charset="-34"/>
                </a:rPr>
                <a:t>Modern Agriculture</a:t>
              </a:r>
              <a:endParaRPr lang="th-TH" altLang="en-US" sz="1800" b="1">
                <a:solidFill>
                  <a:prstClr val="white"/>
                </a:solidFill>
                <a:latin typeface="TH Sarabun New" panose="020B0500040200020003" pitchFamily="34" charset="-34"/>
                <a:cs typeface="TH Sarabun New" panose="020B0500040200020003" pitchFamily="34" charset="-34"/>
              </a:endParaRPr>
            </a:p>
          </p:txBody>
        </p:sp>
        <p:sp>
          <p:nvSpPr>
            <p:cNvPr id="17" name="Rounded Rectangle 16"/>
            <p:cNvSpPr/>
            <p:nvPr/>
          </p:nvSpPr>
          <p:spPr>
            <a:xfrm>
              <a:off x="218598" y="1200150"/>
              <a:ext cx="5296376" cy="4735429"/>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1">
                <a:solidFill>
                  <a:prstClr val="white"/>
                </a:solidFill>
                <a:latin typeface="TH Sarabun New" panose="020B0500040200020003" pitchFamily="34" charset="-34"/>
                <a:cs typeface="TH Sarabun New" panose="020B0500040200020003" pitchFamily="34" charset="-34"/>
              </a:endParaRPr>
            </a:p>
          </p:txBody>
        </p:sp>
        <p:grpSp>
          <p:nvGrpSpPr>
            <p:cNvPr id="37910" name="Group 17"/>
            <p:cNvGrpSpPr>
              <a:grpSpLocks/>
            </p:cNvGrpSpPr>
            <p:nvPr/>
          </p:nvGrpSpPr>
          <p:grpSpPr bwMode="auto">
            <a:xfrm>
              <a:off x="1896095" y="1241347"/>
              <a:ext cx="1698522" cy="1235791"/>
              <a:chOff x="1896095" y="1241347"/>
              <a:chExt cx="1698522" cy="1235791"/>
            </a:xfrm>
          </p:grpSpPr>
          <p:sp>
            <p:nvSpPr>
              <p:cNvPr id="19" name="Rounded Rectangle 18"/>
              <p:cNvSpPr/>
              <p:nvPr/>
            </p:nvSpPr>
            <p:spPr>
              <a:xfrm>
                <a:off x="1896138" y="1612043"/>
                <a:ext cx="1698791" cy="863644"/>
              </a:xfrm>
              <a:prstGeom prst="roundRect">
                <a:avLst/>
              </a:prstGeom>
              <a:solidFill>
                <a:srgbClr val="F4B9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b="1">
                  <a:solidFill>
                    <a:prstClr val="white"/>
                  </a:solidFill>
                  <a:latin typeface="TH Sarabun New" panose="020B0500040200020003" pitchFamily="34" charset="-34"/>
                  <a:cs typeface="TH Sarabun New" panose="020B0500040200020003" pitchFamily="34" charset="-34"/>
                </a:endParaRPr>
              </a:p>
            </p:txBody>
          </p:sp>
          <p:sp>
            <p:nvSpPr>
              <p:cNvPr id="20" name="Oval 19"/>
              <p:cNvSpPr/>
              <p:nvPr/>
            </p:nvSpPr>
            <p:spPr>
              <a:xfrm>
                <a:off x="2439901" y="1319732"/>
                <a:ext cx="611264" cy="608537"/>
              </a:xfrm>
              <a:prstGeom prst="ellipse">
                <a:avLst/>
              </a:prstGeom>
              <a:solidFill>
                <a:srgbClr val="F4B9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b="1">
                  <a:solidFill>
                    <a:prstClr val="white"/>
                  </a:solidFill>
                  <a:latin typeface="TH Sarabun New" panose="020B0500040200020003" pitchFamily="34" charset="-34"/>
                  <a:cs typeface="TH Sarabun New" panose="020B0500040200020003" pitchFamily="34" charset="-34"/>
                </a:endParaRPr>
              </a:p>
            </p:txBody>
          </p:sp>
          <p:sp>
            <p:nvSpPr>
              <p:cNvPr id="37913" name="Rectangle 20"/>
              <p:cNvSpPr>
                <a:spLocks noChangeArrowheads="1"/>
              </p:cNvSpPr>
              <p:nvPr/>
            </p:nvSpPr>
            <p:spPr bwMode="auto">
              <a:xfrm>
                <a:off x="1908282" y="1615364"/>
                <a:ext cx="167414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800" b="1">
                    <a:solidFill>
                      <a:prstClr val="white"/>
                    </a:solidFill>
                    <a:latin typeface="TH Sarabun New" panose="020B0500040200020003" pitchFamily="34" charset="-34"/>
                    <a:cs typeface="TH Sarabun New" panose="020B0500040200020003" pitchFamily="34" charset="-34"/>
                  </a:rPr>
                  <a:t>Food for the Future</a:t>
                </a:r>
                <a:endParaRPr lang="th-TH" altLang="en-US" sz="1800" b="1">
                  <a:solidFill>
                    <a:prstClr val="white"/>
                  </a:solidFill>
                  <a:latin typeface="TH Sarabun New" panose="020B0500040200020003" pitchFamily="34" charset="-34"/>
                  <a:cs typeface="TH Sarabun New" panose="020B0500040200020003" pitchFamily="34" charset="-34"/>
                </a:endParaRPr>
              </a:p>
            </p:txBody>
          </p:sp>
          <p:sp>
            <p:nvSpPr>
              <p:cNvPr id="37914" name="Rectangle 21"/>
              <p:cNvSpPr>
                <a:spLocks noChangeArrowheads="1"/>
              </p:cNvSpPr>
              <p:nvPr/>
            </p:nvSpPr>
            <p:spPr bwMode="auto">
              <a:xfrm>
                <a:off x="2635385" y="1241347"/>
                <a:ext cx="21994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1">
                    <a:solidFill>
                      <a:prstClr val="white"/>
                    </a:solidFill>
                    <a:latin typeface="TH Sarabun New" panose="020B0500040200020003" pitchFamily="34" charset="-34"/>
                    <a:cs typeface="TH Sarabun New" panose="020B0500040200020003" pitchFamily="34" charset="-34"/>
                  </a:rPr>
                  <a:t>1</a:t>
                </a:r>
                <a:endParaRPr lang="th-TH" altLang="en-US" b="1">
                  <a:solidFill>
                    <a:prstClr val="white"/>
                  </a:solidFill>
                  <a:latin typeface="TH Sarabun New" panose="020B0500040200020003" pitchFamily="34" charset="-34"/>
                  <a:cs typeface="TH Sarabun New" panose="020B0500040200020003" pitchFamily="34" charset="-34"/>
                </a:endParaRPr>
              </a:p>
            </p:txBody>
          </p:sp>
        </p:grpSp>
      </p:grpSp>
      <p:sp>
        <p:nvSpPr>
          <p:cNvPr id="2" name="Rounded Rectangle 1"/>
          <p:cNvSpPr/>
          <p:nvPr/>
        </p:nvSpPr>
        <p:spPr>
          <a:xfrm>
            <a:off x="941388" y="773113"/>
            <a:ext cx="6934200" cy="874712"/>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000" b="1" dirty="0">
                <a:solidFill>
                  <a:prstClr val="black"/>
                </a:solidFill>
              </a:rPr>
              <a:t>Cluster-based Research Networking</a:t>
            </a:r>
          </a:p>
          <a:p>
            <a:pPr algn="ctr">
              <a:defRPr/>
            </a:pPr>
            <a:r>
              <a:rPr lang="en-US" sz="1600" dirty="0">
                <a:solidFill>
                  <a:prstClr val="black"/>
                </a:solidFill>
              </a:rPr>
              <a:t>Agriculture &amp; Food      Energy &amp; Environment	Health &amp; Medical	Manufacturing 	Industries		</a:t>
            </a:r>
            <a:r>
              <a:rPr lang="en-US" sz="1600" dirty="0" err="1">
                <a:solidFill>
                  <a:prstClr val="black"/>
                </a:solidFill>
              </a:rPr>
              <a:t>Bioresources</a:t>
            </a:r>
            <a:r>
              <a:rPr lang="en-US" sz="1600" dirty="0">
                <a:solidFill>
                  <a:prstClr val="black"/>
                </a:solidFill>
              </a:rPr>
              <a:t>	Cross-cutting Technology	</a:t>
            </a:r>
          </a:p>
        </p:txBody>
      </p:sp>
      <p:sp>
        <p:nvSpPr>
          <p:cNvPr id="4" name="Rounded Rectangle 3"/>
          <p:cNvSpPr/>
          <p:nvPr/>
        </p:nvSpPr>
        <p:spPr>
          <a:xfrm>
            <a:off x="2087563" y="5129213"/>
            <a:ext cx="1246187" cy="393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white"/>
                </a:solidFill>
              </a:rPr>
              <a:t>Sensors</a:t>
            </a:r>
          </a:p>
        </p:txBody>
      </p:sp>
      <p:sp>
        <p:nvSpPr>
          <p:cNvPr id="42" name="Rounded Rectangle 41"/>
          <p:cNvSpPr/>
          <p:nvPr/>
        </p:nvSpPr>
        <p:spPr>
          <a:xfrm>
            <a:off x="3473450" y="5116513"/>
            <a:ext cx="1868488"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dirty="0">
                <a:solidFill>
                  <a:prstClr val="white"/>
                </a:solidFill>
              </a:rPr>
              <a:t>HPC &amp; Data Analytics</a:t>
            </a:r>
          </a:p>
        </p:txBody>
      </p:sp>
      <p:sp>
        <p:nvSpPr>
          <p:cNvPr id="43" name="Rounded Rectangle 42"/>
          <p:cNvSpPr/>
          <p:nvPr/>
        </p:nvSpPr>
        <p:spPr>
          <a:xfrm>
            <a:off x="5483225" y="5129213"/>
            <a:ext cx="1585913" cy="40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white"/>
                </a:solidFill>
              </a:rPr>
              <a:t>Biomaterials</a:t>
            </a:r>
          </a:p>
        </p:txBody>
      </p:sp>
      <p:sp>
        <p:nvSpPr>
          <p:cNvPr id="5" name="Rectangle 4"/>
          <p:cNvSpPr/>
          <p:nvPr/>
        </p:nvSpPr>
        <p:spPr>
          <a:xfrm>
            <a:off x="1873250" y="5618163"/>
            <a:ext cx="5334000" cy="306387"/>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600" dirty="0">
                <a:solidFill>
                  <a:prstClr val="black"/>
                </a:solidFill>
              </a:rPr>
              <a:t>3 Integrated Technology Platforms</a:t>
            </a:r>
          </a:p>
        </p:txBody>
      </p:sp>
      <p:sp>
        <p:nvSpPr>
          <p:cNvPr id="6" name="Down Arrow 5"/>
          <p:cNvSpPr/>
          <p:nvPr/>
        </p:nvSpPr>
        <p:spPr>
          <a:xfrm>
            <a:off x="4133850" y="1662113"/>
            <a:ext cx="419100" cy="269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0" name="Up Arrow 39"/>
          <p:cNvSpPr/>
          <p:nvPr/>
        </p:nvSpPr>
        <p:spPr>
          <a:xfrm>
            <a:off x="4203700" y="4862513"/>
            <a:ext cx="431800" cy="2000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4" name="Rounded Rectangle 43"/>
          <p:cNvSpPr/>
          <p:nvPr/>
        </p:nvSpPr>
        <p:spPr>
          <a:xfrm>
            <a:off x="827584" y="6288088"/>
            <a:ext cx="6540500" cy="4810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600" b="1" dirty="0">
                <a:solidFill>
                  <a:prstClr val="white"/>
                </a:solidFill>
              </a:rPr>
              <a:t>4 Technology Platforms (32 unit research, 101 laboratories) </a:t>
            </a:r>
          </a:p>
          <a:p>
            <a:pPr algn="ctr">
              <a:defRPr/>
            </a:pPr>
            <a:r>
              <a:rPr lang="en-US" sz="1600" dirty="0">
                <a:solidFill>
                  <a:prstClr val="white"/>
                </a:solidFill>
              </a:rPr>
              <a:t>Biotechnology   Digital Technology   Material Technologies   Nanotechnology</a:t>
            </a:r>
          </a:p>
        </p:txBody>
      </p:sp>
      <p:sp>
        <p:nvSpPr>
          <p:cNvPr id="50" name="Up Arrow 49"/>
          <p:cNvSpPr/>
          <p:nvPr/>
        </p:nvSpPr>
        <p:spPr>
          <a:xfrm>
            <a:off x="4230688" y="6005513"/>
            <a:ext cx="433387" cy="2016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2027991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534" y="11810"/>
            <a:ext cx="9023942" cy="6371300"/>
          </a:xfrm>
          <a:prstGeom prst="rect">
            <a:avLst/>
          </a:prstGeom>
        </p:spPr>
      </p:pic>
    </p:spTree>
    <p:extLst>
      <p:ext uri="{BB962C8B-B14F-4D97-AF65-F5344CB8AC3E}">
        <p14:creationId xmlns:p14="http://schemas.microsoft.com/office/powerpoint/2010/main" val="3068100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67" y="-24837"/>
            <a:ext cx="9151167" cy="6468497"/>
          </a:xfrm>
          <a:prstGeom prst="rect">
            <a:avLst/>
          </a:prstGeom>
        </p:spPr>
      </p:pic>
      <p:sp>
        <p:nvSpPr>
          <p:cNvPr id="3" name="TextBox 2"/>
          <p:cNvSpPr txBox="1"/>
          <p:nvPr/>
        </p:nvSpPr>
        <p:spPr>
          <a:xfrm>
            <a:off x="7553356" y="2616605"/>
            <a:ext cx="864096" cy="307777"/>
          </a:xfrm>
          <a:prstGeom prst="rect">
            <a:avLst/>
          </a:prstGeom>
          <a:solidFill>
            <a:schemeClr val="accent5">
              <a:lumMod val="60000"/>
              <a:lumOff val="40000"/>
            </a:schemeClr>
          </a:solidFill>
          <a:ln>
            <a:solidFill>
              <a:schemeClr val="accent1">
                <a:lumMod val="20000"/>
                <a:lumOff val="80000"/>
              </a:schemeClr>
            </a:solidFill>
          </a:ln>
        </p:spPr>
        <p:txBody>
          <a:bodyPr wrap="square" rtlCol="0">
            <a:spAutoFit/>
          </a:bodyPr>
          <a:lstStyle/>
          <a:p>
            <a:r>
              <a:rPr lang="en-US" sz="1400" dirty="0" smtClean="0">
                <a:solidFill>
                  <a:schemeClr val="tx1"/>
                </a:solidFill>
              </a:rPr>
              <a:t>Mil Baht</a:t>
            </a:r>
            <a:endParaRPr lang="th-TH" sz="1400" dirty="0">
              <a:solidFill>
                <a:schemeClr val="tx1"/>
              </a:solidFill>
            </a:endParaRPr>
          </a:p>
        </p:txBody>
      </p:sp>
      <p:sp>
        <p:nvSpPr>
          <p:cNvPr id="4" name="TextBox 3"/>
          <p:cNvSpPr txBox="1"/>
          <p:nvPr/>
        </p:nvSpPr>
        <p:spPr>
          <a:xfrm>
            <a:off x="7495862" y="4303673"/>
            <a:ext cx="864096" cy="307777"/>
          </a:xfrm>
          <a:prstGeom prst="rect">
            <a:avLst/>
          </a:prstGeom>
          <a:solidFill>
            <a:schemeClr val="accent5">
              <a:lumMod val="60000"/>
              <a:lumOff val="40000"/>
            </a:schemeClr>
          </a:solidFill>
          <a:ln>
            <a:solidFill>
              <a:schemeClr val="accent1">
                <a:lumMod val="20000"/>
                <a:lumOff val="80000"/>
              </a:schemeClr>
            </a:solidFill>
          </a:ln>
        </p:spPr>
        <p:txBody>
          <a:bodyPr wrap="square" rtlCol="0">
            <a:spAutoFit/>
          </a:bodyPr>
          <a:lstStyle/>
          <a:p>
            <a:r>
              <a:rPr lang="en-US" sz="1400" dirty="0" smtClean="0">
                <a:solidFill>
                  <a:schemeClr val="tx1"/>
                </a:solidFill>
              </a:rPr>
              <a:t>Mil Baht</a:t>
            </a:r>
            <a:endParaRPr lang="th-TH" sz="1400" dirty="0">
              <a:solidFill>
                <a:schemeClr val="tx1"/>
              </a:solidFill>
            </a:endParaRPr>
          </a:p>
        </p:txBody>
      </p:sp>
    </p:spTree>
    <p:extLst>
      <p:ext uri="{BB962C8B-B14F-4D97-AF65-F5344CB8AC3E}">
        <p14:creationId xmlns:p14="http://schemas.microsoft.com/office/powerpoint/2010/main" val="379912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7" y="0"/>
            <a:ext cx="9151167" cy="6468497"/>
          </a:xfrm>
          <a:prstGeom prst="rect">
            <a:avLst/>
          </a:prstGeom>
        </p:spPr>
      </p:pic>
    </p:spTree>
    <p:extLst>
      <p:ext uri="{BB962C8B-B14F-4D97-AF65-F5344CB8AC3E}">
        <p14:creationId xmlns:p14="http://schemas.microsoft.com/office/powerpoint/2010/main" val="2759787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635" y="-15161"/>
            <a:ext cx="9151167" cy="6468497"/>
          </a:xfrm>
          <a:prstGeom prst="rect">
            <a:avLst/>
          </a:prstGeom>
        </p:spPr>
      </p:pic>
    </p:spTree>
    <p:extLst>
      <p:ext uri="{BB962C8B-B14F-4D97-AF65-F5344CB8AC3E}">
        <p14:creationId xmlns:p14="http://schemas.microsoft.com/office/powerpoint/2010/main" val="3639540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484" y="17959"/>
            <a:ext cx="9043506" cy="6392397"/>
          </a:xfrm>
          <a:prstGeom prst="rect">
            <a:avLst/>
          </a:prstGeom>
        </p:spPr>
      </p:pic>
    </p:spTree>
    <p:extLst>
      <p:ext uri="{BB962C8B-B14F-4D97-AF65-F5344CB8AC3E}">
        <p14:creationId xmlns:p14="http://schemas.microsoft.com/office/powerpoint/2010/main" val="2697239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
        <a:cs typeface="TH SarabunPSK"/>
      </a:majorFont>
      <a:minorFont>
        <a:latin typeface="Calibri"/>
        <a:ea typeface=""/>
        <a:cs typeface="TH SarabunPSK"/>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Calibri" pitchFamily="34" charset="0"/>
            <a:cs typeface="TH SarabunPSK" pitchFamily="34" charset="-34"/>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Calibri" pitchFamily="34" charset="0"/>
            <a:cs typeface="TH SarabunPSK" pitchFamily="34" charset="-34"/>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
        <a:cs typeface="TH SarabunPSK"/>
      </a:majorFont>
      <a:minorFont>
        <a:latin typeface="Calibri"/>
        <a:ea typeface=""/>
        <a:cs typeface="TH SarabunPSK"/>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Calibri" pitchFamily="34" charset="0"/>
            <a:cs typeface="TH SarabunPSK" pitchFamily="34" charset="-34"/>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Calibri" pitchFamily="34" charset="0"/>
            <a:cs typeface="TH SarabunPSK" pitchFamily="34" charset="-34"/>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
        <a:cs typeface="TH SarabunPSK"/>
      </a:majorFont>
      <a:minorFont>
        <a:latin typeface="Calibri"/>
        <a:ea typeface=""/>
        <a:cs typeface="TH SarabunPSK"/>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Calibri" pitchFamily="34" charset="0"/>
            <a:cs typeface="TH SarabunPSK" pitchFamily="34" charset="-34"/>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Calibri" pitchFamily="34" charset="0"/>
            <a:cs typeface="TH SarabunPSK" pitchFamily="34" charset="-34"/>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11912</TotalTime>
  <Words>1228</Words>
  <Application>Microsoft Office PowerPoint</Application>
  <PresentationFormat>On-screen Show (4:3)</PresentationFormat>
  <Paragraphs>304</Paragraphs>
  <Slides>39</Slides>
  <Notes>12</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39</vt:i4>
      </vt:variant>
    </vt:vector>
  </HeadingPairs>
  <TitlesOfParts>
    <vt:vector size="60" baseType="lpstr">
      <vt:lpstr>Arial Unicode MS</vt:lpstr>
      <vt:lpstr>MS PGothic</vt:lpstr>
      <vt:lpstr>Angsana New</vt:lpstr>
      <vt:lpstr>Arial</vt:lpstr>
      <vt:lpstr>Calibri</vt:lpstr>
      <vt:lpstr>Cambria</vt:lpstr>
      <vt:lpstr>Cordia New</vt:lpstr>
      <vt:lpstr>Segoe UI</vt:lpstr>
      <vt:lpstr>Tahoma</vt:lpstr>
      <vt:lpstr>TH Sarabun New</vt:lpstr>
      <vt:lpstr>TH SarabunPSK</vt:lpstr>
      <vt:lpstr>TH SarabunPSK Bold</vt:lpstr>
      <vt:lpstr>Times New Roman</vt:lpstr>
      <vt:lpstr>Wingdings</vt:lpstr>
      <vt:lpstr>ヒラギノ角ゴ Pro W3</vt:lpstr>
      <vt:lpstr>1_Office Theme</vt:lpstr>
      <vt:lpstr>Custom Design</vt:lpstr>
      <vt:lpstr>2_Office Theme</vt:lpstr>
      <vt:lpstr>3_Office Theme</vt:lpstr>
      <vt:lpstr>Office Theme</vt:lpstr>
      <vt:lpstr>4_Office Theme</vt:lpstr>
      <vt:lpstr>PowerPoint Presentation</vt:lpstr>
      <vt:lpstr>NSTDA at a glance</vt:lpstr>
      <vt:lpstr>NSTDA: an Autonomous Agency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 targeted industries with  investment privileges</vt:lpstr>
      <vt:lpstr>Eastern Economic Corridor (EEC) and  Eastern Economic Corridor of Innovation (EECi)</vt:lpstr>
      <vt:lpstr>IV. EECi is part of the EEC Development</vt:lpstr>
      <vt:lpstr>PowerPoint Presentation</vt:lpstr>
      <vt:lpstr>BOI Privileges &amp; Incentives  For R&amp;D, Scientific Laboratories Engineering Design, Calibration, Electronics Design  </vt:lpstr>
      <vt:lpstr>PowerPoint Presentation</vt:lpstr>
      <vt:lpstr>PowerPoint Presentation</vt:lpstr>
      <vt:lpstr>PowerPoint Presentation</vt:lpstr>
      <vt:lpstr>PowerPoint Presentation</vt:lpstr>
      <vt:lpstr>PowerPoint Presentation</vt:lpstr>
      <vt:lpstr>PowerPoint Presentation</vt:lpstr>
      <vt:lpstr>Foreign Policies and Thailand</vt:lpstr>
      <vt:lpstr>Much to Offer in EEC</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NSTDA</dc:title>
  <dc:creator>Patt Suntharasaj</dc:creator>
  <cp:lastModifiedBy>Chanwit Tribuddharat</cp:lastModifiedBy>
  <cp:revision>641</cp:revision>
  <cp:lastPrinted>2015-05-06T03:54:44Z</cp:lastPrinted>
  <dcterms:created xsi:type="dcterms:W3CDTF">2011-04-15T09:06:36Z</dcterms:created>
  <dcterms:modified xsi:type="dcterms:W3CDTF">2018-01-26T06:26:44Z</dcterms:modified>
  <cp:category>IAC Meeting 2015</cp:category>
</cp:coreProperties>
</file>