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91" r:id="rId2"/>
    <p:sldId id="392" r:id="rId3"/>
    <p:sldId id="262" r:id="rId4"/>
    <p:sldId id="263" r:id="rId5"/>
    <p:sldId id="257" r:id="rId6"/>
    <p:sldId id="258" r:id="rId7"/>
    <p:sldId id="259" r:id="rId8"/>
    <p:sldId id="352" r:id="rId9"/>
    <p:sldId id="390" r:id="rId10"/>
    <p:sldId id="313" r:id="rId11"/>
    <p:sldId id="310" r:id="rId12"/>
    <p:sldId id="311" r:id="rId13"/>
    <p:sldId id="312" r:id="rId14"/>
    <p:sldId id="314" r:id="rId15"/>
    <p:sldId id="315" r:id="rId16"/>
    <p:sldId id="386" r:id="rId17"/>
    <p:sldId id="372" r:id="rId18"/>
    <p:sldId id="373" r:id="rId19"/>
    <p:sldId id="374" r:id="rId20"/>
    <p:sldId id="375" r:id="rId21"/>
    <p:sldId id="271" r:id="rId22"/>
    <p:sldId id="393" r:id="rId23"/>
    <p:sldId id="272" r:id="rId24"/>
    <p:sldId id="273" r:id="rId25"/>
    <p:sldId id="274" r:id="rId26"/>
    <p:sldId id="322" r:id="rId27"/>
    <p:sldId id="317" r:id="rId28"/>
    <p:sldId id="318" r:id="rId29"/>
    <p:sldId id="320" r:id="rId30"/>
    <p:sldId id="381" r:id="rId31"/>
    <p:sldId id="382" r:id="rId32"/>
    <p:sldId id="323" r:id="rId33"/>
    <p:sldId id="324" r:id="rId34"/>
    <p:sldId id="394" r:id="rId35"/>
    <p:sldId id="326" r:id="rId36"/>
    <p:sldId id="327" r:id="rId37"/>
    <p:sldId id="328" r:id="rId38"/>
    <p:sldId id="330" r:id="rId39"/>
    <p:sldId id="337" r:id="rId40"/>
    <p:sldId id="338" r:id="rId41"/>
    <p:sldId id="331" r:id="rId42"/>
    <p:sldId id="332" r:id="rId43"/>
    <p:sldId id="380" r:id="rId44"/>
    <p:sldId id="383" r:id="rId45"/>
    <p:sldId id="339" r:id="rId46"/>
    <p:sldId id="316" r:id="rId47"/>
    <p:sldId id="335" r:id="rId48"/>
    <p:sldId id="336" r:id="rId49"/>
    <p:sldId id="395" r:id="rId50"/>
    <p:sldId id="384" r:id="rId51"/>
    <p:sldId id="385" r:id="rId52"/>
    <p:sldId id="378" r:id="rId53"/>
    <p:sldId id="379" r:id="rId54"/>
    <p:sldId id="304" r:id="rId55"/>
  </p:sldIdLst>
  <p:sldSz cx="12169775" cy="6877050"/>
  <p:notesSz cx="7102475" cy="10233025"/>
  <p:defaultTextStyle>
    <a:defPPr>
      <a:defRPr lang="th-TH"/>
    </a:defPPr>
    <a:lvl1pPr marL="0" algn="l" defTabSz="1000536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1pPr>
    <a:lvl2pPr marL="500268" algn="l" defTabSz="1000536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2pPr>
    <a:lvl3pPr marL="1000536" algn="l" defTabSz="1000536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3pPr>
    <a:lvl4pPr marL="1500805" algn="l" defTabSz="1000536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4pPr>
    <a:lvl5pPr marL="2001073" algn="l" defTabSz="1000536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5pPr>
    <a:lvl6pPr marL="2501341" algn="l" defTabSz="1000536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6pPr>
    <a:lvl7pPr marL="3001609" algn="l" defTabSz="1000536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7pPr>
    <a:lvl8pPr marL="3501878" algn="l" defTabSz="1000536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8pPr>
    <a:lvl9pPr marL="4002146" algn="l" defTabSz="1000536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383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5"/>
    <a:srgbClr val="FF0000"/>
    <a:srgbClr val="0000FF"/>
    <a:srgbClr val="FF9900"/>
    <a:srgbClr val="66FF99"/>
    <a:srgbClr val="A73E3B"/>
    <a:srgbClr val="FFFF65"/>
    <a:srgbClr val="F20000"/>
    <a:srgbClr val="FF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3" autoAdjust="0"/>
    <p:restoredTop sz="95161" autoAdjust="0"/>
  </p:normalViewPr>
  <p:slideViewPr>
    <p:cSldViewPr>
      <p:cViewPr varScale="1">
        <p:scale>
          <a:sx n="84" d="100"/>
          <a:sy n="84" d="100"/>
        </p:scale>
        <p:origin x="272" y="184"/>
      </p:cViewPr>
      <p:guideLst>
        <p:guide orient="horz" pos="2167"/>
        <p:guide pos="3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9212"/>
    </p:cViewPr>
  </p:sorterViewPr>
  <p:notesViewPr>
    <p:cSldViewPr>
      <p:cViewPr varScale="1">
        <p:scale>
          <a:sx n="47" d="100"/>
          <a:sy n="47" d="100"/>
        </p:scale>
        <p:origin x="-2928" y="-96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9D4EE-86F1-49EC-AF01-F3B7EB2988E3}" type="datetimeFigureOut">
              <a:rPr lang="th-TH" smtClean="0"/>
              <a:pPr/>
              <a:t>14/01/61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5A216-530D-4076-B913-C1BEA2A35C97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/>
          <a:srcRect r="45541"/>
          <a:stretch>
            <a:fillRect/>
          </a:stretch>
        </p:blipFill>
        <p:spPr bwMode="auto">
          <a:xfrm>
            <a:off x="6102350" y="0"/>
            <a:ext cx="10001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73618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47037D24-9B37-43E3-92D6-D0442A1C458B}" type="datetimeFigureOut">
              <a:rPr lang="th-TH" smtClean="0"/>
              <a:pPr/>
              <a:t>14/01/61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5575" y="766763"/>
            <a:ext cx="679132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FDDAEF73-7142-4DCF-ACF3-10B1D0DE660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60979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0268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0536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0805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1073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01341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01609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01878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02146" algn="l" defTabSz="100053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5555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95263" y="1382713"/>
            <a:ext cx="659447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AB90373-5879-406E-B89B-BDE0872D2020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953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h-TH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DED0A4-5D06-4122-97B9-E8D1E7E7FA5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548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B66A6E66-5A8E-CC4F-8300-1D6A083A3B47}" type="slidenum">
              <a:rPr lang="en-GB" altLang="x-none"/>
              <a:pPr/>
              <a:t>26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65243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218B3C5A-C931-9A49-A08B-C9B1A34C7466}" type="slidenum">
              <a:rPr lang="en-GB" altLang="x-none"/>
              <a:pPr/>
              <a:t>27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437750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3A299453-6877-AB43-AA21-CBBE064BBFF6}" type="slidenum">
              <a:rPr lang="en-GB" altLang="x-none"/>
              <a:pPr/>
              <a:t>28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031687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38B39271-23CC-ED4F-A10C-60031366331A}" type="slidenum">
              <a:rPr lang="en-GB" altLang="x-none"/>
              <a:pPr/>
              <a:t>29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8835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9FF33046-5E65-B249-9E1C-9BD12625736E}" type="slidenum">
              <a:rPr lang="en-GB" altLang="x-none"/>
              <a:pPr/>
              <a:t>30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744710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50DDB234-D67D-7D40-A878-9FAC906C81B9}" type="slidenum">
              <a:rPr lang="en-GB" altLang="x-none"/>
              <a:pPr/>
              <a:t>31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484600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5F9A32C9-E0D4-BF4C-A789-642642B377EE}" type="slidenum">
              <a:rPr lang="en-GB" altLang="x-none"/>
              <a:pPr/>
              <a:t>32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575599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3432C5EB-97B7-0F4C-B65D-9FB62F53AD1E}" type="slidenum">
              <a:rPr lang="en-GB" altLang="x-none"/>
              <a:pPr/>
              <a:t>33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40075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1438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03225" y="688975"/>
            <a:ext cx="6099175" cy="34464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Shape 1439"/>
          <p:cNvSpPr>
            <a:spLocks noGrp="1"/>
          </p:cNvSpPr>
          <p:nvPr>
            <p:ph type="body" idx="1"/>
          </p:nvPr>
        </p:nvSpPr>
        <p:spPr bwMode="auto">
          <a:xfrm>
            <a:off x="690563" y="4365625"/>
            <a:ext cx="5524500" cy="4135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955" tIns="91955" rIns="91955" bIns="9195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61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FAA6295F-5C3E-394F-95D3-40B4D227073F}" type="slidenum">
              <a:rPr lang="en-GB" altLang="x-none"/>
              <a:pPr/>
              <a:t>35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626139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7401F916-39DB-5E42-B29B-46C3EB05E173}" type="slidenum">
              <a:rPr lang="en-GB" altLang="x-none"/>
              <a:pPr/>
              <a:t>36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44795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CA52BF8C-F6DC-2542-B84C-4E6280BB5F70}" type="slidenum">
              <a:rPr lang="en-GB" altLang="x-none"/>
              <a:pPr/>
              <a:t>37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904461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A85F6F7B-CF50-2342-BF75-9B653854D925}" type="slidenum">
              <a:rPr lang="en-GB" altLang="x-none"/>
              <a:pPr/>
              <a:t>38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82419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6FBA1506-6417-9044-83ED-FEAA01445552}" type="slidenum">
              <a:rPr lang="en-GB" altLang="x-none"/>
              <a:pPr/>
              <a:t>41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814820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2904D55B-C626-DA48-9E91-D8979FF2F01E}" type="slidenum">
              <a:rPr lang="en-GB" altLang="x-none"/>
              <a:pPr/>
              <a:t>42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030929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CC075-1641-402A-B429-E9188273C72D}" type="slidenum">
              <a:rPr lang="th-TH" smtClean="0"/>
              <a:pPr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4984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CC075-1641-402A-B429-E9188273C72D}" type="slidenum">
              <a:rPr lang="th-TH" smtClean="0"/>
              <a:pPr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5985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AEF73-7142-4DCF-ACF3-10B1D0DE660A}" type="slidenum">
              <a:rPr lang="th-TH" smtClean="0"/>
              <a:pPr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7577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8CB2B-B0E1-4D5C-ADB9-56E09223D6B4}" type="slidenum">
              <a:rPr lang="th-TH" smtClean="0"/>
              <a:pPr/>
              <a:t>48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8450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Cordia New" panose="020B0304020202020204" pitchFamily="34" charset="-34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3794ACC-569F-4125-9751-0FACBDBA3C61}" type="slidenum">
              <a:rPr lang="th-TH" altLang="en-US" sz="1200" smtClean="0">
                <a:latin typeface="Calibri" panose="020F0502020204030204" pitchFamily="34" charset="0"/>
                <a:cs typeface="Cordia New" panose="020B0304020202020204" pitchFamily="34" charset="-34"/>
              </a:rPr>
              <a:pPr/>
              <a:t>10</a:t>
            </a:fld>
            <a:endParaRPr lang="th-TH" altLang="en-US" sz="1200" smtClean="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964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สีเขียว หมายถึง ประเทศที่มีขีดความสามารถในการแข่งขันดีขึ้นเมื่อเทียบกับปีก่อนหน้า  สีแดง หมายถึง ประเทศที่มีขีดความสามารถในการแข่งขันแย่งลงเมื่อเทียบกับปีก่อนหน้า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3093" y="9718091"/>
            <a:ext cx="3077739" cy="513347"/>
          </a:xfrm>
          <a:prstGeom prst="rect">
            <a:avLst/>
          </a:prstGeom>
        </p:spPr>
        <p:txBody>
          <a:bodyPr lIns="94759" tIns="47380" rIns="94759" bIns="47380"/>
          <a:lstStyle/>
          <a:p>
            <a:fld id="{26DC26B5-BEFA-4812-B8C1-279FD73A6003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335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defTabSz="947593">
              <a:defRPr/>
            </a:pPr>
            <a:r>
              <a:rPr lang="th-TH" sz="1900" dirty="0"/>
              <a:t>ปีนี้มีการจัดอันดับการแข่งขันทั้งสิ้น </a:t>
            </a:r>
            <a:r>
              <a:rPr lang="en-US" sz="1900" dirty="0"/>
              <a:t>61 </a:t>
            </a:r>
            <a:r>
              <a:rPr lang="th-TH" sz="1900" dirty="0"/>
              <a:t>ประเทศ โดยประเทศไทยอยู่ในอันดับที่ </a:t>
            </a:r>
            <a:r>
              <a:rPr lang="en-US" sz="1900" dirty="0"/>
              <a:t>28 </a:t>
            </a:r>
            <a:r>
              <a:rPr lang="th-TH" sz="1900" dirty="0"/>
              <a:t>อันดับดีขึ้นจากปีที่แล้ว</a:t>
            </a:r>
            <a:r>
              <a:rPr lang="en-US" sz="1900" dirty="0"/>
              <a:t> 2 </a:t>
            </a:r>
            <a:r>
              <a:rPr lang="th-TH" sz="1900" dirty="0"/>
              <a:t>อันดับ</a:t>
            </a:r>
          </a:p>
          <a:p>
            <a:pPr defTabSz="947593">
              <a:defRPr/>
            </a:pPr>
            <a:r>
              <a:rPr lang="th-TH" sz="1900" dirty="0"/>
              <a:t>การพิจารณาประกอบด้วย </a:t>
            </a:r>
            <a:r>
              <a:rPr lang="en-US" sz="1900" dirty="0"/>
              <a:t>4 </a:t>
            </a:r>
            <a:r>
              <a:rPr lang="th-TH" sz="1900" dirty="0"/>
              <a:t>ปัจจัยหลักอันได้แก่ สมรรถนะทางเศรษฐกิจ ประสิทธิภาพของภาครัฐ ประสิทธิภาพของภาคธุรกิจ และโครงสร้างพื้นฐาน </a:t>
            </a:r>
          </a:p>
          <a:p>
            <a:pPr defTabSz="947593">
              <a:defRPr/>
            </a:pPr>
            <a:r>
              <a:rPr lang="th-TH" sz="1900" dirty="0"/>
              <a:t>เมื่อพิจารณาถึงปัจจัยต่างๆ ปัจจัยทางด้านสรรถนะทางเศรษฐกิจเป็นปัจจัยที่ไทยมีความเข้มแข็งมากที่สุดใน</a:t>
            </a:r>
            <a:r>
              <a:rPr lang="en-US" sz="1900" dirty="0"/>
              <a:t> 4 </a:t>
            </a:r>
            <a:r>
              <a:rPr lang="th-TH" sz="1900" dirty="0"/>
              <a:t>ปัจจัยหลัก โดยปีนี้อยู่อันดับที่ </a:t>
            </a:r>
            <a:r>
              <a:rPr lang="en-US" sz="1900" dirty="0"/>
              <a:t>13 </a:t>
            </a:r>
            <a:r>
              <a:rPr lang="th-TH" sz="1900" dirty="0"/>
              <a:t>ในขณะที่ปัจจัยทางด้านโครงสร้างพื้นฐานนั้น จัดได้ว่าเป็นจุดอ่อนที่สุด โดยปีนี้อันดับตกไป </a:t>
            </a:r>
            <a:r>
              <a:rPr lang="en-US" sz="1900" dirty="0"/>
              <a:t>3 </a:t>
            </a:r>
            <a:r>
              <a:rPr lang="th-TH" sz="1900" dirty="0"/>
              <a:t>อันดับ อยู่อันดับที่ </a:t>
            </a:r>
            <a:r>
              <a:rPr lang="en-US" sz="1900" dirty="0"/>
              <a:t>49 </a:t>
            </a:r>
            <a:r>
              <a:rPr lang="th-TH" sz="1900" dirty="0"/>
              <a:t>จากการจัดอันดับทั้งหมด </a:t>
            </a:r>
            <a:r>
              <a:rPr lang="en-US" sz="1900" dirty="0"/>
              <a:t>61 </a:t>
            </a:r>
            <a:r>
              <a:rPr lang="th-TH" sz="1900" dirty="0"/>
              <a:t>ประเทศ</a:t>
            </a:r>
          </a:p>
          <a:p>
            <a:pPr defTabSz="947593">
              <a:defRPr/>
            </a:pPr>
            <a:r>
              <a:rPr lang="th-TH" sz="1900" dirty="0"/>
              <a:t>และเมื่อมองไปที่อันดับของปัจจัยย่อยที่เกี่ยวข้องกับวิทยาศาสตร์และเทคโนโลยีจะพบว่า </a:t>
            </a:r>
            <a:r>
              <a:rPr lang="th-TH" sz="19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ปัจจัยย่อยด้านโครงสร้างพื้นฐานทางวิทยาศาสตร์อยู่อันดับที่ </a:t>
            </a:r>
            <a:r>
              <a:rPr lang="en-US" sz="19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47 </a:t>
            </a:r>
            <a:r>
              <a:rPr lang="th-TH" sz="19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และปัจจัยย่อยโครงสร้างพื้นฐานด้านเทคโนโลยี อยู่</a:t>
            </a:r>
            <a:r>
              <a:rPr lang="th-TH" sz="19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อันดับที่ </a:t>
            </a:r>
            <a:r>
              <a:rPr lang="en-US" sz="19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42</a:t>
            </a:r>
            <a:r>
              <a:rPr lang="en-US" sz="19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900" dirty="0"/>
              <a:t>ซึ่งก็แปลว่า ถ้าจะยกระดับขีดความสามารถของประเทศ ปัจจัยต่างๆเหล่านี้เป็นจุดอ่อนของประเทศไทยที่ต้องเร่งแก้ไข </a:t>
            </a:r>
            <a:endParaRPr lang="en-US" sz="1900" dirty="0"/>
          </a:p>
          <a:p>
            <a:pPr defTabSz="947593">
              <a:defRPr/>
            </a:pPr>
            <a:endParaRPr lang="en-US" sz="1900" dirty="0"/>
          </a:p>
          <a:p>
            <a:pPr defTabSz="947593">
              <a:defRPr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87707" y="10494188"/>
            <a:ext cx="3050666" cy="552426"/>
          </a:xfrm>
          <a:prstGeom prst="rect">
            <a:avLst/>
          </a:prstGeom>
        </p:spPr>
        <p:txBody>
          <a:bodyPr lIns="94759" tIns="47380" rIns="94759" bIns="47380"/>
          <a:lstStyle/>
          <a:p>
            <a:fld id="{EE330B3B-3C9B-4E46-91E9-6F9CF328885D}" type="slidenum">
              <a:rPr lang="th-TH" smtClean="0">
                <a:solidFill>
                  <a:prstClr val="black"/>
                </a:solidFill>
              </a:rPr>
              <a:pPr/>
              <a:t>12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58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228600" y="1404938"/>
            <a:ext cx="6707188" cy="379095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คนต้องเปลี่ยนวิธีคิด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>
          <a:xfrm>
            <a:off x="4058805" y="10721469"/>
            <a:ext cx="3105052" cy="566348"/>
          </a:xfrm>
          <a:prstGeom prst="rect">
            <a:avLst/>
          </a:prstGeom>
        </p:spPr>
        <p:txBody>
          <a:bodyPr/>
          <a:lstStyle/>
          <a:p>
            <a:fld id="{FB5939D9-A5DE-4053-8FA2-434F4429F600}" type="slidenum">
              <a:rPr lang="th-TH" smtClean="0">
                <a:solidFill>
                  <a:prstClr val="black"/>
                </a:solidFill>
                <a:latin typeface="Calibri" panose="020F0502020204030204"/>
              </a:rPr>
              <a:pPr/>
              <a:t>19</a:t>
            </a:fld>
            <a:endParaRPr lang="th-TH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599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" y="1404938"/>
            <a:ext cx="6707188" cy="3790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0F44F-6A10-4E41-BC9E-07BFDC7F3154}" type="slidenum">
              <a:rPr lang="th-TH" smtClean="0"/>
              <a:pPr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9965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025" y="1384300"/>
            <a:ext cx="6586538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15BDF-6C2B-4934-B238-5D9EB375D3A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18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03225" y="688975"/>
            <a:ext cx="6099175" cy="3446463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Shape 187"/>
          <p:cNvSpPr>
            <a:spLocks noGrp="1"/>
          </p:cNvSpPr>
          <p:nvPr>
            <p:ph type="body" idx="1"/>
          </p:nvPr>
        </p:nvSpPr>
        <p:spPr bwMode="auto">
          <a:xfrm>
            <a:off x="690563" y="4365625"/>
            <a:ext cx="5524500" cy="4135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955" tIns="91955" rIns="91955" bIns="9195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3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734" y="2136345"/>
            <a:ext cx="10344308" cy="14741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468" y="3896996"/>
            <a:ext cx="8518843" cy="17574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0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0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0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1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01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0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0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02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21050" y="286545"/>
            <a:ext cx="3107940" cy="60970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889" y="286545"/>
            <a:ext cx="9127332" cy="60970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123" y="152651"/>
            <a:ext cx="10329934" cy="659728"/>
          </a:xfrm>
        </p:spPr>
        <p:txBody>
          <a:bodyPr>
            <a:normAutofit/>
          </a:bodyPr>
          <a:lstStyle>
            <a:lvl1pPr>
              <a:defRPr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4" name="Picture 3" descr="STI_Final_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3128" y="152655"/>
            <a:ext cx="464038" cy="6445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1672" y="6374009"/>
            <a:ext cx="2839615" cy="366139"/>
          </a:xfrm>
        </p:spPr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372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6" y="477796"/>
            <a:ext cx="10947237" cy="624155"/>
          </a:xfrm>
          <a:prstGeom prst="rect">
            <a:avLst/>
          </a:prstGeom>
        </p:spPr>
        <p:txBody>
          <a:bodyPr/>
          <a:lstStyle>
            <a:lvl1pPr>
              <a:defRPr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66" y="1203357"/>
            <a:ext cx="10947237" cy="43634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70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30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30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71E243F-CF39-4BEC-A5F4-147DC22DEB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6645" y="100292"/>
            <a:ext cx="10946458" cy="27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00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180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1672" y="6374009"/>
            <a:ext cx="2839615" cy="366139"/>
          </a:xfrm>
        </p:spPr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0211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6" y="477796"/>
            <a:ext cx="10947237" cy="624155"/>
          </a:xfrm>
          <a:prstGeom prst="rect">
            <a:avLst/>
          </a:prstGeom>
        </p:spPr>
        <p:txBody>
          <a:bodyPr/>
          <a:lstStyle>
            <a:lvl1pPr>
              <a:defRPr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66" y="1203357"/>
            <a:ext cx="10947237" cy="43634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70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30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30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71E243F-CF39-4BEC-A5F4-147DC22DEB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6645" y="100292"/>
            <a:ext cx="10946458" cy="27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00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180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1672" y="6374009"/>
            <a:ext cx="2839615" cy="366139"/>
          </a:xfrm>
        </p:spPr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774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6" y="477796"/>
            <a:ext cx="10947237" cy="624155"/>
          </a:xfrm>
          <a:prstGeom prst="rect">
            <a:avLst/>
          </a:prstGeom>
        </p:spPr>
        <p:txBody>
          <a:bodyPr/>
          <a:lstStyle>
            <a:lvl1pPr>
              <a:defRPr b="1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66" y="1203357"/>
            <a:ext cx="10947237" cy="43634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320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70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30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30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71E243F-CF39-4BEC-A5F4-147DC22DEB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6645" y="100292"/>
            <a:ext cx="10946458" cy="27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00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180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160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1672" y="6374009"/>
            <a:ext cx="2839615" cy="366139"/>
          </a:xfrm>
        </p:spPr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09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517"/>
          <p:cNvGrpSpPr>
            <a:grpSpLocks/>
          </p:cNvGrpSpPr>
          <p:nvPr/>
        </p:nvGrpSpPr>
        <p:grpSpPr bwMode="auto">
          <a:xfrm rot="10800000" flipH="1">
            <a:off x="546690" y="327934"/>
            <a:ext cx="1760497" cy="1533010"/>
            <a:chOff x="4088875" y="1431100"/>
            <a:chExt cx="3293000" cy="2852775"/>
          </a:xfrm>
        </p:grpSpPr>
        <p:sp>
          <p:nvSpPr>
            <p:cNvPr id="5" name="Shape 518"/>
            <p:cNvSpPr/>
            <p:nvPr/>
          </p:nvSpPr>
          <p:spPr>
            <a:xfrm>
              <a:off x="4829874" y="4135756"/>
              <a:ext cx="157091" cy="148119"/>
            </a:xfrm>
            <a:custGeom>
              <a:avLst/>
              <a:gdLst/>
              <a:ahLst/>
              <a:cxnLst/>
              <a:rect l="0" t="0" r="0" b="0"/>
              <a:pathLst>
                <a:path w="6318" h="5914" extrusionOk="0">
                  <a:moveTo>
                    <a:pt x="404" y="0"/>
                  </a:moveTo>
                  <a:lnTo>
                    <a:pt x="1" y="269"/>
                  </a:lnTo>
                  <a:lnTo>
                    <a:pt x="3227" y="5914"/>
                  </a:lnTo>
                  <a:lnTo>
                    <a:pt x="6318" y="591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0E2C7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Shape 519"/>
            <p:cNvSpPr/>
            <p:nvPr/>
          </p:nvSpPr>
          <p:spPr>
            <a:xfrm>
              <a:off x="4729098" y="3943200"/>
              <a:ext cx="391248" cy="376223"/>
            </a:xfrm>
            <a:custGeom>
              <a:avLst/>
              <a:gdLst/>
              <a:ahLst/>
              <a:cxnLst/>
              <a:rect l="0" t="0" r="0" b="0"/>
              <a:pathLst>
                <a:path w="15592" h="15054" extrusionOk="0">
                  <a:moveTo>
                    <a:pt x="538" y="0"/>
                  </a:moveTo>
                  <a:lnTo>
                    <a:pt x="1" y="269"/>
                  </a:lnTo>
                  <a:lnTo>
                    <a:pt x="5377" y="9543"/>
                  </a:lnTo>
                  <a:lnTo>
                    <a:pt x="11022" y="15054"/>
                  </a:lnTo>
                  <a:lnTo>
                    <a:pt x="15592" y="15054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rgbClr val="01E0C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520"/>
            <p:cNvSpPr/>
            <p:nvPr/>
          </p:nvSpPr>
          <p:spPr>
            <a:xfrm>
              <a:off x="4563115" y="3712134"/>
              <a:ext cx="619474" cy="607289"/>
            </a:xfrm>
            <a:custGeom>
              <a:avLst/>
              <a:gdLst/>
              <a:ahLst/>
              <a:cxnLst/>
              <a:rect l="0" t="0" r="0" b="0"/>
              <a:pathLst>
                <a:path w="24732" h="24328" extrusionOk="0">
                  <a:moveTo>
                    <a:pt x="404" y="0"/>
                  </a:moveTo>
                  <a:lnTo>
                    <a:pt x="1" y="404"/>
                  </a:lnTo>
                  <a:lnTo>
                    <a:pt x="5377" y="9543"/>
                  </a:lnTo>
                  <a:lnTo>
                    <a:pt x="20027" y="24328"/>
                  </a:lnTo>
                  <a:lnTo>
                    <a:pt x="24732" y="2432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2DFC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521"/>
            <p:cNvSpPr/>
            <p:nvPr/>
          </p:nvSpPr>
          <p:spPr>
            <a:xfrm>
              <a:off x="4432699" y="3448483"/>
              <a:ext cx="844738" cy="835392"/>
            </a:xfrm>
            <a:custGeom>
              <a:avLst/>
              <a:gdLst/>
              <a:ahLst/>
              <a:cxnLst/>
              <a:rect l="0" t="0" r="0" b="0"/>
              <a:pathLst>
                <a:path w="33872" h="33468" extrusionOk="0">
                  <a:moveTo>
                    <a:pt x="404" y="1"/>
                  </a:moveTo>
                  <a:lnTo>
                    <a:pt x="1" y="270"/>
                  </a:lnTo>
                  <a:lnTo>
                    <a:pt x="5243" y="9544"/>
                  </a:lnTo>
                  <a:lnTo>
                    <a:pt x="29167" y="33468"/>
                  </a:lnTo>
                  <a:lnTo>
                    <a:pt x="33871" y="33468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03DD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522"/>
            <p:cNvSpPr/>
            <p:nvPr/>
          </p:nvSpPr>
          <p:spPr>
            <a:xfrm>
              <a:off x="4331923" y="3217417"/>
              <a:ext cx="1078895" cy="1066458"/>
            </a:xfrm>
            <a:custGeom>
              <a:avLst/>
              <a:gdLst/>
              <a:ahLst/>
              <a:cxnLst/>
              <a:rect l="0" t="0" r="0" b="0"/>
              <a:pathLst>
                <a:path w="43146" h="42607" extrusionOk="0">
                  <a:moveTo>
                    <a:pt x="404" y="0"/>
                  </a:moveTo>
                  <a:lnTo>
                    <a:pt x="0" y="269"/>
                  </a:lnTo>
                  <a:lnTo>
                    <a:pt x="5377" y="9543"/>
                  </a:lnTo>
                  <a:lnTo>
                    <a:pt x="38441" y="42607"/>
                  </a:lnTo>
                  <a:lnTo>
                    <a:pt x="43145" y="42607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4DB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523"/>
            <p:cNvSpPr/>
            <p:nvPr/>
          </p:nvSpPr>
          <p:spPr>
            <a:xfrm>
              <a:off x="4165939" y="3024862"/>
              <a:ext cx="1307122" cy="1294562"/>
            </a:xfrm>
            <a:custGeom>
              <a:avLst/>
              <a:gdLst/>
              <a:ahLst/>
              <a:cxnLst/>
              <a:rect l="0" t="0" r="0" b="0"/>
              <a:pathLst>
                <a:path w="52286" h="51747" extrusionOk="0">
                  <a:moveTo>
                    <a:pt x="404" y="1"/>
                  </a:moveTo>
                  <a:lnTo>
                    <a:pt x="1" y="269"/>
                  </a:lnTo>
                  <a:lnTo>
                    <a:pt x="5242" y="9409"/>
                  </a:lnTo>
                  <a:lnTo>
                    <a:pt x="47581" y="51747"/>
                  </a:lnTo>
                  <a:lnTo>
                    <a:pt x="52285" y="51747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06D9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524"/>
            <p:cNvSpPr/>
            <p:nvPr/>
          </p:nvSpPr>
          <p:spPr>
            <a:xfrm>
              <a:off x="4121478" y="2858968"/>
              <a:ext cx="1481999" cy="1460455"/>
            </a:xfrm>
            <a:custGeom>
              <a:avLst/>
              <a:gdLst/>
              <a:ahLst/>
              <a:cxnLst/>
              <a:rect l="0" t="0" r="0" b="0"/>
              <a:pathLst>
                <a:path w="59275" h="58467" extrusionOk="0">
                  <a:moveTo>
                    <a:pt x="807" y="0"/>
                  </a:moveTo>
                  <a:lnTo>
                    <a:pt x="1" y="1479"/>
                  </a:lnTo>
                  <a:lnTo>
                    <a:pt x="3227" y="6989"/>
                  </a:lnTo>
                  <a:lnTo>
                    <a:pt x="54705" y="58467"/>
                  </a:lnTo>
                  <a:lnTo>
                    <a:pt x="59274" y="5846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7D8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525"/>
            <p:cNvSpPr/>
            <p:nvPr/>
          </p:nvSpPr>
          <p:spPr>
            <a:xfrm>
              <a:off x="4136299" y="2761211"/>
              <a:ext cx="1564991" cy="1522664"/>
            </a:xfrm>
            <a:custGeom>
              <a:avLst/>
              <a:gdLst/>
              <a:ahLst/>
              <a:cxnLst/>
              <a:rect l="0" t="0" r="0" b="0"/>
              <a:pathLst>
                <a:path w="62635" h="60887" extrusionOk="0">
                  <a:moveTo>
                    <a:pt x="1748" y="1"/>
                  </a:moveTo>
                  <a:lnTo>
                    <a:pt x="0" y="2823"/>
                  </a:lnTo>
                  <a:lnTo>
                    <a:pt x="58064" y="60887"/>
                  </a:lnTo>
                  <a:lnTo>
                    <a:pt x="62634" y="60887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8D6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hape 526"/>
            <p:cNvSpPr/>
            <p:nvPr/>
          </p:nvSpPr>
          <p:spPr>
            <a:xfrm>
              <a:off x="4136299" y="2734548"/>
              <a:ext cx="1627234" cy="1584875"/>
            </a:xfrm>
            <a:custGeom>
              <a:avLst/>
              <a:gdLst/>
              <a:ahLst/>
              <a:cxnLst/>
              <a:rect l="0" t="0" r="0" b="0"/>
              <a:pathLst>
                <a:path w="65055" h="63440" extrusionOk="0">
                  <a:moveTo>
                    <a:pt x="1614" y="0"/>
                  </a:moveTo>
                  <a:lnTo>
                    <a:pt x="1" y="2957"/>
                  </a:lnTo>
                  <a:lnTo>
                    <a:pt x="60484" y="63440"/>
                  </a:lnTo>
                  <a:lnTo>
                    <a:pt x="65054" y="63440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09D4C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527"/>
            <p:cNvSpPr/>
            <p:nvPr/>
          </p:nvSpPr>
          <p:spPr>
            <a:xfrm>
              <a:off x="4168902" y="2636790"/>
              <a:ext cx="1692443" cy="1647085"/>
            </a:xfrm>
            <a:custGeom>
              <a:avLst/>
              <a:gdLst/>
              <a:ahLst/>
              <a:cxnLst/>
              <a:rect l="0" t="0" r="0" b="0"/>
              <a:pathLst>
                <a:path w="67607" h="65860" extrusionOk="0">
                  <a:moveTo>
                    <a:pt x="1747" y="1"/>
                  </a:moveTo>
                  <a:lnTo>
                    <a:pt x="0" y="2958"/>
                  </a:lnTo>
                  <a:lnTo>
                    <a:pt x="62903" y="65860"/>
                  </a:lnTo>
                  <a:lnTo>
                    <a:pt x="67607" y="65860"/>
                  </a:lnTo>
                  <a:lnTo>
                    <a:pt x="1747" y="1"/>
                  </a:lnTo>
                  <a:close/>
                </a:path>
              </a:pathLst>
            </a:custGeom>
            <a:solidFill>
              <a:srgbClr val="0AD3C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Shape 528"/>
            <p:cNvSpPr/>
            <p:nvPr/>
          </p:nvSpPr>
          <p:spPr>
            <a:xfrm>
              <a:off x="4243003" y="2577543"/>
              <a:ext cx="1748758" cy="1706332"/>
            </a:xfrm>
            <a:custGeom>
              <a:avLst/>
              <a:gdLst/>
              <a:ahLst/>
              <a:cxnLst/>
              <a:rect l="0" t="0" r="0" b="0"/>
              <a:pathLst>
                <a:path w="70027" h="68279" extrusionOk="0">
                  <a:moveTo>
                    <a:pt x="1613" y="1"/>
                  </a:moveTo>
                  <a:lnTo>
                    <a:pt x="0" y="2823"/>
                  </a:lnTo>
                  <a:lnTo>
                    <a:pt x="65322" y="68279"/>
                  </a:lnTo>
                  <a:lnTo>
                    <a:pt x="70027" y="6827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0BD1C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Shape 529"/>
            <p:cNvSpPr/>
            <p:nvPr/>
          </p:nvSpPr>
          <p:spPr>
            <a:xfrm>
              <a:off x="4275606" y="2512370"/>
              <a:ext cx="1813966" cy="1771505"/>
            </a:xfrm>
            <a:custGeom>
              <a:avLst/>
              <a:gdLst/>
              <a:ahLst/>
              <a:cxnLst/>
              <a:rect l="0" t="0" r="0" b="0"/>
              <a:pathLst>
                <a:path w="72581" h="70833" extrusionOk="0">
                  <a:moveTo>
                    <a:pt x="1748" y="1"/>
                  </a:moveTo>
                  <a:lnTo>
                    <a:pt x="1" y="2958"/>
                  </a:lnTo>
                  <a:lnTo>
                    <a:pt x="67876" y="70833"/>
                  </a:lnTo>
                  <a:lnTo>
                    <a:pt x="72581" y="70833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CCFC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Shape 530"/>
            <p:cNvSpPr/>
            <p:nvPr/>
          </p:nvSpPr>
          <p:spPr>
            <a:xfrm>
              <a:off x="4314139" y="2453123"/>
              <a:ext cx="1873246" cy="1830752"/>
            </a:xfrm>
            <a:custGeom>
              <a:avLst/>
              <a:gdLst/>
              <a:ahLst/>
              <a:cxnLst/>
              <a:rect l="0" t="0" r="0" b="0"/>
              <a:pathLst>
                <a:path w="75000" h="73252" extrusionOk="0">
                  <a:moveTo>
                    <a:pt x="1613" y="1"/>
                  </a:moveTo>
                  <a:lnTo>
                    <a:pt x="0" y="2957"/>
                  </a:lnTo>
                  <a:lnTo>
                    <a:pt x="70295" y="73252"/>
                  </a:lnTo>
                  <a:lnTo>
                    <a:pt x="74999" y="73252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0DCDC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531"/>
            <p:cNvSpPr/>
            <p:nvPr/>
          </p:nvSpPr>
          <p:spPr>
            <a:xfrm>
              <a:off x="4311174" y="2426460"/>
              <a:ext cx="1935491" cy="1892963"/>
            </a:xfrm>
            <a:custGeom>
              <a:avLst/>
              <a:gdLst/>
              <a:ahLst/>
              <a:cxnLst/>
              <a:rect l="0" t="0" r="0" b="0"/>
              <a:pathLst>
                <a:path w="77419" h="75671" extrusionOk="0">
                  <a:moveTo>
                    <a:pt x="1747" y="0"/>
                  </a:moveTo>
                  <a:lnTo>
                    <a:pt x="0" y="2957"/>
                  </a:lnTo>
                  <a:lnTo>
                    <a:pt x="72849" y="75671"/>
                  </a:lnTo>
                  <a:lnTo>
                    <a:pt x="77419" y="75671"/>
                  </a:lnTo>
                  <a:lnTo>
                    <a:pt x="1747" y="0"/>
                  </a:lnTo>
                  <a:close/>
                </a:path>
              </a:pathLst>
            </a:custGeom>
            <a:solidFill>
              <a:srgbClr val="0ECCC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532"/>
            <p:cNvSpPr/>
            <p:nvPr/>
          </p:nvSpPr>
          <p:spPr>
            <a:xfrm>
              <a:off x="4382310" y="2328703"/>
              <a:ext cx="1997734" cy="1955172"/>
            </a:xfrm>
            <a:custGeom>
              <a:avLst/>
              <a:gdLst/>
              <a:ahLst/>
              <a:cxnLst/>
              <a:rect l="0" t="0" r="0" b="0"/>
              <a:pathLst>
                <a:path w="79839" h="78225" extrusionOk="0">
                  <a:moveTo>
                    <a:pt x="1748" y="1"/>
                  </a:moveTo>
                  <a:lnTo>
                    <a:pt x="1" y="2957"/>
                  </a:lnTo>
                  <a:lnTo>
                    <a:pt x="75269" y="78225"/>
                  </a:lnTo>
                  <a:lnTo>
                    <a:pt x="79839" y="78225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0CAC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533"/>
            <p:cNvSpPr/>
            <p:nvPr/>
          </p:nvSpPr>
          <p:spPr>
            <a:xfrm>
              <a:off x="4382310" y="2302040"/>
              <a:ext cx="2059979" cy="2017383"/>
            </a:xfrm>
            <a:custGeom>
              <a:avLst/>
              <a:gdLst/>
              <a:ahLst/>
              <a:cxnLst/>
              <a:rect l="0" t="0" r="0" b="0"/>
              <a:pathLst>
                <a:path w="82393" h="80644" extrusionOk="0">
                  <a:moveTo>
                    <a:pt x="1748" y="0"/>
                  </a:moveTo>
                  <a:lnTo>
                    <a:pt x="1" y="2957"/>
                  </a:lnTo>
                  <a:lnTo>
                    <a:pt x="77823" y="80644"/>
                  </a:lnTo>
                  <a:lnTo>
                    <a:pt x="82392" y="8064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1C8D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534"/>
            <p:cNvSpPr/>
            <p:nvPr/>
          </p:nvSpPr>
          <p:spPr>
            <a:xfrm>
              <a:off x="4453446" y="2242793"/>
              <a:ext cx="2122222" cy="2076631"/>
            </a:xfrm>
            <a:custGeom>
              <a:avLst/>
              <a:gdLst/>
              <a:ahLst/>
              <a:cxnLst/>
              <a:rect l="0" t="0" r="0" b="0"/>
              <a:pathLst>
                <a:path w="84812" h="83064" extrusionOk="0">
                  <a:moveTo>
                    <a:pt x="1747" y="1"/>
                  </a:moveTo>
                  <a:lnTo>
                    <a:pt x="0" y="2958"/>
                  </a:lnTo>
                  <a:lnTo>
                    <a:pt x="80107" y="83064"/>
                  </a:lnTo>
                  <a:lnTo>
                    <a:pt x="84811" y="83064"/>
                  </a:lnTo>
                  <a:lnTo>
                    <a:pt x="1747" y="1"/>
                  </a:lnTo>
                  <a:close/>
                </a:path>
              </a:pathLst>
            </a:custGeom>
            <a:solidFill>
              <a:srgbClr val="12C7D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535"/>
            <p:cNvSpPr/>
            <p:nvPr/>
          </p:nvSpPr>
          <p:spPr>
            <a:xfrm>
              <a:off x="4491979" y="2183545"/>
              <a:ext cx="2128150" cy="2135879"/>
            </a:xfrm>
            <a:custGeom>
              <a:avLst/>
              <a:gdLst/>
              <a:ahLst/>
              <a:cxnLst/>
              <a:rect l="0" t="0" r="0" b="0"/>
              <a:pathLst>
                <a:path w="85215" h="85483" extrusionOk="0">
                  <a:moveTo>
                    <a:pt x="1614" y="1"/>
                  </a:moveTo>
                  <a:lnTo>
                    <a:pt x="1" y="2823"/>
                  </a:lnTo>
                  <a:lnTo>
                    <a:pt x="82527" y="85483"/>
                  </a:lnTo>
                  <a:lnTo>
                    <a:pt x="84005" y="85483"/>
                  </a:lnTo>
                  <a:lnTo>
                    <a:pt x="85215" y="83467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13C5D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Shape 536"/>
            <p:cNvSpPr/>
            <p:nvPr/>
          </p:nvSpPr>
          <p:spPr>
            <a:xfrm>
              <a:off x="4524582" y="2118373"/>
              <a:ext cx="2134078" cy="2165502"/>
            </a:xfrm>
            <a:custGeom>
              <a:avLst/>
              <a:gdLst/>
              <a:ahLst/>
              <a:cxnLst/>
              <a:rect l="0" t="0" r="0" b="0"/>
              <a:pathLst>
                <a:path w="85350" h="86559" extrusionOk="0">
                  <a:moveTo>
                    <a:pt x="1748" y="1"/>
                  </a:moveTo>
                  <a:lnTo>
                    <a:pt x="1" y="2958"/>
                  </a:lnTo>
                  <a:lnTo>
                    <a:pt x="83602" y="86559"/>
                  </a:lnTo>
                  <a:lnTo>
                    <a:pt x="85349" y="83602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4C3D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Shape 537"/>
            <p:cNvSpPr/>
            <p:nvPr/>
          </p:nvSpPr>
          <p:spPr>
            <a:xfrm>
              <a:off x="4563115" y="2023576"/>
              <a:ext cx="2128150" cy="2162539"/>
            </a:xfrm>
            <a:custGeom>
              <a:avLst/>
              <a:gdLst/>
              <a:ahLst/>
              <a:cxnLst/>
              <a:rect l="0" t="0" r="0" b="0"/>
              <a:pathLst>
                <a:path w="85215" h="86559" extrusionOk="0">
                  <a:moveTo>
                    <a:pt x="1613" y="1"/>
                  </a:moveTo>
                  <a:lnTo>
                    <a:pt x="0" y="2957"/>
                  </a:lnTo>
                  <a:lnTo>
                    <a:pt x="83467" y="86558"/>
                  </a:lnTo>
                  <a:lnTo>
                    <a:pt x="85214" y="83601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15C1D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538"/>
            <p:cNvSpPr/>
            <p:nvPr/>
          </p:nvSpPr>
          <p:spPr>
            <a:xfrm>
              <a:off x="4595718" y="1961367"/>
              <a:ext cx="2134078" cy="2162539"/>
            </a:xfrm>
            <a:custGeom>
              <a:avLst/>
              <a:gdLst/>
              <a:ahLst/>
              <a:cxnLst/>
              <a:rect l="0" t="0" r="0" b="0"/>
              <a:pathLst>
                <a:path w="85349" h="86424" extrusionOk="0">
                  <a:moveTo>
                    <a:pt x="1748" y="0"/>
                  </a:moveTo>
                  <a:lnTo>
                    <a:pt x="0" y="2957"/>
                  </a:lnTo>
                  <a:lnTo>
                    <a:pt x="83602" y="86424"/>
                  </a:lnTo>
                  <a:lnTo>
                    <a:pt x="85349" y="83467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6C0D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Shape 539"/>
            <p:cNvSpPr/>
            <p:nvPr/>
          </p:nvSpPr>
          <p:spPr>
            <a:xfrm>
              <a:off x="4595718" y="1899156"/>
              <a:ext cx="2131115" cy="2162539"/>
            </a:xfrm>
            <a:custGeom>
              <a:avLst/>
              <a:gdLst/>
              <a:ahLst/>
              <a:cxnLst/>
              <a:rect l="0" t="0" r="0" b="0"/>
              <a:pathLst>
                <a:path w="85215" h="86559" extrusionOk="0">
                  <a:moveTo>
                    <a:pt x="1614" y="0"/>
                  </a:moveTo>
                  <a:lnTo>
                    <a:pt x="1" y="2957"/>
                  </a:lnTo>
                  <a:lnTo>
                    <a:pt x="83602" y="86558"/>
                  </a:lnTo>
                  <a:lnTo>
                    <a:pt x="85215" y="83601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17BED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Shape 540"/>
            <p:cNvSpPr/>
            <p:nvPr/>
          </p:nvSpPr>
          <p:spPr>
            <a:xfrm>
              <a:off x="4669818" y="1872496"/>
              <a:ext cx="2134078" cy="2165500"/>
            </a:xfrm>
            <a:custGeom>
              <a:avLst/>
              <a:gdLst/>
              <a:ahLst/>
              <a:cxnLst/>
              <a:rect l="0" t="0" r="0" b="0"/>
              <a:pathLst>
                <a:path w="85350" h="86558" extrusionOk="0">
                  <a:moveTo>
                    <a:pt x="1748" y="0"/>
                  </a:moveTo>
                  <a:lnTo>
                    <a:pt x="1" y="2957"/>
                  </a:lnTo>
                  <a:lnTo>
                    <a:pt x="83602" y="86558"/>
                  </a:lnTo>
                  <a:lnTo>
                    <a:pt x="85349" y="8360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8BCD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Shape 541"/>
            <p:cNvSpPr/>
            <p:nvPr/>
          </p:nvSpPr>
          <p:spPr>
            <a:xfrm>
              <a:off x="4669818" y="1777700"/>
              <a:ext cx="2131113" cy="2159576"/>
            </a:xfrm>
            <a:custGeom>
              <a:avLst/>
              <a:gdLst/>
              <a:ahLst/>
              <a:cxnLst/>
              <a:rect l="0" t="0" r="0" b="0"/>
              <a:pathLst>
                <a:path w="85215" h="86425" extrusionOk="0">
                  <a:moveTo>
                    <a:pt x="1748" y="1"/>
                  </a:moveTo>
                  <a:lnTo>
                    <a:pt x="0" y="2958"/>
                  </a:lnTo>
                  <a:lnTo>
                    <a:pt x="83602" y="86424"/>
                  </a:lnTo>
                  <a:lnTo>
                    <a:pt x="85215" y="83467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9BB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Shape 542"/>
            <p:cNvSpPr/>
            <p:nvPr/>
          </p:nvSpPr>
          <p:spPr>
            <a:xfrm>
              <a:off x="4743917" y="1745113"/>
              <a:ext cx="2128150" cy="2165502"/>
            </a:xfrm>
            <a:custGeom>
              <a:avLst/>
              <a:gdLst/>
              <a:ahLst/>
              <a:cxnLst/>
              <a:rect l="0" t="0" r="0" b="0"/>
              <a:pathLst>
                <a:path w="85215" h="86558" extrusionOk="0">
                  <a:moveTo>
                    <a:pt x="1614" y="0"/>
                  </a:moveTo>
                  <a:lnTo>
                    <a:pt x="1" y="2957"/>
                  </a:lnTo>
                  <a:lnTo>
                    <a:pt x="83468" y="86558"/>
                  </a:lnTo>
                  <a:lnTo>
                    <a:pt x="85215" y="83601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1BB9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Shape 543"/>
            <p:cNvSpPr/>
            <p:nvPr/>
          </p:nvSpPr>
          <p:spPr>
            <a:xfrm>
              <a:off x="4740954" y="1650316"/>
              <a:ext cx="2131113" cy="2162539"/>
            </a:xfrm>
            <a:custGeom>
              <a:avLst/>
              <a:gdLst/>
              <a:ahLst/>
              <a:cxnLst/>
              <a:rect l="0" t="0" r="0" b="0"/>
              <a:pathLst>
                <a:path w="85216" h="86559" extrusionOk="0">
                  <a:moveTo>
                    <a:pt x="1748" y="1"/>
                  </a:moveTo>
                  <a:lnTo>
                    <a:pt x="1" y="2958"/>
                  </a:lnTo>
                  <a:lnTo>
                    <a:pt x="83602" y="86559"/>
                  </a:lnTo>
                  <a:lnTo>
                    <a:pt x="85215" y="83602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CB7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Shape 544"/>
            <p:cNvSpPr/>
            <p:nvPr/>
          </p:nvSpPr>
          <p:spPr>
            <a:xfrm>
              <a:off x="4776522" y="1588107"/>
              <a:ext cx="2131113" cy="2162539"/>
            </a:xfrm>
            <a:custGeom>
              <a:avLst/>
              <a:gdLst/>
              <a:ahLst/>
              <a:cxnLst/>
              <a:rect l="0" t="0" r="0" b="0"/>
              <a:pathLst>
                <a:path w="85215" h="86424" extrusionOk="0">
                  <a:moveTo>
                    <a:pt x="1613" y="1"/>
                  </a:moveTo>
                  <a:lnTo>
                    <a:pt x="0" y="2957"/>
                  </a:lnTo>
                  <a:lnTo>
                    <a:pt x="83467" y="86424"/>
                  </a:lnTo>
                  <a:lnTo>
                    <a:pt x="85215" y="83601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1DB5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Shape 545"/>
            <p:cNvSpPr/>
            <p:nvPr/>
          </p:nvSpPr>
          <p:spPr>
            <a:xfrm>
              <a:off x="4847658" y="1564408"/>
              <a:ext cx="2134078" cy="2159576"/>
            </a:xfrm>
            <a:custGeom>
              <a:avLst/>
              <a:gdLst/>
              <a:ahLst/>
              <a:cxnLst/>
              <a:rect l="0" t="0" r="0" b="0"/>
              <a:pathLst>
                <a:path w="85350" h="86424" extrusionOk="0">
                  <a:moveTo>
                    <a:pt x="1748" y="0"/>
                  </a:moveTo>
                  <a:lnTo>
                    <a:pt x="0" y="2823"/>
                  </a:lnTo>
                  <a:lnTo>
                    <a:pt x="83602" y="86423"/>
                  </a:lnTo>
                  <a:lnTo>
                    <a:pt x="85349" y="83467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EB4D7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Shape 546"/>
            <p:cNvSpPr/>
            <p:nvPr/>
          </p:nvSpPr>
          <p:spPr>
            <a:xfrm>
              <a:off x="4847658" y="1499236"/>
              <a:ext cx="2131113" cy="2165500"/>
            </a:xfrm>
            <a:custGeom>
              <a:avLst/>
              <a:gdLst/>
              <a:ahLst/>
              <a:cxnLst/>
              <a:rect l="0" t="0" r="0" b="0"/>
              <a:pathLst>
                <a:path w="85216" h="86559" extrusionOk="0">
                  <a:moveTo>
                    <a:pt x="1614" y="0"/>
                  </a:moveTo>
                  <a:lnTo>
                    <a:pt x="1" y="2957"/>
                  </a:lnTo>
                  <a:lnTo>
                    <a:pt x="83602" y="86558"/>
                  </a:lnTo>
                  <a:lnTo>
                    <a:pt x="85215" y="83601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1FB2D7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Shape 547"/>
            <p:cNvSpPr/>
            <p:nvPr/>
          </p:nvSpPr>
          <p:spPr>
            <a:xfrm>
              <a:off x="4883226" y="1463687"/>
              <a:ext cx="2131113" cy="2141801"/>
            </a:xfrm>
            <a:custGeom>
              <a:avLst/>
              <a:gdLst/>
              <a:ahLst/>
              <a:cxnLst/>
              <a:rect l="0" t="0" r="0" b="0"/>
              <a:pathLst>
                <a:path w="85350" h="85617" extrusionOk="0">
                  <a:moveTo>
                    <a:pt x="1211" y="0"/>
                  </a:moveTo>
                  <a:lnTo>
                    <a:pt x="1" y="2016"/>
                  </a:lnTo>
                  <a:lnTo>
                    <a:pt x="83602" y="85617"/>
                  </a:lnTo>
                  <a:lnTo>
                    <a:pt x="85350" y="82660"/>
                  </a:lnTo>
                  <a:lnTo>
                    <a:pt x="2689" y="0"/>
                  </a:lnTo>
                  <a:close/>
                </a:path>
              </a:pathLst>
            </a:custGeom>
            <a:solidFill>
              <a:srgbClr val="20B0D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Shape 548"/>
            <p:cNvSpPr/>
            <p:nvPr/>
          </p:nvSpPr>
          <p:spPr>
            <a:xfrm>
              <a:off x="4963253" y="1463687"/>
              <a:ext cx="2122222" cy="2076629"/>
            </a:xfrm>
            <a:custGeom>
              <a:avLst/>
              <a:gdLst/>
              <a:ahLst/>
              <a:cxnLst/>
              <a:rect l="0" t="0" r="0" b="0"/>
              <a:pathLst>
                <a:path w="84812" h="83064" extrusionOk="0">
                  <a:moveTo>
                    <a:pt x="1" y="0"/>
                  </a:moveTo>
                  <a:lnTo>
                    <a:pt x="83199" y="83063"/>
                  </a:lnTo>
                  <a:lnTo>
                    <a:pt x="84812" y="80106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1AE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Shape 549"/>
            <p:cNvSpPr/>
            <p:nvPr/>
          </p:nvSpPr>
          <p:spPr>
            <a:xfrm>
              <a:off x="5025498" y="1463687"/>
              <a:ext cx="2059977" cy="2017381"/>
            </a:xfrm>
            <a:custGeom>
              <a:avLst/>
              <a:gdLst/>
              <a:ahLst/>
              <a:cxnLst/>
              <a:rect l="0" t="0" r="0" b="0"/>
              <a:pathLst>
                <a:path w="82393" h="80644" extrusionOk="0">
                  <a:moveTo>
                    <a:pt x="0" y="0"/>
                  </a:moveTo>
                  <a:lnTo>
                    <a:pt x="80645" y="80644"/>
                  </a:lnTo>
                  <a:lnTo>
                    <a:pt x="82392" y="77687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2AD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Shape 550"/>
            <p:cNvSpPr/>
            <p:nvPr/>
          </p:nvSpPr>
          <p:spPr>
            <a:xfrm>
              <a:off x="5158877" y="1428139"/>
              <a:ext cx="1997734" cy="1955172"/>
            </a:xfrm>
            <a:custGeom>
              <a:avLst/>
              <a:gdLst/>
              <a:ahLst/>
              <a:cxnLst/>
              <a:rect l="0" t="0" r="0" b="0"/>
              <a:pathLst>
                <a:path w="79839" h="78225" extrusionOk="0">
                  <a:moveTo>
                    <a:pt x="0" y="0"/>
                  </a:moveTo>
                  <a:lnTo>
                    <a:pt x="78225" y="78225"/>
                  </a:lnTo>
                  <a:lnTo>
                    <a:pt x="79838" y="75268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3ABD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Shape 551"/>
            <p:cNvSpPr/>
            <p:nvPr/>
          </p:nvSpPr>
          <p:spPr>
            <a:xfrm>
              <a:off x="5221122" y="1463687"/>
              <a:ext cx="1935489" cy="1892961"/>
            </a:xfrm>
            <a:custGeom>
              <a:avLst/>
              <a:gdLst/>
              <a:ahLst/>
              <a:cxnLst/>
              <a:rect l="0" t="0" r="0" b="0"/>
              <a:pathLst>
                <a:path w="77419" h="75671" extrusionOk="0">
                  <a:moveTo>
                    <a:pt x="0" y="0"/>
                  </a:moveTo>
                  <a:lnTo>
                    <a:pt x="75671" y="75671"/>
                  </a:lnTo>
                  <a:lnTo>
                    <a:pt x="77419" y="72714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25A9D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Shape 552"/>
            <p:cNvSpPr/>
            <p:nvPr/>
          </p:nvSpPr>
          <p:spPr>
            <a:xfrm>
              <a:off x="5318933" y="1428139"/>
              <a:ext cx="1876211" cy="1830752"/>
            </a:xfrm>
            <a:custGeom>
              <a:avLst/>
              <a:gdLst/>
              <a:ahLst/>
              <a:cxnLst/>
              <a:rect l="0" t="0" r="0" b="0"/>
              <a:pathLst>
                <a:path w="75001" h="73252" extrusionOk="0">
                  <a:moveTo>
                    <a:pt x="1" y="0"/>
                  </a:moveTo>
                  <a:lnTo>
                    <a:pt x="73253" y="73251"/>
                  </a:lnTo>
                  <a:lnTo>
                    <a:pt x="75000" y="70295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26A8D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Shape 553"/>
            <p:cNvSpPr/>
            <p:nvPr/>
          </p:nvSpPr>
          <p:spPr>
            <a:xfrm>
              <a:off x="5416746" y="1428139"/>
              <a:ext cx="1811001" cy="1771505"/>
            </a:xfrm>
            <a:custGeom>
              <a:avLst/>
              <a:gdLst/>
              <a:ahLst/>
              <a:cxnLst/>
              <a:rect l="0" t="0" r="0" b="0"/>
              <a:pathLst>
                <a:path w="72447" h="70833" extrusionOk="0">
                  <a:moveTo>
                    <a:pt x="1" y="0"/>
                  </a:moveTo>
                  <a:lnTo>
                    <a:pt x="70699" y="70832"/>
                  </a:lnTo>
                  <a:lnTo>
                    <a:pt x="72446" y="67875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27A6D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Shape 554"/>
            <p:cNvSpPr/>
            <p:nvPr/>
          </p:nvSpPr>
          <p:spPr>
            <a:xfrm>
              <a:off x="5511594" y="1407401"/>
              <a:ext cx="1751721" cy="1706332"/>
            </a:xfrm>
            <a:custGeom>
              <a:avLst/>
              <a:gdLst/>
              <a:ahLst/>
              <a:cxnLst/>
              <a:rect l="0" t="0" r="0" b="0"/>
              <a:pathLst>
                <a:path w="70161" h="68279" extrusionOk="0">
                  <a:moveTo>
                    <a:pt x="0" y="0"/>
                  </a:moveTo>
                  <a:lnTo>
                    <a:pt x="68413" y="68278"/>
                  </a:lnTo>
                  <a:lnTo>
                    <a:pt x="70161" y="65456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28A4D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555"/>
            <p:cNvSpPr/>
            <p:nvPr/>
          </p:nvSpPr>
          <p:spPr>
            <a:xfrm>
              <a:off x="5606442" y="1407401"/>
              <a:ext cx="1692441" cy="1647085"/>
            </a:xfrm>
            <a:custGeom>
              <a:avLst/>
              <a:gdLst/>
              <a:ahLst/>
              <a:cxnLst/>
              <a:rect l="0" t="0" r="0" b="0"/>
              <a:pathLst>
                <a:path w="67608" h="65860" extrusionOk="0">
                  <a:moveTo>
                    <a:pt x="1" y="0"/>
                  </a:moveTo>
                  <a:lnTo>
                    <a:pt x="65995" y="65859"/>
                  </a:lnTo>
                  <a:lnTo>
                    <a:pt x="67608" y="62902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9A2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Shape 556"/>
            <p:cNvSpPr/>
            <p:nvPr/>
          </p:nvSpPr>
          <p:spPr>
            <a:xfrm>
              <a:off x="5739821" y="1442950"/>
              <a:ext cx="1630198" cy="1584875"/>
            </a:xfrm>
            <a:custGeom>
              <a:avLst/>
              <a:gdLst/>
              <a:ahLst/>
              <a:cxnLst/>
              <a:rect l="0" t="0" r="0" b="0"/>
              <a:pathLst>
                <a:path w="65189" h="63440" extrusionOk="0">
                  <a:moveTo>
                    <a:pt x="1" y="0"/>
                  </a:moveTo>
                  <a:lnTo>
                    <a:pt x="63441" y="63440"/>
                  </a:lnTo>
                  <a:lnTo>
                    <a:pt x="65188" y="60483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AA1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Shape 557"/>
            <p:cNvSpPr/>
            <p:nvPr/>
          </p:nvSpPr>
          <p:spPr>
            <a:xfrm>
              <a:off x="5837633" y="1442950"/>
              <a:ext cx="1564991" cy="1525628"/>
            </a:xfrm>
            <a:custGeom>
              <a:avLst/>
              <a:gdLst/>
              <a:ahLst/>
              <a:cxnLst/>
              <a:rect l="0" t="0" r="0" b="0"/>
              <a:pathLst>
                <a:path w="62635" h="61021" extrusionOk="0">
                  <a:moveTo>
                    <a:pt x="1" y="0"/>
                  </a:moveTo>
                  <a:lnTo>
                    <a:pt x="61021" y="61020"/>
                  </a:lnTo>
                  <a:lnTo>
                    <a:pt x="62634" y="58064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B9FD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Shape 558"/>
            <p:cNvSpPr/>
            <p:nvPr/>
          </p:nvSpPr>
          <p:spPr>
            <a:xfrm>
              <a:off x="5935444" y="1442950"/>
              <a:ext cx="1481999" cy="1460455"/>
            </a:xfrm>
            <a:custGeom>
              <a:avLst/>
              <a:gdLst/>
              <a:ahLst/>
              <a:cxnLst/>
              <a:rect l="0" t="0" r="0" b="0"/>
              <a:pathLst>
                <a:path w="59274" h="58467" extrusionOk="0">
                  <a:moveTo>
                    <a:pt x="0" y="0"/>
                  </a:moveTo>
                  <a:lnTo>
                    <a:pt x="58468" y="58467"/>
                  </a:lnTo>
                  <a:lnTo>
                    <a:pt x="59274" y="57123"/>
                  </a:lnTo>
                  <a:lnTo>
                    <a:pt x="56048" y="51478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2C9DD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Shape 559"/>
            <p:cNvSpPr/>
            <p:nvPr/>
          </p:nvSpPr>
          <p:spPr>
            <a:xfrm>
              <a:off x="5997689" y="1407401"/>
              <a:ext cx="1307122" cy="1297523"/>
            </a:xfrm>
            <a:custGeom>
              <a:avLst/>
              <a:gdLst/>
              <a:ahLst/>
              <a:cxnLst/>
              <a:rect l="0" t="0" r="0" b="0"/>
              <a:pathLst>
                <a:path w="52285" h="51881" extrusionOk="0">
                  <a:moveTo>
                    <a:pt x="0" y="0"/>
                  </a:moveTo>
                  <a:lnTo>
                    <a:pt x="51747" y="51881"/>
                  </a:lnTo>
                  <a:lnTo>
                    <a:pt x="52285" y="51478"/>
                  </a:lnTo>
                  <a:lnTo>
                    <a:pt x="46908" y="42338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2D9CD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Shape 560"/>
            <p:cNvSpPr/>
            <p:nvPr/>
          </p:nvSpPr>
          <p:spPr>
            <a:xfrm>
              <a:off x="6095500" y="1407401"/>
              <a:ext cx="1075932" cy="1066458"/>
            </a:xfrm>
            <a:custGeom>
              <a:avLst/>
              <a:gdLst/>
              <a:ahLst/>
              <a:cxnLst/>
              <a:rect l="0" t="0" r="0" b="0"/>
              <a:pathLst>
                <a:path w="43012" h="42607" extrusionOk="0">
                  <a:moveTo>
                    <a:pt x="1" y="0"/>
                  </a:moveTo>
                  <a:lnTo>
                    <a:pt x="42608" y="42607"/>
                  </a:lnTo>
                  <a:lnTo>
                    <a:pt x="43011" y="42338"/>
                  </a:lnTo>
                  <a:lnTo>
                    <a:pt x="37769" y="33064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2F9AE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Shape 561"/>
            <p:cNvSpPr/>
            <p:nvPr/>
          </p:nvSpPr>
          <p:spPr>
            <a:xfrm>
              <a:off x="6225916" y="1395551"/>
              <a:ext cx="847703" cy="835392"/>
            </a:xfrm>
            <a:custGeom>
              <a:avLst/>
              <a:gdLst/>
              <a:ahLst/>
              <a:cxnLst/>
              <a:rect l="0" t="0" r="0" b="0"/>
              <a:pathLst>
                <a:path w="34006" h="33468" extrusionOk="0">
                  <a:moveTo>
                    <a:pt x="0" y="0"/>
                  </a:moveTo>
                  <a:lnTo>
                    <a:pt x="33602" y="33467"/>
                  </a:lnTo>
                  <a:lnTo>
                    <a:pt x="34005" y="33198"/>
                  </a:lnTo>
                  <a:lnTo>
                    <a:pt x="28629" y="23924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3098E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Shape 562"/>
            <p:cNvSpPr/>
            <p:nvPr/>
          </p:nvSpPr>
          <p:spPr>
            <a:xfrm>
              <a:off x="6285196" y="1431100"/>
              <a:ext cx="619476" cy="607289"/>
            </a:xfrm>
            <a:custGeom>
              <a:avLst/>
              <a:gdLst/>
              <a:ahLst/>
              <a:cxnLst/>
              <a:rect l="0" t="0" r="0" b="0"/>
              <a:pathLst>
                <a:path w="24732" h="24328" extrusionOk="0">
                  <a:moveTo>
                    <a:pt x="0" y="0"/>
                  </a:moveTo>
                  <a:lnTo>
                    <a:pt x="24328" y="24328"/>
                  </a:lnTo>
                  <a:lnTo>
                    <a:pt x="24731" y="23924"/>
                  </a:lnTo>
                  <a:lnTo>
                    <a:pt x="19489" y="14785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3196E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Shape 563"/>
            <p:cNvSpPr/>
            <p:nvPr/>
          </p:nvSpPr>
          <p:spPr>
            <a:xfrm>
              <a:off x="6418577" y="1431100"/>
              <a:ext cx="391248" cy="376223"/>
            </a:xfrm>
            <a:custGeom>
              <a:avLst/>
              <a:gdLst/>
              <a:ahLst/>
              <a:cxnLst/>
              <a:rect l="0" t="0" r="0" b="0"/>
              <a:pathLst>
                <a:path w="15592" h="15054" extrusionOk="0">
                  <a:moveTo>
                    <a:pt x="0" y="0"/>
                  </a:moveTo>
                  <a:lnTo>
                    <a:pt x="15188" y="15054"/>
                  </a:lnTo>
                  <a:lnTo>
                    <a:pt x="15591" y="14785"/>
                  </a:lnTo>
                  <a:lnTo>
                    <a:pt x="10215" y="5645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3295E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Shape 564"/>
            <p:cNvSpPr/>
            <p:nvPr/>
          </p:nvSpPr>
          <p:spPr>
            <a:xfrm>
              <a:off x="6480820" y="1395551"/>
              <a:ext cx="157093" cy="148119"/>
            </a:xfrm>
            <a:custGeom>
              <a:avLst/>
              <a:gdLst/>
              <a:ahLst/>
              <a:cxnLst/>
              <a:rect l="0" t="0" r="0" b="0"/>
              <a:pathLst>
                <a:path w="6318" h="5914" extrusionOk="0">
                  <a:moveTo>
                    <a:pt x="1" y="0"/>
                  </a:moveTo>
                  <a:lnTo>
                    <a:pt x="5915" y="5914"/>
                  </a:lnTo>
                  <a:lnTo>
                    <a:pt x="6318" y="5645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rgbClr val="3393E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Shape 565"/>
          <p:cNvGrpSpPr>
            <a:grpSpLocks/>
          </p:cNvGrpSpPr>
          <p:nvPr/>
        </p:nvGrpSpPr>
        <p:grpSpPr bwMode="auto">
          <a:xfrm rot="10800000" flipH="1">
            <a:off x="10200111" y="4923777"/>
            <a:ext cx="1377022" cy="1197116"/>
            <a:chOff x="238125" y="1431100"/>
            <a:chExt cx="3296350" cy="2852775"/>
          </a:xfrm>
        </p:grpSpPr>
        <p:sp>
          <p:nvSpPr>
            <p:cNvPr id="53" name="Shape 566"/>
            <p:cNvSpPr/>
            <p:nvPr/>
          </p:nvSpPr>
          <p:spPr>
            <a:xfrm>
              <a:off x="977811" y="4185242"/>
              <a:ext cx="155525" cy="147951"/>
            </a:xfrm>
            <a:custGeom>
              <a:avLst/>
              <a:gdLst/>
              <a:ahLst/>
              <a:cxnLst/>
              <a:rect l="0" t="0" r="0" b="0"/>
              <a:pathLst>
                <a:path w="6318" h="5914" extrusionOk="0">
                  <a:moveTo>
                    <a:pt x="403" y="0"/>
                  </a:moveTo>
                  <a:lnTo>
                    <a:pt x="0" y="269"/>
                  </a:lnTo>
                  <a:lnTo>
                    <a:pt x="3226" y="5914"/>
                  </a:lnTo>
                  <a:lnTo>
                    <a:pt x="6317" y="5914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0E2C7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Shape 567"/>
            <p:cNvSpPr/>
            <p:nvPr/>
          </p:nvSpPr>
          <p:spPr>
            <a:xfrm>
              <a:off x="890567" y="3957627"/>
              <a:ext cx="386913" cy="375566"/>
            </a:xfrm>
            <a:custGeom>
              <a:avLst/>
              <a:gdLst/>
              <a:ahLst/>
              <a:cxnLst/>
              <a:rect l="0" t="0" r="0" b="0"/>
              <a:pathLst>
                <a:path w="15457" h="15054" extrusionOk="0">
                  <a:moveTo>
                    <a:pt x="403" y="0"/>
                  </a:moveTo>
                  <a:lnTo>
                    <a:pt x="0" y="269"/>
                  </a:lnTo>
                  <a:lnTo>
                    <a:pt x="5242" y="9543"/>
                  </a:lnTo>
                  <a:lnTo>
                    <a:pt x="10887" y="15054"/>
                  </a:lnTo>
                  <a:lnTo>
                    <a:pt x="15457" y="15054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1E0C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Shape 568"/>
            <p:cNvSpPr/>
            <p:nvPr/>
          </p:nvSpPr>
          <p:spPr>
            <a:xfrm>
              <a:off x="712282" y="3680696"/>
              <a:ext cx="618304" cy="606973"/>
            </a:xfrm>
            <a:custGeom>
              <a:avLst/>
              <a:gdLst/>
              <a:ahLst/>
              <a:cxnLst/>
              <a:rect l="0" t="0" r="0" b="0"/>
              <a:pathLst>
                <a:path w="24732" h="24328" extrusionOk="0">
                  <a:moveTo>
                    <a:pt x="404" y="0"/>
                  </a:moveTo>
                  <a:lnTo>
                    <a:pt x="1" y="404"/>
                  </a:lnTo>
                  <a:lnTo>
                    <a:pt x="5377" y="9543"/>
                  </a:lnTo>
                  <a:lnTo>
                    <a:pt x="20162" y="24328"/>
                  </a:lnTo>
                  <a:lnTo>
                    <a:pt x="24732" y="2432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2DFC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Shape 569"/>
            <p:cNvSpPr/>
            <p:nvPr/>
          </p:nvSpPr>
          <p:spPr>
            <a:xfrm>
              <a:off x="579519" y="3494810"/>
              <a:ext cx="845898" cy="838383"/>
            </a:xfrm>
            <a:custGeom>
              <a:avLst/>
              <a:gdLst/>
              <a:ahLst/>
              <a:cxnLst/>
              <a:rect l="0" t="0" r="0" b="0"/>
              <a:pathLst>
                <a:path w="33872" h="33468" extrusionOk="0">
                  <a:moveTo>
                    <a:pt x="404" y="1"/>
                  </a:moveTo>
                  <a:lnTo>
                    <a:pt x="1" y="270"/>
                  </a:lnTo>
                  <a:lnTo>
                    <a:pt x="5243" y="9544"/>
                  </a:lnTo>
                  <a:lnTo>
                    <a:pt x="29167" y="33468"/>
                  </a:lnTo>
                  <a:lnTo>
                    <a:pt x="33872" y="33468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03DD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Shape 570"/>
            <p:cNvSpPr/>
            <p:nvPr/>
          </p:nvSpPr>
          <p:spPr>
            <a:xfrm>
              <a:off x="492273" y="3267195"/>
              <a:ext cx="1077289" cy="1065998"/>
            </a:xfrm>
            <a:custGeom>
              <a:avLst/>
              <a:gdLst/>
              <a:ahLst/>
              <a:cxnLst/>
              <a:rect l="0" t="0" r="0" b="0"/>
              <a:pathLst>
                <a:path w="43146" h="42607" extrusionOk="0">
                  <a:moveTo>
                    <a:pt x="404" y="0"/>
                  </a:moveTo>
                  <a:lnTo>
                    <a:pt x="1" y="269"/>
                  </a:lnTo>
                  <a:lnTo>
                    <a:pt x="5377" y="9543"/>
                  </a:lnTo>
                  <a:lnTo>
                    <a:pt x="38441" y="42607"/>
                  </a:lnTo>
                  <a:lnTo>
                    <a:pt x="43145" y="42607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04DBC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Shape 571"/>
            <p:cNvSpPr/>
            <p:nvPr/>
          </p:nvSpPr>
          <p:spPr>
            <a:xfrm>
              <a:off x="313990" y="3039580"/>
              <a:ext cx="1308677" cy="1293613"/>
            </a:xfrm>
            <a:custGeom>
              <a:avLst/>
              <a:gdLst/>
              <a:ahLst/>
              <a:cxnLst/>
              <a:rect l="0" t="0" r="0" b="0"/>
              <a:pathLst>
                <a:path w="52286" h="51747" extrusionOk="0">
                  <a:moveTo>
                    <a:pt x="404" y="1"/>
                  </a:moveTo>
                  <a:lnTo>
                    <a:pt x="1" y="269"/>
                  </a:lnTo>
                  <a:lnTo>
                    <a:pt x="5243" y="9409"/>
                  </a:lnTo>
                  <a:lnTo>
                    <a:pt x="47581" y="51747"/>
                  </a:lnTo>
                  <a:lnTo>
                    <a:pt x="52285" y="51747"/>
                  </a:lnTo>
                  <a:lnTo>
                    <a:pt x="39517" y="38978"/>
                  </a:lnTo>
                  <a:lnTo>
                    <a:pt x="37097" y="38978"/>
                  </a:lnTo>
                  <a:lnTo>
                    <a:pt x="33737" y="33333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06D9C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Shape 572"/>
            <p:cNvSpPr/>
            <p:nvPr/>
          </p:nvSpPr>
          <p:spPr>
            <a:xfrm>
              <a:off x="1326792" y="3969009"/>
              <a:ext cx="440019" cy="318661"/>
            </a:xfrm>
            <a:custGeom>
              <a:avLst/>
              <a:gdLst/>
              <a:ahLst/>
              <a:cxnLst/>
              <a:rect l="0" t="0" r="0" b="0"/>
              <a:pathLst>
                <a:path w="17474" h="12769" extrusionOk="0">
                  <a:moveTo>
                    <a:pt x="0" y="0"/>
                  </a:moveTo>
                  <a:lnTo>
                    <a:pt x="12769" y="12769"/>
                  </a:lnTo>
                  <a:lnTo>
                    <a:pt x="17473" y="12769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07D8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Shape 573"/>
            <p:cNvSpPr/>
            <p:nvPr/>
          </p:nvSpPr>
          <p:spPr>
            <a:xfrm>
              <a:off x="279850" y="2872662"/>
              <a:ext cx="925558" cy="1005301"/>
            </a:xfrm>
            <a:custGeom>
              <a:avLst/>
              <a:gdLst/>
              <a:ahLst/>
              <a:cxnLst/>
              <a:rect l="0" t="0" r="0" b="0"/>
              <a:pathLst>
                <a:path w="36963" h="40323" extrusionOk="0">
                  <a:moveTo>
                    <a:pt x="806" y="0"/>
                  </a:moveTo>
                  <a:lnTo>
                    <a:pt x="0" y="1479"/>
                  </a:lnTo>
                  <a:lnTo>
                    <a:pt x="3226" y="6989"/>
                  </a:lnTo>
                  <a:lnTo>
                    <a:pt x="36559" y="40322"/>
                  </a:lnTo>
                  <a:lnTo>
                    <a:pt x="36962" y="40053"/>
                  </a:lnTo>
                  <a:lnTo>
                    <a:pt x="31720" y="30779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rgbClr val="07D8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Shape 574"/>
            <p:cNvSpPr/>
            <p:nvPr/>
          </p:nvSpPr>
          <p:spPr>
            <a:xfrm>
              <a:off x="1425417" y="3969009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770" y="12769"/>
                  </a:lnTo>
                  <a:lnTo>
                    <a:pt x="17339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08D6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Shape 575"/>
            <p:cNvSpPr/>
            <p:nvPr/>
          </p:nvSpPr>
          <p:spPr>
            <a:xfrm>
              <a:off x="249504" y="2811964"/>
              <a:ext cx="777621" cy="838383"/>
            </a:xfrm>
            <a:custGeom>
              <a:avLst/>
              <a:gdLst/>
              <a:ahLst/>
              <a:cxnLst/>
              <a:rect l="0" t="0" r="0" b="0"/>
              <a:pathLst>
                <a:path w="31184" h="33603" extrusionOk="0">
                  <a:moveTo>
                    <a:pt x="1748" y="1"/>
                  </a:moveTo>
                  <a:lnTo>
                    <a:pt x="1" y="2823"/>
                  </a:lnTo>
                  <a:lnTo>
                    <a:pt x="30780" y="33603"/>
                  </a:lnTo>
                  <a:lnTo>
                    <a:pt x="31183" y="33199"/>
                  </a:lnTo>
                  <a:lnTo>
                    <a:pt x="25807" y="24060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8D6C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Shape 576"/>
            <p:cNvSpPr/>
            <p:nvPr/>
          </p:nvSpPr>
          <p:spPr>
            <a:xfrm>
              <a:off x="283644" y="2701952"/>
              <a:ext cx="610715" cy="675258"/>
            </a:xfrm>
            <a:custGeom>
              <a:avLst/>
              <a:gdLst/>
              <a:ahLst/>
              <a:cxnLst/>
              <a:rect l="0" t="0" r="0" b="0"/>
              <a:pathLst>
                <a:path w="24328" h="27016" extrusionOk="0">
                  <a:moveTo>
                    <a:pt x="1613" y="0"/>
                  </a:moveTo>
                  <a:lnTo>
                    <a:pt x="0" y="2957"/>
                  </a:lnTo>
                  <a:lnTo>
                    <a:pt x="23925" y="27016"/>
                  </a:lnTo>
                  <a:lnTo>
                    <a:pt x="24328" y="26613"/>
                  </a:lnTo>
                  <a:lnTo>
                    <a:pt x="19086" y="17473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09D4C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Shape 577"/>
            <p:cNvSpPr/>
            <p:nvPr/>
          </p:nvSpPr>
          <p:spPr>
            <a:xfrm>
              <a:off x="1524042" y="3969009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09D4C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Shape 578"/>
            <p:cNvSpPr/>
            <p:nvPr/>
          </p:nvSpPr>
          <p:spPr>
            <a:xfrm>
              <a:off x="1577148" y="3969009"/>
              <a:ext cx="436227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0AD3C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Shape 579"/>
            <p:cNvSpPr/>
            <p:nvPr/>
          </p:nvSpPr>
          <p:spPr>
            <a:xfrm>
              <a:off x="317782" y="2686777"/>
              <a:ext cx="443814" cy="504545"/>
            </a:xfrm>
            <a:custGeom>
              <a:avLst/>
              <a:gdLst/>
              <a:ahLst/>
              <a:cxnLst/>
              <a:rect l="0" t="0" r="0" b="0"/>
              <a:pathLst>
                <a:path w="17742" h="20162" extrusionOk="0">
                  <a:moveTo>
                    <a:pt x="1747" y="1"/>
                  </a:moveTo>
                  <a:lnTo>
                    <a:pt x="0" y="2958"/>
                  </a:lnTo>
                  <a:lnTo>
                    <a:pt x="17339" y="20162"/>
                  </a:lnTo>
                  <a:lnTo>
                    <a:pt x="17742" y="19893"/>
                  </a:lnTo>
                  <a:lnTo>
                    <a:pt x="12366" y="10619"/>
                  </a:lnTo>
                  <a:lnTo>
                    <a:pt x="1747" y="1"/>
                  </a:lnTo>
                  <a:close/>
                </a:path>
              </a:pathLst>
            </a:custGeom>
            <a:solidFill>
              <a:srgbClr val="0AD3C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Shape 580"/>
            <p:cNvSpPr/>
            <p:nvPr/>
          </p:nvSpPr>
          <p:spPr>
            <a:xfrm>
              <a:off x="355715" y="2626080"/>
              <a:ext cx="276910" cy="337628"/>
            </a:xfrm>
            <a:custGeom>
              <a:avLst/>
              <a:gdLst/>
              <a:ahLst/>
              <a:cxnLst/>
              <a:rect l="0" t="0" r="0" b="0"/>
              <a:pathLst>
                <a:path w="11023" h="13442" extrusionOk="0">
                  <a:moveTo>
                    <a:pt x="1614" y="1"/>
                  </a:moveTo>
                  <a:lnTo>
                    <a:pt x="1" y="2823"/>
                  </a:lnTo>
                  <a:lnTo>
                    <a:pt x="10484" y="13441"/>
                  </a:lnTo>
                  <a:lnTo>
                    <a:pt x="10888" y="13172"/>
                  </a:lnTo>
                  <a:lnTo>
                    <a:pt x="9812" y="11291"/>
                  </a:lnTo>
                  <a:lnTo>
                    <a:pt x="11022" y="9275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0BD1C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Shape 581"/>
            <p:cNvSpPr/>
            <p:nvPr/>
          </p:nvSpPr>
          <p:spPr>
            <a:xfrm>
              <a:off x="1721292" y="3969009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39" h="12769" extrusionOk="0">
                  <a:moveTo>
                    <a:pt x="0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0BD1C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Shape 582"/>
            <p:cNvSpPr/>
            <p:nvPr/>
          </p:nvSpPr>
          <p:spPr>
            <a:xfrm>
              <a:off x="435375" y="2512273"/>
              <a:ext cx="273115" cy="311074"/>
            </a:xfrm>
            <a:custGeom>
              <a:avLst/>
              <a:gdLst/>
              <a:ahLst/>
              <a:cxnLst/>
              <a:rect l="0" t="0" r="0" b="0"/>
              <a:pathLst>
                <a:path w="11023" h="12367" extrusionOk="0">
                  <a:moveTo>
                    <a:pt x="1748" y="1"/>
                  </a:moveTo>
                  <a:lnTo>
                    <a:pt x="1" y="2958"/>
                  </a:lnTo>
                  <a:lnTo>
                    <a:pt x="9409" y="12366"/>
                  </a:lnTo>
                  <a:lnTo>
                    <a:pt x="11022" y="9409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CCFC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Shape 583"/>
            <p:cNvSpPr/>
            <p:nvPr/>
          </p:nvSpPr>
          <p:spPr>
            <a:xfrm>
              <a:off x="1819917" y="3969009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39" h="12769" extrusionOk="0">
                  <a:moveTo>
                    <a:pt x="0" y="0"/>
                  </a:moveTo>
                  <a:lnTo>
                    <a:pt x="12634" y="12769"/>
                  </a:lnTo>
                  <a:lnTo>
                    <a:pt x="17339" y="12769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0CCFC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Shape 584"/>
            <p:cNvSpPr/>
            <p:nvPr/>
          </p:nvSpPr>
          <p:spPr>
            <a:xfrm>
              <a:off x="423994" y="2497098"/>
              <a:ext cx="276910" cy="307279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8" y="1"/>
                  </a:moveTo>
                  <a:lnTo>
                    <a:pt x="0" y="2957"/>
                  </a:lnTo>
                  <a:lnTo>
                    <a:pt x="9274" y="12232"/>
                  </a:lnTo>
                  <a:lnTo>
                    <a:pt x="11022" y="9275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DCDC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Shape 585"/>
            <p:cNvSpPr/>
            <p:nvPr/>
          </p:nvSpPr>
          <p:spPr>
            <a:xfrm>
              <a:off x="1918542" y="3969009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635" y="12769"/>
                  </a:lnTo>
                  <a:lnTo>
                    <a:pt x="17340" y="12769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0DCDC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Shape 586"/>
            <p:cNvSpPr/>
            <p:nvPr/>
          </p:nvSpPr>
          <p:spPr>
            <a:xfrm>
              <a:off x="1964061" y="3969009"/>
              <a:ext cx="436227" cy="318661"/>
            </a:xfrm>
            <a:custGeom>
              <a:avLst/>
              <a:gdLst/>
              <a:ahLst/>
              <a:cxnLst/>
              <a:rect l="0" t="0" r="0" b="0"/>
              <a:pathLst>
                <a:path w="17474" h="12769" extrusionOk="0">
                  <a:moveTo>
                    <a:pt x="0" y="0"/>
                  </a:moveTo>
                  <a:lnTo>
                    <a:pt x="12769" y="12769"/>
                  </a:lnTo>
                  <a:lnTo>
                    <a:pt x="17473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0ECCC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Shape 587"/>
            <p:cNvSpPr/>
            <p:nvPr/>
          </p:nvSpPr>
          <p:spPr>
            <a:xfrm>
              <a:off x="507446" y="2436401"/>
              <a:ext cx="273115" cy="307279"/>
            </a:xfrm>
            <a:custGeom>
              <a:avLst/>
              <a:gdLst/>
              <a:ahLst/>
              <a:cxnLst/>
              <a:rect l="0" t="0" r="0" b="0"/>
              <a:pathLst>
                <a:path w="10888" h="12232" extrusionOk="0">
                  <a:moveTo>
                    <a:pt x="1614" y="0"/>
                  </a:moveTo>
                  <a:lnTo>
                    <a:pt x="1" y="2957"/>
                  </a:lnTo>
                  <a:lnTo>
                    <a:pt x="9275" y="12231"/>
                  </a:lnTo>
                  <a:lnTo>
                    <a:pt x="10888" y="9274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0ECCC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Shape 588"/>
            <p:cNvSpPr/>
            <p:nvPr/>
          </p:nvSpPr>
          <p:spPr>
            <a:xfrm>
              <a:off x="2108206" y="3969009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39" h="12769" extrusionOk="0">
                  <a:moveTo>
                    <a:pt x="0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10CAC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Shape 589"/>
            <p:cNvSpPr/>
            <p:nvPr/>
          </p:nvSpPr>
          <p:spPr>
            <a:xfrm>
              <a:off x="496067" y="2326386"/>
              <a:ext cx="276907" cy="311074"/>
            </a:xfrm>
            <a:custGeom>
              <a:avLst/>
              <a:gdLst/>
              <a:ahLst/>
              <a:cxnLst/>
              <a:rect l="0" t="0" r="0" b="0"/>
              <a:pathLst>
                <a:path w="11023" h="12366" extrusionOk="0">
                  <a:moveTo>
                    <a:pt x="1748" y="1"/>
                  </a:moveTo>
                  <a:lnTo>
                    <a:pt x="1" y="2957"/>
                  </a:lnTo>
                  <a:lnTo>
                    <a:pt x="9275" y="12366"/>
                  </a:lnTo>
                  <a:lnTo>
                    <a:pt x="11022" y="9409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0CAC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Shape 590"/>
            <p:cNvSpPr/>
            <p:nvPr/>
          </p:nvSpPr>
          <p:spPr>
            <a:xfrm>
              <a:off x="579519" y="2269483"/>
              <a:ext cx="273115" cy="303487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613" y="0"/>
                  </a:moveTo>
                  <a:lnTo>
                    <a:pt x="0" y="2957"/>
                  </a:lnTo>
                  <a:lnTo>
                    <a:pt x="9274" y="12231"/>
                  </a:lnTo>
                  <a:lnTo>
                    <a:pt x="11022" y="9274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11C8D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Shape 591"/>
            <p:cNvSpPr/>
            <p:nvPr/>
          </p:nvSpPr>
          <p:spPr>
            <a:xfrm>
              <a:off x="2206831" y="3969009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39" h="12769" extrusionOk="0">
                  <a:moveTo>
                    <a:pt x="0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11C8D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Shape 592"/>
            <p:cNvSpPr/>
            <p:nvPr/>
          </p:nvSpPr>
          <p:spPr>
            <a:xfrm>
              <a:off x="613657" y="2208786"/>
              <a:ext cx="273115" cy="303487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8" y="1"/>
                  </a:moveTo>
                  <a:lnTo>
                    <a:pt x="0" y="2958"/>
                  </a:lnTo>
                  <a:lnTo>
                    <a:pt x="9409" y="12232"/>
                  </a:lnTo>
                  <a:lnTo>
                    <a:pt x="11022" y="9275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2C7D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Shape 593"/>
            <p:cNvSpPr/>
            <p:nvPr/>
          </p:nvSpPr>
          <p:spPr>
            <a:xfrm>
              <a:off x="2256144" y="3969009"/>
              <a:ext cx="436225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770" y="12769"/>
                  </a:lnTo>
                  <a:lnTo>
                    <a:pt x="17339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12C7D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Shape 594"/>
            <p:cNvSpPr/>
            <p:nvPr/>
          </p:nvSpPr>
          <p:spPr>
            <a:xfrm>
              <a:off x="2354769" y="3969009"/>
              <a:ext cx="383119" cy="318661"/>
            </a:xfrm>
            <a:custGeom>
              <a:avLst/>
              <a:gdLst/>
              <a:ahLst/>
              <a:cxnLst/>
              <a:rect l="0" t="0" r="0" b="0"/>
              <a:pathLst>
                <a:path w="15324" h="12769" extrusionOk="0">
                  <a:moveTo>
                    <a:pt x="1" y="0"/>
                  </a:moveTo>
                  <a:lnTo>
                    <a:pt x="12769" y="12769"/>
                  </a:lnTo>
                  <a:lnTo>
                    <a:pt x="14248" y="12769"/>
                  </a:lnTo>
                  <a:lnTo>
                    <a:pt x="15323" y="10753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13C5D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Shape 595"/>
            <p:cNvSpPr/>
            <p:nvPr/>
          </p:nvSpPr>
          <p:spPr>
            <a:xfrm>
              <a:off x="602279" y="2148089"/>
              <a:ext cx="276907" cy="303487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614" y="1"/>
                  </a:moveTo>
                  <a:lnTo>
                    <a:pt x="1" y="2823"/>
                  </a:lnTo>
                  <a:lnTo>
                    <a:pt x="9275" y="12232"/>
                  </a:lnTo>
                  <a:lnTo>
                    <a:pt x="11022" y="9275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13C5D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Shape 596"/>
            <p:cNvSpPr/>
            <p:nvPr/>
          </p:nvSpPr>
          <p:spPr>
            <a:xfrm>
              <a:off x="2453394" y="3946247"/>
              <a:ext cx="322427" cy="303487"/>
            </a:xfrm>
            <a:custGeom>
              <a:avLst/>
              <a:gdLst/>
              <a:ahLst/>
              <a:cxnLst/>
              <a:rect l="0" t="0" r="0" b="0"/>
              <a:pathLst>
                <a:path w="12904" h="12232" extrusionOk="0">
                  <a:moveTo>
                    <a:pt x="3495" y="1"/>
                  </a:moveTo>
                  <a:lnTo>
                    <a:pt x="2957" y="941"/>
                  </a:lnTo>
                  <a:lnTo>
                    <a:pt x="0" y="941"/>
                  </a:lnTo>
                  <a:lnTo>
                    <a:pt x="11156" y="12232"/>
                  </a:lnTo>
                  <a:lnTo>
                    <a:pt x="12904" y="9275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rgbClr val="14C3D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Shape 597"/>
            <p:cNvSpPr/>
            <p:nvPr/>
          </p:nvSpPr>
          <p:spPr>
            <a:xfrm>
              <a:off x="636417" y="2083596"/>
              <a:ext cx="276910" cy="303487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748" y="1"/>
                  </a:moveTo>
                  <a:lnTo>
                    <a:pt x="1" y="2958"/>
                  </a:lnTo>
                  <a:lnTo>
                    <a:pt x="9409" y="12232"/>
                  </a:lnTo>
                  <a:lnTo>
                    <a:pt x="11022" y="9409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4C3D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Shape 598"/>
            <p:cNvSpPr/>
            <p:nvPr/>
          </p:nvSpPr>
          <p:spPr>
            <a:xfrm>
              <a:off x="674350" y="2022899"/>
              <a:ext cx="276910" cy="303487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8" y="1"/>
                  </a:moveTo>
                  <a:lnTo>
                    <a:pt x="0" y="2957"/>
                  </a:lnTo>
                  <a:lnTo>
                    <a:pt x="9274" y="12232"/>
                  </a:lnTo>
                  <a:lnTo>
                    <a:pt x="11022" y="9275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5C1D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Shape 599"/>
            <p:cNvSpPr/>
            <p:nvPr/>
          </p:nvSpPr>
          <p:spPr>
            <a:xfrm>
              <a:off x="2533052" y="3927278"/>
              <a:ext cx="276910" cy="307281"/>
            </a:xfrm>
            <a:custGeom>
              <a:avLst/>
              <a:gdLst/>
              <a:ahLst/>
              <a:cxnLst/>
              <a:rect l="0" t="0" r="0" b="0"/>
              <a:pathLst>
                <a:path w="11022" h="12367" extrusionOk="0">
                  <a:moveTo>
                    <a:pt x="1748" y="1"/>
                  </a:moveTo>
                  <a:lnTo>
                    <a:pt x="0" y="2958"/>
                  </a:lnTo>
                  <a:lnTo>
                    <a:pt x="9409" y="12366"/>
                  </a:lnTo>
                  <a:lnTo>
                    <a:pt x="11022" y="9409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5C1D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Shape 600"/>
            <p:cNvSpPr/>
            <p:nvPr/>
          </p:nvSpPr>
          <p:spPr>
            <a:xfrm>
              <a:off x="2616504" y="3821058"/>
              <a:ext cx="273115" cy="303487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614" y="1"/>
                  </a:moveTo>
                  <a:lnTo>
                    <a:pt x="1" y="2957"/>
                  </a:lnTo>
                  <a:lnTo>
                    <a:pt x="9275" y="12232"/>
                  </a:lnTo>
                  <a:lnTo>
                    <a:pt x="11022" y="9275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16C0D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Shape 601"/>
            <p:cNvSpPr/>
            <p:nvPr/>
          </p:nvSpPr>
          <p:spPr>
            <a:xfrm>
              <a:off x="708490" y="2007725"/>
              <a:ext cx="276907" cy="307281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8" y="0"/>
                  </a:moveTo>
                  <a:lnTo>
                    <a:pt x="0" y="2957"/>
                  </a:lnTo>
                  <a:lnTo>
                    <a:pt x="9409" y="12231"/>
                  </a:lnTo>
                  <a:lnTo>
                    <a:pt x="11022" y="927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6C0D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Shape 602"/>
            <p:cNvSpPr/>
            <p:nvPr/>
          </p:nvSpPr>
          <p:spPr>
            <a:xfrm>
              <a:off x="2650644" y="3805883"/>
              <a:ext cx="273115" cy="307281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748" y="0"/>
                  </a:moveTo>
                  <a:lnTo>
                    <a:pt x="1" y="2957"/>
                  </a:lnTo>
                  <a:lnTo>
                    <a:pt x="9409" y="12231"/>
                  </a:lnTo>
                  <a:lnTo>
                    <a:pt x="11022" y="927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7BED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Shape 603"/>
            <p:cNvSpPr/>
            <p:nvPr/>
          </p:nvSpPr>
          <p:spPr>
            <a:xfrm>
              <a:off x="791942" y="1897712"/>
              <a:ext cx="273115" cy="311074"/>
            </a:xfrm>
            <a:custGeom>
              <a:avLst/>
              <a:gdLst/>
              <a:ahLst/>
              <a:cxnLst/>
              <a:rect l="0" t="0" r="0" b="0"/>
              <a:pathLst>
                <a:path w="11023" h="12366" extrusionOk="0">
                  <a:moveTo>
                    <a:pt x="1748" y="0"/>
                  </a:moveTo>
                  <a:lnTo>
                    <a:pt x="1" y="2957"/>
                  </a:lnTo>
                  <a:lnTo>
                    <a:pt x="9275" y="12366"/>
                  </a:lnTo>
                  <a:lnTo>
                    <a:pt x="11022" y="9409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7BED3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Shape 604"/>
            <p:cNvSpPr/>
            <p:nvPr/>
          </p:nvSpPr>
          <p:spPr>
            <a:xfrm>
              <a:off x="2639263" y="3695871"/>
              <a:ext cx="276910" cy="311074"/>
            </a:xfrm>
            <a:custGeom>
              <a:avLst/>
              <a:gdLst/>
              <a:ahLst/>
              <a:cxnLst/>
              <a:rect l="0" t="0" r="0" b="0"/>
              <a:pathLst>
                <a:path w="11022" h="12366" extrusionOk="0">
                  <a:moveTo>
                    <a:pt x="1748" y="0"/>
                  </a:moveTo>
                  <a:lnTo>
                    <a:pt x="0" y="2957"/>
                  </a:lnTo>
                  <a:lnTo>
                    <a:pt x="9274" y="12366"/>
                  </a:lnTo>
                  <a:lnTo>
                    <a:pt x="11022" y="9409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8BCD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Shape 605"/>
            <p:cNvSpPr/>
            <p:nvPr/>
          </p:nvSpPr>
          <p:spPr>
            <a:xfrm>
              <a:off x="780561" y="1882538"/>
              <a:ext cx="276910" cy="307279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613" y="0"/>
                  </a:moveTo>
                  <a:lnTo>
                    <a:pt x="0" y="2957"/>
                  </a:lnTo>
                  <a:lnTo>
                    <a:pt x="9275" y="12231"/>
                  </a:lnTo>
                  <a:lnTo>
                    <a:pt x="11022" y="9274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18BCD4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Shape 606"/>
            <p:cNvSpPr/>
            <p:nvPr/>
          </p:nvSpPr>
          <p:spPr>
            <a:xfrm>
              <a:off x="2677196" y="3680696"/>
              <a:ext cx="276910" cy="307279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614" y="0"/>
                  </a:moveTo>
                  <a:lnTo>
                    <a:pt x="1" y="2957"/>
                  </a:lnTo>
                  <a:lnTo>
                    <a:pt x="9275" y="12231"/>
                  </a:lnTo>
                  <a:lnTo>
                    <a:pt x="11022" y="9274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19BB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Shape 607"/>
            <p:cNvSpPr/>
            <p:nvPr/>
          </p:nvSpPr>
          <p:spPr>
            <a:xfrm>
              <a:off x="814702" y="1821840"/>
              <a:ext cx="276907" cy="307279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8" y="1"/>
                  </a:moveTo>
                  <a:lnTo>
                    <a:pt x="0" y="2958"/>
                  </a:lnTo>
                  <a:lnTo>
                    <a:pt x="9275" y="12232"/>
                  </a:lnTo>
                  <a:lnTo>
                    <a:pt x="11022" y="9275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9BB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Shape 608"/>
            <p:cNvSpPr/>
            <p:nvPr/>
          </p:nvSpPr>
          <p:spPr>
            <a:xfrm>
              <a:off x="2711337" y="3619999"/>
              <a:ext cx="276907" cy="307279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748" y="1"/>
                  </a:moveTo>
                  <a:lnTo>
                    <a:pt x="1" y="2958"/>
                  </a:lnTo>
                  <a:lnTo>
                    <a:pt x="9275" y="12232"/>
                  </a:lnTo>
                  <a:lnTo>
                    <a:pt x="11022" y="9275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BB9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Shape 609"/>
            <p:cNvSpPr/>
            <p:nvPr/>
          </p:nvSpPr>
          <p:spPr>
            <a:xfrm>
              <a:off x="852635" y="1711825"/>
              <a:ext cx="276907" cy="311074"/>
            </a:xfrm>
            <a:custGeom>
              <a:avLst/>
              <a:gdLst/>
              <a:ahLst/>
              <a:cxnLst/>
              <a:rect l="0" t="0" r="0" b="0"/>
              <a:pathLst>
                <a:path w="11023" h="12366" extrusionOk="0">
                  <a:moveTo>
                    <a:pt x="1614" y="0"/>
                  </a:moveTo>
                  <a:lnTo>
                    <a:pt x="1" y="2957"/>
                  </a:lnTo>
                  <a:lnTo>
                    <a:pt x="9275" y="12366"/>
                  </a:lnTo>
                  <a:lnTo>
                    <a:pt x="11022" y="940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1BB9D5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Shape 610"/>
            <p:cNvSpPr/>
            <p:nvPr/>
          </p:nvSpPr>
          <p:spPr>
            <a:xfrm>
              <a:off x="932292" y="1696651"/>
              <a:ext cx="273115" cy="307281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7" y="1"/>
                  </a:moveTo>
                  <a:lnTo>
                    <a:pt x="0" y="2958"/>
                  </a:lnTo>
                  <a:lnTo>
                    <a:pt x="9409" y="12232"/>
                  </a:lnTo>
                  <a:lnTo>
                    <a:pt x="11021" y="9275"/>
                  </a:lnTo>
                  <a:lnTo>
                    <a:pt x="1747" y="1"/>
                  </a:lnTo>
                  <a:close/>
                </a:path>
              </a:pathLst>
            </a:custGeom>
            <a:solidFill>
              <a:srgbClr val="1CB7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Shape 611"/>
            <p:cNvSpPr/>
            <p:nvPr/>
          </p:nvSpPr>
          <p:spPr>
            <a:xfrm>
              <a:off x="2794789" y="3559302"/>
              <a:ext cx="273115" cy="307279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613" y="1"/>
                  </a:moveTo>
                  <a:lnTo>
                    <a:pt x="0" y="2823"/>
                  </a:lnTo>
                  <a:lnTo>
                    <a:pt x="9274" y="12232"/>
                  </a:lnTo>
                  <a:lnTo>
                    <a:pt x="11022" y="927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1CB7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Shape 612"/>
            <p:cNvSpPr/>
            <p:nvPr/>
          </p:nvSpPr>
          <p:spPr>
            <a:xfrm>
              <a:off x="2828927" y="3494810"/>
              <a:ext cx="273115" cy="307281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8" y="1"/>
                  </a:moveTo>
                  <a:lnTo>
                    <a:pt x="0" y="2958"/>
                  </a:lnTo>
                  <a:lnTo>
                    <a:pt x="9409" y="12232"/>
                  </a:lnTo>
                  <a:lnTo>
                    <a:pt x="11022" y="9409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1DB5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Shape 613"/>
            <p:cNvSpPr/>
            <p:nvPr/>
          </p:nvSpPr>
          <p:spPr>
            <a:xfrm>
              <a:off x="970225" y="1594225"/>
              <a:ext cx="273115" cy="303487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613" y="1"/>
                  </a:moveTo>
                  <a:lnTo>
                    <a:pt x="1" y="2957"/>
                  </a:lnTo>
                  <a:lnTo>
                    <a:pt x="9275" y="12231"/>
                  </a:lnTo>
                  <a:lnTo>
                    <a:pt x="11022" y="9275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1DB5D6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Shape 614"/>
            <p:cNvSpPr/>
            <p:nvPr/>
          </p:nvSpPr>
          <p:spPr>
            <a:xfrm>
              <a:off x="955052" y="1533528"/>
              <a:ext cx="276910" cy="303487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8" y="0"/>
                  </a:moveTo>
                  <a:lnTo>
                    <a:pt x="1" y="2823"/>
                  </a:lnTo>
                  <a:lnTo>
                    <a:pt x="9409" y="12231"/>
                  </a:lnTo>
                  <a:lnTo>
                    <a:pt x="11022" y="927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EB4D7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Shape 615"/>
            <p:cNvSpPr/>
            <p:nvPr/>
          </p:nvSpPr>
          <p:spPr>
            <a:xfrm>
              <a:off x="2817548" y="3392384"/>
              <a:ext cx="276907" cy="303487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614" y="1"/>
                  </a:moveTo>
                  <a:lnTo>
                    <a:pt x="1" y="2957"/>
                  </a:lnTo>
                  <a:lnTo>
                    <a:pt x="9275" y="12231"/>
                  </a:lnTo>
                  <a:lnTo>
                    <a:pt x="11022" y="9275"/>
                  </a:lnTo>
                  <a:lnTo>
                    <a:pt x="1614" y="1"/>
                  </a:lnTo>
                  <a:close/>
                </a:path>
              </a:pathLst>
            </a:custGeom>
            <a:solidFill>
              <a:srgbClr val="1EB4D7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Shape 616"/>
            <p:cNvSpPr/>
            <p:nvPr/>
          </p:nvSpPr>
          <p:spPr>
            <a:xfrm>
              <a:off x="992984" y="1469036"/>
              <a:ext cx="322429" cy="303487"/>
            </a:xfrm>
            <a:custGeom>
              <a:avLst/>
              <a:gdLst/>
              <a:ahLst/>
              <a:cxnLst/>
              <a:rect l="0" t="0" r="0" b="0"/>
              <a:pathLst>
                <a:path w="12904" h="12232" extrusionOk="0">
                  <a:moveTo>
                    <a:pt x="1747" y="0"/>
                  </a:moveTo>
                  <a:lnTo>
                    <a:pt x="0" y="2957"/>
                  </a:lnTo>
                  <a:lnTo>
                    <a:pt x="9274" y="12231"/>
                  </a:lnTo>
                  <a:lnTo>
                    <a:pt x="9946" y="11291"/>
                  </a:lnTo>
                  <a:lnTo>
                    <a:pt x="12903" y="11291"/>
                  </a:lnTo>
                  <a:lnTo>
                    <a:pt x="1747" y="0"/>
                  </a:lnTo>
                  <a:close/>
                </a:path>
              </a:pathLst>
            </a:custGeom>
            <a:solidFill>
              <a:srgbClr val="1FB2D7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Shape 617"/>
            <p:cNvSpPr/>
            <p:nvPr/>
          </p:nvSpPr>
          <p:spPr>
            <a:xfrm>
              <a:off x="2851686" y="3331687"/>
              <a:ext cx="276910" cy="303487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748" y="0"/>
                  </a:moveTo>
                  <a:lnTo>
                    <a:pt x="1" y="2957"/>
                  </a:lnTo>
                  <a:lnTo>
                    <a:pt x="9409" y="12231"/>
                  </a:lnTo>
                  <a:lnTo>
                    <a:pt x="11022" y="9274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1FB2D7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Shape 618"/>
            <p:cNvSpPr/>
            <p:nvPr/>
          </p:nvSpPr>
          <p:spPr>
            <a:xfrm>
              <a:off x="1030917" y="1431100"/>
              <a:ext cx="383121" cy="318661"/>
            </a:xfrm>
            <a:custGeom>
              <a:avLst/>
              <a:gdLst/>
              <a:ahLst/>
              <a:cxnLst/>
              <a:rect l="0" t="0" r="0" b="0"/>
              <a:pathLst>
                <a:path w="15323" h="12769" extrusionOk="0">
                  <a:moveTo>
                    <a:pt x="1076" y="0"/>
                  </a:moveTo>
                  <a:lnTo>
                    <a:pt x="1" y="2016"/>
                  </a:lnTo>
                  <a:lnTo>
                    <a:pt x="10619" y="12769"/>
                  </a:lnTo>
                  <a:lnTo>
                    <a:pt x="15323" y="12769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20B0D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Shape 619"/>
            <p:cNvSpPr/>
            <p:nvPr/>
          </p:nvSpPr>
          <p:spPr>
            <a:xfrm>
              <a:off x="2889619" y="3312718"/>
              <a:ext cx="276910" cy="307281"/>
            </a:xfrm>
            <a:custGeom>
              <a:avLst/>
              <a:gdLst/>
              <a:ahLst/>
              <a:cxnLst/>
              <a:rect l="0" t="0" r="0" b="0"/>
              <a:pathLst>
                <a:path w="11022" h="12366" extrusionOk="0">
                  <a:moveTo>
                    <a:pt x="1748" y="0"/>
                  </a:moveTo>
                  <a:lnTo>
                    <a:pt x="0" y="2957"/>
                  </a:lnTo>
                  <a:lnTo>
                    <a:pt x="9274" y="12366"/>
                  </a:lnTo>
                  <a:lnTo>
                    <a:pt x="11022" y="9409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20B0D8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Shape 620"/>
            <p:cNvSpPr/>
            <p:nvPr/>
          </p:nvSpPr>
          <p:spPr>
            <a:xfrm>
              <a:off x="1118164" y="1431100"/>
              <a:ext cx="440019" cy="318661"/>
            </a:xfrm>
            <a:custGeom>
              <a:avLst/>
              <a:gdLst/>
              <a:ahLst/>
              <a:cxnLst/>
              <a:rect l="0" t="0" r="0" b="0"/>
              <a:pathLst>
                <a:path w="17474" h="12769" extrusionOk="0">
                  <a:moveTo>
                    <a:pt x="1" y="0"/>
                  </a:moveTo>
                  <a:lnTo>
                    <a:pt x="12770" y="12769"/>
                  </a:lnTo>
                  <a:lnTo>
                    <a:pt x="17474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1AE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Shape 621"/>
            <p:cNvSpPr/>
            <p:nvPr/>
          </p:nvSpPr>
          <p:spPr>
            <a:xfrm>
              <a:off x="2927552" y="3206497"/>
              <a:ext cx="269323" cy="303487"/>
            </a:xfrm>
            <a:custGeom>
              <a:avLst/>
              <a:gdLst/>
              <a:ahLst/>
              <a:cxnLst/>
              <a:rect l="0" t="0" r="0" b="0"/>
              <a:pathLst>
                <a:path w="10888" h="12232" extrusionOk="0">
                  <a:moveTo>
                    <a:pt x="1614" y="0"/>
                  </a:moveTo>
                  <a:lnTo>
                    <a:pt x="1" y="2957"/>
                  </a:lnTo>
                  <a:lnTo>
                    <a:pt x="9275" y="12231"/>
                  </a:lnTo>
                  <a:lnTo>
                    <a:pt x="10888" y="9274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21AE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Shape 622"/>
            <p:cNvSpPr/>
            <p:nvPr/>
          </p:nvSpPr>
          <p:spPr>
            <a:xfrm>
              <a:off x="1171269" y="1431100"/>
              <a:ext cx="436225" cy="318661"/>
            </a:xfrm>
            <a:custGeom>
              <a:avLst/>
              <a:gdLst/>
              <a:ahLst/>
              <a:cxnLst/>
              <a:rect l="0" t="0" r="0" b="0"/>
              <a:pathLst>
                <a:path w="17474" h="12769" extrusionOk="0">
                  <a:moveTo>
                    <a:pt x="1" y="0"/>
                  </a:moveTo>
                  <a:lnTo>
                    <a:pt x="12769" y="12769"/>
                  </a:lnTo>
                  <a:lnTo>
                    <a:pt x="17474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2AD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Shape 623"/>
            <p:cNvSpPr/>
            <p:nvPr/>
          </p:nvSpPr>
          <p:spPr>
            <a:xfrm>
              <a:off x="3007212" y="3145800"/>
              <a:ext cx="273115" cy="303487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748" y="1"/>
                  </a:moveTo>
                  <a:lnTo>
                    <a:pt x="1" y="2958"/>
                  </a:lnTo>
                  <a:lnTo>
                    <a:pt x="9275" y="12232"/>
                  </a:lnTo>
                  <a:lnTo>
                    <a:pt x="11022" y="9275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22ADD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Shape 624"/>
            <p:cNvSpPr/>
            <p:nvPr/>
          </p:nvSpPr>
          <p:spPr>
            <a:xfrm>
              <a:off x="2995831" y="3081310"/>
              <a:ext cx="276910" cy="311074"/>
            </a:xfrm>
            <a:custGeom>
              <a:avLst/>
              <a:gdLst/>
              <a:ahLst/>
              <a:cxnLst/>
              <a:rect l="0" t="0" r="0" b="0"/>
              <a:pathLst>
                <a:path w="11022" h="12366" extrusionOk="0">
                  <a:moveTo>
                    <a:pt x="1613" y="0"/>
                  </a:moveTo>
                  <a:lnTo>
                    <a:pt x="0" y="2957"/>
                  </a:lnTo>
                  <a:lnTo>
                    <a:pt x="9275" y="12366"/>
                  </a:lnTo>
                  <a:lnTo>
                    <a:pt x="11022" y="9409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23ABD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Shape 625"/>
            <p:cNvSpPr/>
            <p:nvPr/>
          </p:nvSpPr>
          <p:spPr>
            <a:xfrm>
              <a:off x="1315414" y="1431100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0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3ABD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Shape 626"/>
            <p:cNvSpPr/>
            <p:nvPr/>
          </p:nvSpPr>
          <p:spPr>
            <a:xfrm>
              <a:off x="1414039" y="1431100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39" h="12769" extrusionOk="0">
                  <a:moveTo>
                    <a:pt x="0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5A9D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Shape 627"/>
            <p:cNvSpPr/>
            <p:nvPr/>
          </p:nvSpPr>
          <p:spPr>
            <a:xfrm>
              <a:off x="3029971" y="3066136"/>
              <a:ext cx="276907" cy="307279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8" y="1"/>
                  </a:moveTo>
                  <a:lnTo>
                    <a:pt x="1" y="2958"/>
                  </a:lnTo>
                  <a:lnTo>
                    <a:pt x="9409" y="12232"/>
                  </a:lnTo>
                  <a:lnTo>
                    <a:pt x="11022" y="9275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25A9DA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Shape 628"/>
            <p:cNvSpPr/>
            <p:nvPr/>
          </p:nvSpPr>
          <p:spPr>
            <a:xfrm>
              <a:off x="1508869" y="1431100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39" h="12769" extrusionOk="0">
                  <a:moveTo>
                    <a:pt x="0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26A8D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Shape 629"/>
            <p:cNvSpPr/>
            <p:nvPr/>
          </p:nvSpPr>
          <p:spPr>
            <a:xfrm>
              <a:off x="3067904" y="3005438"/>
              <a:ext cx="276907" cy="307279"/>
            </a:xfrm>
            <a:custGeom>
              <a:avLst/>
              <a:gdLst/>
              <a:ahLst/>
              <a:cxnLst/>
              <a:rect l="0" t="0" r="0" b="0"/>
              <a:pathLst>
                <a:path w="11023" h="12232" extrusionOk="0">
                  <a:moveTo>
                    <a:pt x="1614" y="0"/>
                  </a:moveTo>
                  <a:lnTo>
                    <a:pt x="1" y="2957"/>
                  </a:lnTo>
                  <a:lnTo>
                    <a:pt x="9275" y="12231"/>
                  </a:lnTo>
                  <a:lnTo>
                    <a:pt x="11022" y="9275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26A8DB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Shape 630"/>
            <p:cNvSpPr/>
            <p:nvPr/>
          </p:nvSpPr>
          <p:spPr>
            <a:xfrm>
              <a:off x="1607494" y="1431100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635" y="12769"/>
                  </a:lnTo>
                  <a:lnTo>
                    <a:pt x="17339" y="12769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27A6D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Shape 631"/>
            <p:cNvSpPr/>
            <p:nvPr/>
          </p:nvSpPr>
          <p:spPr>
            <a:xfrm>
              <a:off x="3147562" y="2944741"/>
              <a:ext cx="273115" cy="307279"/>
            </a:xfrm>
            <a:custGeom>
              <a:avLst/>
              <a:gdLst/>
              <a:ahLst/>
              <a:cxnLst/>
              <a:rect l="0" t="0" r="0" b="0"/>
              <a:pathLst>
                <a:path w="11022" h="12232" extrusionOk="0">
                  <a:moveTo>
                    <a:pt x="1747" y="0"/>
                  </a:moveTo>
                  <a:lnTo>
                    <a:pt x="0" y="2823"/>
                  </a:lnTo>
                  <a:lnTo>
                    <a:pt x="9409" y="12231"/>
                  </a:lnTo>
                  <a:lnTo>
                    <a:pt x="11021" y="9274"/>
                  </a:lnTo>
                  <a:lnTo>
                    <a:pt x="1747" y="0"/>
                  </a:lnTo>
                  <a:close/>
                </a:path>
              </a:pathLst>
            </a:custGeom>
            <a:solidFill>
              <a:srgbClr val="27A6D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Shape 632"/>
            <p:cNvSpPr/>
            <p:nvPr/>
          </p:nvSpPr>
          <p:spPr>
            <a:xfrm>
              <a:off x="3136183" y="2849900"/>
              <a:ext cx="276907" cy="337630"/>
            </a:xfrm>
            <a:custGeom>
              <a:avLst/>
              <a:gdLst/>
              <a:ahLst/>
              <a:cxnLst/>
              <a:rect l="0" t="0" r="0" b="0"/>
              <a:pathLst>
                <a:path w="11022" h="13442" extrusionOk="0">
                  <a:moveTo>
                    <a:pt x="404" y="1"/>
                  </a:moveTo>
                  <a:lnTo>
                    <a:pt x="1" y="404"/>
                  </a:lnTo>
                  <a:lnTo>
                    <a:pt x="1076" y="2286"/>
                  </a:lnTo>
                  <a:lnTo>
                    <a:pt x="1" y="4167"/>
                  </a:lnTo>
                  <a:lnTo>
                    <a:pt x="9275" y="13441"/>
                  </a:lnTo>
                  <a:lnTo>
                    <a:pt x="11022" y="10619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28A4D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Shape 633"/>
            <p:cNvSpPr/>
            <p:nvPr/>
          </p:nvSpPr>
          <p:spPr>
            <a:xfrm>
              <a:off x="1706119" y="1431100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635" y="12769"/>
                  </a:lnTo>
                  <a:lnTo>
                    <a:pt x="17339" y="12769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28A4DC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Shape 634"/>
            <p:cNvSpPr/>
            <p:nvPr/>
          </p:nvSpPr>
          <p:spPr>
            <a:xfrm>
              <a:off x="3052731" y="2618493"/>
              <a:ext cx="440019" cy="504545"/>
            </a:xfrm>
            <a:custGeom>
              <a:avLst/>
              <a:gdLst/>
              <a:ahLst/>
              <a:cxnLst/>
              <a:rect l="0" t="0" r="0" b="0"/>
              <a:pathLst>
                <a:path w="17608" h="20162" extrusionOk="0">
                  <a:moveTo>
                    <a:pt x="404" y="0"/>
                  </a:moveTo>
                  <a:lnTo>
                    <a:pt x="1" y="269"/>
                  </a:lnTo>
                  <a:lnTo>
                    <a:pt x="5243" y="9543"/>
                  </a:lnTo>
                  <a:lnTo>
                    <a:pt x="15995" y="20161"/>
                  </a:lnTo>
                  <a:lnTo>
                    <a:pt x="17608" y="1720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29A2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Shape 635"/>
            <p:cNvSpPr/>
            <p:nvPr/>
          </p:nvSpPr>
          <p:spPr>
            <a:xfrm>
              <a:off x="1755433" y="1431100"/>
              <a:ext cx="436225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635" y="12769"/>
                  </a:lnTo>
                  <a:lnTo>
                    <a:pt x="17339" y="12769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29A2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Shape 636"/>
            <p:cNvSpPr/>
            <p:nvPr/>
          </p:nvSpPr>
          <p:spPr>
            <a:xfrm>
              <a:off x="1854058" y="1431100"/>
              <a:ext cx="436225" cy="318661"/>
            </a:xfrm>
            <a:custGeom>
              <a:avLst/>
              <a:gdLst/>
              <a:ahLst/>
              <a:cxnLst/>
              <a:rect l="0" t="0" r="0" b="0"/>
              <a:pathLst>
                <a:path w="17474" h="12769" extrusionOk="0">
                  <a:moveTo>
                    <a:pt x="1" y="0"/>
                  </a:moveTo>
                  <a:lnTo>
                    <a:pt x="12770" y="12769"/>
                  </a:lnTo>
                  <a:lnTo>
                    <a:pt x="17474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AA1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Shape 637"/>
            <p:cNvSpPr/>
            <p:nvPr/>
          </p:nvSpPr>
          <p:spPr>
            <a:xfrm>
              <a:off x="2916173" y="2390878"/>
              <a:ext cx="614510" cy="671463"/>
            </a:xfrm>
            <a:custGeom>
              <a:avLst/>
              <a:gdLst/>
              <a:ahLst/>
              <a:cxnLst/>
              <a:rect l="0" t="0" r="0" b="0"/>
              <a:pathLst>
                <a:path w="24463" h="26882" extrusionOk="0">
                  <a:moveTo>
                    <a:pt x="538" y="1"/>
                  </a:moveTo>
                  <a:lnTo>
                    <a:pt x="0" y="269"/>
                  </a:lnTo>
                  <a:lnTo>
                    <a:pt x="5377" y="9409"/>
                  </a:lnTo>
                  <a:lnTo>
                    <a:pt x="22715" y="26882"/>
                  </a:lnTo>
                  <a:lnTo>
                    <a:pt x="24462" y="23925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2AA1DD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Shape 638"/>
            <p:cNvSpPr/>
            <p:nvPr/>
          </p:nvSpPr>
          <p:spPr>
            <a:xfrm>
              <a:off x="2741683" y="2113945"/>
              <a:ext cx="777619" cy="842176"/>
            </a:xfrm>
            <a:custGeom>
              <a:avLst/>
              <a:gdLst/>
              <a:ahLst/>
              <a:cxnLst/>
              <a:rect l="0" t="0" r="0" b="0"/>
              <a:pathLst>
                <a:path w="31183" h="33737" extrusionOk="0">
                  <a:moveTo>
                    <a:pt x="404" y="0"/>
                  </a:moveTo>
                  <a:lnTo>
                    <a:pt x="0" y="404"/>
                  </a:lnTo>
                  <a:lnTo>
                    <a:pt x="5242" y="9543"/>
                  </a:lnTo>
                  <a:lnTo>
                    <a:pt x="29436" y="33736"/>
                  </a:lnTo>
                  <a:lnTo>
                    <a:pt x="31183" y="3078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2B9FD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Shape 639"/>
            <p:cNvSpPr/>
            <p:nvPr/>
          </p:nvSpPr>
          <p:spPr>
            <a:xfrm>
              <a:off x="1998202" y="1431100"/>
              <a:ext cx="432433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B9FD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Shape 640"/>
            <p:cNvSpPr/>
            <p:nvPr/>
          </p:nvSpPr>
          <p:spPr>
            <a:xfrm>
              <a:off x="2047513" y="1431100"/>
              <a:ext cx="436227" cy="318661"/>
            </a:xfrm>
            <a:custGeom>
              <a:avLst/>
              <a:gdLst/>
              <a:ahLst/>
              <a:cxnLst/>
              <a:rect l="0" t="0" r="0" b="0"/>
              <a:pathLst>
                <a:path w="17340" h="12769" extrusionOk="0">
                  <a:moveTo>
                    <a:pt x="1" y="0"/>
                  </a:moveTo>
                  <a:lnTo>
                    <a:pt x="12769" y="12769"/>
                  </a:lnTo>
                  <a:lnTo>
                    <a:pt x="17339" y="12769"/>
                  </a:lnTo>
                  <a:lnTo>
                    <a:pt x="4705" y="0"/>
                  </a:lnTo>
                  <a:close/>
                </a:path>
              </a:pathLst>
            </a:custGeom>
            <a:solidFill>
              <a:srgbClr val="2C9DD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Shape 641"/>
            <p:cNvSpPr/>
            <p:nvPr/>
          </p:nvSpPr>
          <p:spPr>
            <a:xfrm>
              <a:off x="2654436" y="1931853"/>
              <a:ext cx="925558" cy="1005301"/>
            </a:xfrm>
            <a:custGeom>
              <a:avLst/>
              <a:gdLst/>
              <a:ahLst/>
              <a:cxnLst/>
              <a:rect l="0" t="0" r="0" b="0"/>
              <a:pathLst>
                <a:path w="36963" h="40323" extrusionOk="0">
                  <a:moveTo>
                    <a:pt x="404" y="1"/>
                  </a:moveTo>
                  <a:lnTo>
                    <a:pt x="1" y="270"/>
                  </a:lnTo>
                  <a:lnTo>
                    <a:pt x="5242" y="9544"/>
                  </a:lnTo>
                  <a:lnTo>
                    <a:pt x="36022" y="40323"/>
                  </a:lnTo>
                  <a:lnTo>
                    <a:pt x="36963" y="38979"/>
                  </a:lnTo>
                  <a:lnTo>
                    <a:pt x="33737" y="333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2C9DDE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Shape 642"/>
            <p:cNvSpPr/>
            <p:nvPr/>
          </p:nvSpPr>
          <p:spPr>
            <a:xfrm>
              <a:off x="2146138" y="1431100"/>
              <a:ext cx="1308679" cy="1297406"/>
            </a:xfrm>
            <a:custGeom>
              <a:avLst/>
              <a:gdLst/>
              <a:ahLst/>
              <a:cxnLst/>
              <a:rect l="0" t="0" r="0" b="0"/>
              <a:pathLst>
                <a:path w="52285" h="51881" extrusionOk="0">
                  <a:moveTo>
                    <a:pt x="0" y="0"/>
                  </a:moveTo>
                  <a:lnTo>
                    <a:pt x="12769" y="12769"/>
                  </a:lnTo>
                  <a:lnTo>
                    <a:pt x="15188" y="12769"/>
                  </a:lnTo>
                  <a:lnTo>
                    <a:pt x="18549" y="18548"/>
                  </a:lnTo>
                  <a:lnTo>
                    <a:pt x="51882" y="51881"/>
                  </a:lnTo>
                  <a:lnTo>
                    <a:pt x="52285" y="51478"/>
                  </a:lnTo>
                  <a:lnTo>
                    <a:pt x="46909" y="42338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2D9CDF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Shape 643"/>
            <p:cNvSpPr/>
            <p:nvPr/>
          </p:nvSpPr>
          <p:spPr>
            <a:xfrm>
              <a:off x="2244763" y="1476623"/>
              <a:ext cx="1073496" cy="1065998"/>
            </a:xfrm>
            <a:custGeom>
              <a:avLst/>
              <a:gdLst/>
              <a:ahLst/>
              <a:cxnLst/>
              <a:rect l="0" t="0" r="0" b="0"/>
              <a:pathLst>
                <a:path w="43011" h="42607" extrusionOk="0">
                  <a:moveTo>
                    <a:pt x="0" y="0"/>
                  </a:moveTo>
                  <a:lnTo>
                    <a:pt x="42607" y="42607"/>
                  </a:lnTo>
                  <a:lnTo>
                    <a:pt x="43011" y="42338"/>
                  </a:lnTo>
                  <a:lnTo>
                    <a:pt x="37769" y="33064"/>
                  </a:lnTo>
                  <a:lnTo>
                    <a:pt x="4570" y="0"/>
                  </a:lnTo>
                  <a:close/>
                </a:path>
              </a:pathLst>
            </a:custGeom>
            <a:solidFill>
              <a:srgbClr val="2F9AE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Shape 644"/>
            <p:cNvSpPr/>
            <p:nvPr/>
          </p:nvSpPr>
          <p:spPr>
            <a:xfrm>
              <a:off x="2343388" y="1476623"/>
              <a:ext cx="845900" cy="838383"/>
            </a:xfrm>
            <a:custGeom>
              <a:avLst/>
              <a:gdLst/>
              <a:ahLst/>
              <a:cxnLst/>
              <a:rect l="0" t="0" r="0" b="0"/>
              <a:pathLst>
                <a:path w="33872" h="33468" extrusionOk="0">
                  <a:moveTo>
                    <a:pt x="1" y="0"/>
                  </a:moveTo>
                  <a:lnTo>
                    <a:pt x="33468" y="33467"/>
                  </a:lnTo>
                  <a:lnTo>
                    <a:pt x="33872" y="33198"/>
                  </a:lnTo>
                  <a:lnTo>
                    <a:pt x="28495" y="23924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3098E0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Shape 645"/>
            <p:cNvSpPr/>
            <p:nvPr/>
          </p:nvSpPr>
          <p:spPr>
            <a:xfrm>
              <a:off x="2438221" y="1431100"/>
              <a:ext cx="618302" cy="606973"/>
            </a:xfrm>
            <a:custGeom>
              <a:avLst/>
              <a:gdLst/>
              <a:ahLst/>
              <a:cxnLst/>
              <a:rect l="0" t="0" r="0" b="0"/>
              <a:pathLst>
                <a:path w="24732" h="24328" extrusionOk="0">
                  <a:moveTo>
                    <a:pt x="1" y="0"/>
                  </a:moveTo>
                  <a:lnTo>
                    <a:pt x="24194" y="24328"/>
                  </a:lnTo>
                  <a:lnTo>
                    <a:pt x="24732" y="23924"/>
                  </a:lnTo>
                  <a:lnTo>
                    <a:pt x="19355" y="14785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3196E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Shape 646"/>
            <p:cNvSpPr/>
            <p:nvPr/>
          </p:nvSpPr>
          <p:spPr>
            <a:xfrm>
              <a:off x="2533052" y="1476623"/>
              <a:ext cx="390708" cy="375566"/>
            </a:xfrm>
            <a:custGeom>
              <a:avLst/>
              <a:gdLst/>
              <a:ahLst/>
              <a:cxnLst/>
              <a:rect l="0" t="0" r="0" b="0"/>
              <a:pathLst>
                <a:path w="15592" h="15054" extrusionOk="0">
                  <a:moveTo>
                    <a:pt x="0" y="0"/>
                  </a:moveTo>
                  <a:lnTo>
                    <a:pt x="15188" y="15054"/>
                  </a:lnTo>
                  <a:lnTo>
                    <a:pt x="15591" y="14785"/>
                  </a:lnTo>
                  <a:lnTo>
                    <a:pt x="10350" y="5645"/>
                  </a:lnTo>
                  <a:lnTo>
                    <a:pt x="4704" y="0"/>
                  </a:lnTo>
                  <a:close/>
                </a:path>
              </a:pathLst>
            </a:custGeom>
            <a:solidFill>
              <a:srgbClr val="3295E1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Shape 647"/>
            <p:cNvSpPr/>
            <p:nvPr/>
          </p:nvSpPr>
          <p:spPr>
            <a:xfrm>
              <a:off x="2677196" y="1476623"/>
              <a:ext cx="159317" cy="147951"/>
            </a:xfrm>
            <a:custGeom>
              <a:avLst/>
              <a:gdLst/>
              <a:ahLst/>
              <a:cxnLst/>
              <a:rect l="0" t="0" r="0" b="0"/>
              <a:pathLst>
                <a:path w="6452" h="5914" extrusionOk="0">
                  <a:moveTo>
                    <a:pt x="0" y="0"/>
                  </a:moveTo>
                  <a:lnTo>
                    <a:pt x="6048" y="5914"/>
                  </a:lnTo>
                  <a:lnTo>
                    <a:pt x="6452" y="5645"/>
                  </a:lnTo>
                  <a:lnTo>
                    <a:pt x="3226" y="0"/>
                  </a:lnTo>
                  <a:close/>
                </a:path>
              </a:pathLst>
            </a:custGeom>
            <a:solidFill>
              <a:srgbClr val="3393E2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Shape 648"/>
          <p:cNvSpPr/>
          <p:nvPr/>
        </p:nvSpPr>
        <p:spPr>
          <a:xfrm rot="10800000" flipH="1">
            <a:off x="-164799" y="1415209"/>
            <a:ext cx="1091794" cy="95037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" name="Shape 649"/>
          <p:cNvSpPr/>
          <p:nvPr/>
        </p:nvSpPr>
        <p:spPr>
          <a:xfrm rot="10800000" flipH="1">
            <a:off x="849349" y="1926211"/>
            <a:ext cx="570458" cy="495084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Shape 650"/>
          <p:cNvSpPr/>
          <p:nvPr/>
        </p:nvSpPr>
        <p:spPr>
          <a:xfrm rot="10800000" flipH="1">
            <a:off x="1990265" y="-176703"/>
            <a:ext cx="1091794" cy="950371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Shape 651"/>
          <p:cNvSpPr/>
          <p:nvPr/>
        </p:nvSpPr>
        <p:spPr>
          <a:xfrm rot="10800000" flipH="1">
            <a:off x="435768" y="119393"/>
            <a:ext cx="478551" cy="413897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" name="Shape 652"/>
          <p:cNvSpPr/>
          <p:nvPr/>
        </p:nvSpPr>
        <p:spPr>
          <a:xfrm rot="10800000" flipH="1">
            <a:off x="11295072" y="5656056"/>
            <a:ext cx="1091794" cy="95037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Shape 653"/>
          <p:cNvSpPr/>
          <p:nvPr/>
        </p:nvSpPr>
        <p:spPr>
          <a:xfrm rot="10800000" flipH="1">
            <a:off x="10813352" y="6171835"/>
            <a:ext cx="570458" cy="495083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" name="Shape 654"/>
          <p:cNvSpPr/>
          <p:nvPr/>
        </p:nvSpPr>
        <p:spPr>
          <a:xfrm rot="10800000" flipH="1">
            <a:off x="10409279" y="3924058"/>
            <a:ext cx="1091793" cy="95037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" name="Shape 655"/>
          <p:cNvSpPr/>
          <p:nvPr/>
        </p:nvSpPr>
        <p:spPr>
          <a:xfrm rot="10800000" flipH="1">
            <a:off x="11295072" y="4696134"/>
            <a:ext cx="476967" cy="415489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3" name="Shape 656"/>
          <p:cNvGrpSpPr>
            <a:grpSpLocks/>
          </p:cNvGrpSpPr>
          <p:nvPr/>
        </p:nvGrpSpPr>
        <p:grpSpPr bwMode="auto">
          <a:xfrm>
            <a:off x="2302433" y="81188"/>
            <a:ext cx="467458" cy="434591"/>
            <a:chOff x="5975075" y="2327500"/>
            <a:chExt cx="420100" cy="388350"/>
          </a:xfrm>
        </p:grpSpPr>
        <p:sp>
          <p:nvSpPr>
            <p:cNvPr id="144" name="Shape 657"/>
            <p:cNvSpPr/>
            <p:nvPr/>
          </p:nvSpPr>
          <p:spPr>
            <a:xfrm>
              <a:off x="5975075" y="2474020"/>
              <a:ext cx="98260" cy="220492"/>
            </a:xfrm>
            <a:custGeom>
              <a:avLst/>
              <a:gdLst/>
              <a:ahLst/>
              <a:cxnLst/>
              <a:rect l="0" t="0" r="0" b="0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Shape 658"/>
            <p:cNvSpPr/>
            <p:nvPr/>
          </p:nvSpPr>
          <p:spPr>
            <a:xfrm>
              <a:off x="6087576" y="2327500"/>
              <a:ext cx="307599" cy="388350"/>
            </a:xfrm>
            <a:custGeom>
              <a:avLst/>
              <a:gdLst/>
              <a:ahLst/>
              <a:cxnLst/>
              <a:rect l="0" t="0" r="0" b="0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6" name="Shape 659"/>
          <p:cNvSpPr/>
          <p:nvPr/>
        </p:nvSpPr>
        <p:spPr>
          <a:xfrm>
            <a:off x="270968" y="1698569"/>
            <a:ext cx="220260" cy="383650"/>
          </a:xfrm>
          <a:custGeom>
            <a:avLst/>
            <a:gdLst/>
            <a:ahLst/>
            <a:cxnLst/>
            <a:rect l="0" t="0" r="0" b="0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Shape 660"/>
          <p:cNvSpPr/>
          <p:nvPr/>
        </p:nvSpPr>
        <p:spPr>
          <a:xfrm>
            <a:off x="11675378" y="5964887"/>
            <a:ext cx="329598" cy="332709"/>
          </a:xfrm>
          <a:custGeom>
            <a:avLst/>
            <a:gdLst/>
            <a:ahLst/>
            <a:cxnLst/>
            <a:rect l="0" t="0" r="0" b="0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8" name="Shape 661"/>
          <p:cNvGrpSpPr>
            <a:grpSpLocks/>
          </p:cNvGrpSpPr>
          <p:nvPr/>
        </p:nvGrpSpPr>
        <p:grpSpPr bwMode="auto">
          <a:xfrm>
            <a:off x="9788113" y="4581517"/>
            <a:ext cx="605320" cy="584231"/>
            <a:chOff x="5241175" y="4959100"/>
            <a:chExt cx="539775" cy="517775"/>
          </a:xfrm>
        </p:grpSpPr>
        <p:sp>
          <p:nvSpPr>
            <p:cNvPr id="149" name="Shape 662"/>
            <p:cNvSpPr/>
            <p:nvPr/>
          </p:nvSpPr>
          <p:spPr>
            <a:xfrm>
              <a:off x="5574649" y="4959100"/>
              <a:ext cx="161085" cy="177765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Shape 663"/>
            <p:cNvSpPr/>
            <p:nvPr/>
          </p:nvSpPr>
          <p:spPr>
            <a:xfrm>
              <a:off x="5331609" y="4985906"/>
              <a:ext cx="127172" cy="148137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Shape 664"/>
            <p:cNvSpPr/>
            <p:nvPr/>
          </p:nvSpPr>
          <p:spPr>
            <a:xfrm>
              <a:off x="5241175" y="5241266"/>
              <a:ext cx="179454" cy="108634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Shape 665"/>
            <p:cNvSpPr/>
            <p:nvPr/>
          </p:nvSpPr>
          <p:spPr>
            <a:xfrm>
              <a:off x="5461607" y="5317451"/>
              <a:ext cx="89020" cy="159424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Shape 666"/>
            <p:cNvSpPr/>
            <p:nvPr/>
          </p:nvSpPr>
          <p:spPr>
            <a:xfrm>
              <a:off x="5618452" y="5194709"/>
              <a:ext cx="162498" cy="88882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Shape 667"/>
            <p:cNvSpPr/>
            <p:nvPr/>
          </p:nvSpPr>
          <p:spPr>
            <a:xfrm>
              <a:off x="5420629" y="5115703"/>
              <a:ext cx="189345" cy="190462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5" name="Shape 668"/>
          <p:cNvSpPr/>
          <p:nvPr/>
        </p:nvSpPr>
        <p:spPr>
          <a:xfrm>
            <a:off x="10754722" y="4216970"/>
            <a:ext cx="399321" cy="364547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lIns="121678" tIns="121678" rIns="121678" bIns="12167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6" name="Shape 669"/>
          <p:cNvGrpSpPr>
            <a:grpSpLocks/>
          </p:cNvGrpSpPr>
          <p:nvPr/>
        </p:nvGrpSpPr>
        <p:grpSpPr bwMode="auto">
          <a:xfrm>
            <a:off x="1202717" y="689298"/>
            <a:ext cx="510243" cy="811874"/>
            <a:chOff x="6718575" y="2318625"/>
            <a:chExt cx="256950" cy="407375"/>
          </a:xfrm>
        </p:grpSpPr>
        <p:sp>
          <p:nvSpPr>
            <p:cNvPr id="157" name="Shape 670"/>
            <p:cNvSpPr/>
            <p:nvPr/>
          </p:nvSpPr>
          <p:spPr>
            <a:xfrm>
              <a:off x="6795979" y="2673281"/>
              <a:ext cx="102142" cy="23164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Shape 671"/>
            <p:cNvSpPr/>
            <p:nvPr/>
          </p:nvSpPr>
          <p:spPr>
            <a:xfrm>
              <a:off x="6795979" y="2650116"/>
              <a:ext cx="102142" cy="23165"/>
            </a:xfrm>
            <a:custGeom>
              <a:avLst/>
              <a:gdLst/>
              <a:ahLst/>
              <a:cxnLst/>
              <a:rect l="0" t="0" r="0" b="0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Shape 672"/>
            <p:cNvSpPr/>
            <p:nvPr/>
          </p:nvSpPr>
          <p:spPr>
            <a:xfrm>
              <a:off x="6795979" y="2696445"/>
              <a:ext cx="102142" cy="29555"/>
            </a:xfrm>
            <a:custGeom>
              <a:avLst/>
              <a:gdLst/>
              <a:ahLst/>
              <a:cxnLst/>
              <a:rect l="0" t="0" r="0" b="0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Shape 673"/>
            <p:cNvSpPr/>
            <p:nvPr/>
          </p:nvSpPr>
          <p:spPr>
            <a:xfrm>
              <a:off x="6784807" y="2459209"/>
              <a:ext cx="35111" cy="166944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Shape 674"/>
            <p:cNvSpPr/>
            <p:nvPr/>
          </p:nvSpPr>
          <p:spPr>
            <a:xfrm>
              <a:off x="6718575" y="2318625"/>
              <a:ext cx="256950" cy="307528"/>
            </a:xfrm>
            <a:custGeom>
              <a:avLst/>
              <a:gdLst/>
              <a:ahLst/>
              <a:cxnLst/>
              <a:rect l="0" t="0" r="0" b="0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Shape 675"/>
            <p:cNvSpPr/>
            <p:nvPr/>
          </p:nvSpPr>
          <p:spPr>
            <a:xfrm>
              <a:off x="6874181" y="2459209"/>
              <a:ext cx="35111" cy="166944"/>
            </a:xfrm>
            <a:custGeom>
              <a:avLst/>
              <a:gdLst/>
              <a:ahLst/>
              <a:cxnLst/>
              <a:rect l="0" t="0" r="0" b="0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Shape 676"/>
            <p:cNvSpPr/>
            <p:nvPr/>
          </p:nvSpPr>
          <p:spPr>
            <a:xfrm>
              <a:off x="6802363" y="2452819"/>
              <a:ext cx="89374" cy="19969"/>
            </a:xfrm>
            <a:custGeom>
              <a:avLst/>
              <a:gdLst/>
              <a:ahLst/>
              <a:cxnLst/>
              <a:rect l="0" t="0" r="0" b="0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Shape 677"/>
            <p:cNvSpPr/>
            <p:nvPr/>
          </p:nvSpPr>
          <p:spPr>
            <a:xfrm>
              <a:off x="6795979" y="2628550"/>
              <a:ext cx="102142" cy="0"/>
            </a:xfrm>
            <a:custGeom>
              <a:avLst/>
              <a:gdLst/>
              <a:ahLst/>
              <a:cxnLst/>
              <a:rect l="0" t="0" r="0" b="0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Shape 678"/>
          <p:cNvGrpSpPr>
            <a:grpSpLocks/>
          </p:cNvGrpSpPr>
          <p:nvPr/>
        </p:nvGrpSpPr>
        <p:grpSpPr bwMode="auto">
          <a:xfrm>
            <a:off x="446859" y="2461093"/>
            <a:ext cx="456367" cy="468021"/>
            <a:chOff x="3951850" y="2985350"/>
            <a:chExt cx="407950" cy="416500"/>
          </a:xfrm>
        </p:grpSpPr>
        <p:sp>
          <p:nvSpPr>
            <p:cNvPr id="166" name="Shape 679"/>
            <p:cNvSpPr/>
            <p:nvPr/>
          </p:nvSpPr>
          <p:spPr>
            <a:xfrm>
              <a:off x="3951850" y="2985350"/>
              <a:ext cx="314461" cy="314500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Shape 680"/>
            <p:cNvSpPr/>
            <p:nvPr/>
          </p:nvSpPr>
          <p:spPr>
            <a:xfrm>
              <a:off x="3988679" y="3022183"/>
              <a:ext cx="240804" cy="240833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Shape 681"/>
            <p:cNvSpPr/>
            <p:nvPr/>
          </p:nvSpPr>
          <p:spPr>
            <a:xfrm>
              <a:off x="4024092" y="3059017"/>
              <a:ext cx="84990" cy="83584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Shape 682"/>
            <p:cNvSpPr/>
            <p:nvPr/>
          </p:nvSpPr>
          <p:spPr>
            <a:xfrm>
              <a:off x="4205403" y="3248850"/>
              <a:ext cx="154397" cy="153000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5" name="Shape 515"/>
          <p:cNvSpPr txBox="1">
            <a:spLocks noGrp="1"/>
          </p:cNvSpPr>
          <p:nvPr>
            <p:ph type="title"/>
          </p:nvPr>
        </p:nvSpPr>
        <p:spPr>
          <a:xfrm>
            <a:off x="2306055" y="2320561"/>
            <a:ext cx="6580383" cy="86279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2306055" y="3015184"/>
            <a:ext cx="6580383" cy="2219348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1pPr>
            <a:lvl2pPr lvl="1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2pPr>
            <a:lvl3pPr lvl="2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3pPr>
            <a:lvl4pPr lvl="3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4pPr>
            <a:lvl5pPr lvl="4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5pPr>
            <a:lvl6pPr lvl="5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6pPr>
            <a:lvl7pPr lvl="6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7pPr>
            <a:lvl8pPr lvl="7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buFont typeface="Muli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7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5B9C9F-FA0E-6442-B177-52F1954863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017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hape 82"/>
          <p:cNvGrpSpPr>
            <a:grpSpLocks/>
          </p:cNvGrpSpPr>
          <p:nvPr/>
        </p:nvGrpSpPr>
        <p:grpSpPr bwMode="auto">
          <a:xfrm>
            <a:off x="-11092" y="0"/>
            <a:ext cx="9423653" cy="1774980"/>
            <a:chOff x="-8338" y="40"/>
            <a:chExt cx="7080765" cy="1327314"/>
          </a:xfrm>
        </p:grpSpPr>
        <p:sp>
          <p:nvSpPr>
            <p:cNvPr id="6" name="Shape 83"/>
            <p:cNvSpPr>
              <a:spLocks noChangeArrowheads="1"/>
            </p:cNvSpPr>
            <p:nvPr/>
          </p:nvSpPr>
          <p:spPr bwMode="auto">
            <a:xfrm>
              <a:off x="6292555" y="126224"/>
              <a:ext cx="779872" cy="259511"/>
            </a:xfrm>
            <a:prstGeom prst="triangle">
              <a:avLst>
                <a:gd name="adj" fmla="val 32426"/>
              </a:avLst>
            </a:prstGeom>
            <a:solidFill>
              <a:srgbClr val="263248"/>
            </a:solidFill>
            <a:ln>
              <a:noFill/>
            </a:ln>
            <a:extLst/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ngsana New" pitchFamily="18" charset="-34"/>
                </a:defRPr>
              </a:lvl9pPr>
            </a:lstStyle>
            <a:p>
              <a:pPr>
                <a:defRPr/>
              </a:pPr>
              <a:endParaRPr lang="en-US" altLang="en-US" sz="1797" smtClean="0">
                <a:latin typeface="Arvo" charset="0"/>
                <a:sym typeface="Arvo" charset="0"/>
              </a:endParaRPr>
            </a:p>
          </p:txBody>
        </p:sp>
        <p:grpSp>
          <p:nvGrpSpPr>
            <p:cNvPr id="7" name="Shape 84"/>
            <p:cNvGrpSpPr>
              <a:grpSpLocks/>
            </p:cNvGrpSpPr>
            <p:nvPr/>
          </p:nvGrpSpPr>
          <p:grpSpPr bwMode="auto"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11" name="Shape 85"/>
              <p:cNvSpPr>
                <a:spLocks noChangeArrowheads="1"/>
              </p:cNvSpPr>
              <p:nvPr/>
            </p:nvSpPr>
            <p:spPr bwMode="auto">
              <a:xfrm>
                <a:off x="-2169669" y="331600"/>
                <a:ext cx="6957879" cy="1699506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  <a:extLst/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9pPr>
              </a:lstStyle>
              <a:p>
                <a:pPr>
                  <a:defRPr/>
                </a:pPr>
                <a:endParaRPr lang="en-US" altLang="en-US" sz="1797" smtClean="0">
                  <a:latin typeface="Arvo" charset="0"/>
                  <a:sym typeface="Arvo" charset="0"/>
                </a:endParaRPr>
              </a:p>
            </p:txBody>
          </p:sp>
          <p:sp>
            <p:nvSpPr>
              <p:cNvPr id="12" name="Shape 86"/>
              <p:cNvSpPr>
                <a:spLocks noChangeArrowheads="1"/>
              </p:cNvSpPr>
              <p:nvPr/>
            </p:nvSpPr>
            <p:spPr bwMode="auto">
              <a:xfrm>
                <a:off x="4762293" y="330075"/>
                <a:ext cx="1699833" cy="1699506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  <a:extLst/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9pPr>
              </a:lstStyle>
              <a:p>
                <a:pPr>
                  <a:defRPr/>
                </a:pPr>
                <a:endParaRPr lang="en-US" altLang="en-US" sz="1797" smtClean="0">
                  <a:latin typeface="Arvo" charset="0"/>
                  <a:sym typeface="Arvo" charset="0"/>
                </a:endParaRPr>
              </a:p>
            </p:txBody>
          </p:sp>
        </p:grpSp>
        <p:grpSp>
          <p:nvGrpSpPr>
            <p:cNvPr id="8" name="Shape 87"/>
            <p:cNvGrpSpPr>
              <a:grpSpLocks/>
            </p:cNvGrpSpPr>
            <p:nvPr/>
          </p:nvGrpSpPr>
          <p:grpSpPr bwMode="auto">
            <a:xfrm rot="10800000" flipH="1">
              <a:off x="-8338" y="380973"/>
              <a:ext cx="7073229" cy="771390"/>
              <a:chOff x="-9110439" y="330927"/>
              <a:chExt cx="15576368" cy="1698723"/>
            </a:xfrm>
          </p:grpSpPr>
          <p:sp>
            <p:nvSpPr>
              <p:cNvPr id="9" name="Shape 88"/>
              <p:cNvSpPr>
                <a:spLocks noChangeArrowheads="1"/>
              </p:cNvSpPr>
              <p:nvPr/>
            </p:nvSpPr>
            <p:spPr bwMode="auto">
              <a:xfrm>
                <a:off x="-9113060" y="333549"/>
                <a:ext cx="13883428" cy="1698721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  <a:extLst/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9pPr>
              </a:lstStyle>
              <a:p>
                <a:pPr>
                  <a:defRPr/>
                </a:pPr>
                <a:endParaRPr lang="en-US" altLang="en-US" sz="1797" smtClean="0">
                  <a:latin typeface="Arvo" charset="0"/>
                  <a:sym typeface="Arvo" charset="0"/>
                </a:endParaRPr>
              </a:p>
            </p:txBody>
          </p:sp>
          <p:sp>
            <p:nvSpPr>
              <p:cNvPr id="10" name="Shape 89"/>
              <p:cNvSpPr>
                <a:spLocks noChangeArrowheads="1"/>
              </p:cNvSpPr>
              <p:nvPr/>
            </p:nvSpPr>
            <p:spPr bwMode="auto">
              <a:xfrm>
                <a:off x="4783476" y="330929"/>
                <a:ext cx="1699048" cy="1698721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  <a:extLst/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ngsana New" pitchFamily="18" charset="-34"/>
                  </a:defRPr>
                </a:lvl9pPr>
              </a:lstStyle>
              <a:p>
                <a:pPr>
                  <a:defRPr/>
                </a:pPr>
                <a:endParaRPr lang="en-US" altLang="en-US" sz="1797" smtClean="0">
                  <a:latin typeface="Arvo" charset="0"/>
                  <a:sym typeface="Arvo" charset="0"/>
                </a:endParaRPr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1083721" y="524887"/>
            <a:ext cx="6998419" cy="1024438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1083721" y="2056345"/>
            <a:ext cx="4496189" cy="364249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SzPct val="100000"/>
              <a:defRPr sz="2662"/>
            </a:lvl1pPr>
            <a:lvl2pPr lvl="1">
              <a:spcBef>
                <a:spcPts val="0"/>
              </a:spcBef>
              <a:buSzPct val="100000"/>
              <a:defRPr sz="2662"/>
            </a:lvl2pPr>
            <a:lvl3pPr lvl="2">
              <a:spcBef>
                <a:spcPts val="0"/>
              </a:spcBef>
              <a:buSzPct val="100000"/>
              <a:defRPr sz="2662"/>
            </a:lvl3pPr>
            <a:lvl4pPr lvl="3">
              <a:spcBef>
                <a:spcPts val="0"/>
              </a:spcBef>
              <a:buSzPct val="100000"/>
              <a:defRPr sz="2662"/>
            </a:lvl4pPr>
            <a:lvl5pPr lvl="4">
              <a:spcBef>
                <a:spcPts val="0"/>
              </a:spcBef>
              <a:buSzPct val="100000"/>
              <a:defRPr sz="2662"/>
            </a:lvl5pPr>
            <a:lvl6pPr lvl="5">
              <a:spcBef>
                <a:spcPts val="0"/>
              </a:spcBef>
              <a:buSzPct val="100000"/>
              <a:defRPr sz="2662"/>
            </a:lvl6pPr>
            <a:lvl7pPr lvl="6">
              <a:spcBef>
                <a:spcPts val="0"/>
              </a:spcBef>
              <a:buSzPct val="100000"/>
              <a:defRPr sz="2662"/>
            </a:lvl7pPr>
            <a:lvl8pPr lvl="7">
              <a:spcBef>
                <a:spcPts val="0"/>
              </a:spcBef>
              <a:buSzPct val="100000"/>
              <a:defRPr sz="2662"/>
            </a:lvl8pPr>
            <a:lvl9pPr lvl="8">
              <a:spcBef>
                <a:spcPts val="0"/>
              </a:spcBef>
              <a:buSzPct val="100000"/>
              <a:defRPr sz="2662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5850813" y="2056345"/>
            <a:ext cx="4496188" cy="364249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SzPct val="100000"/>
              <a:defRPr sz="2662"/>
            </a:lvl1pPr>
            <a:lvl2pPr lvl="1">
              <a:spcBef>
                <a:spcPts val="0"/>
              </a:spcBef>
              <a:buSzPct val="100000"/>
              <a:defRPr sz="2662"/>
            </a:lvl2pPr>
            <a:lvl3pPr lvl="2">
              <a:spcBef>
                <a:spcPts val="0"/>
              </a:spcBef>
              <a:buSzPct val="100000"/>
              <a:defRPr sz="2662"/>
            </a:lvl3pPr>
            <a:lvl4pPr lvl="3">
              <a:spcBef>
                <a:spcPts val="0"/>
              </a:spcBef>
              <a:buSzPct val="100000"/>
              <a:defRPr sz="2662"/>
            </a:lvl4pPr>
            <a:lvl5pPr lvl="4">
              <a:spcBef>
                <a:spcPts val="0"/>
              </a:spcBef>
              <a:buSzPct val="100000"/>
              <a:defRPr sz="2662"/>
            </a:lvl5pPr>
            <a:lvl6pPr lvl="5">
              <a:spcBef>
                <a:spcPts val="0"/>
              </a:spcBef>
              <a:buSzPct val="100000"/>
              <a:defRPr sz="2662"/>
            </a:lvl6pPr>
            <a:lvl7pPr lvl="6">
              <a:spcBef>
                <a:spcPts val="0"/>
              </a:spcBef>
              <a:buSzPct val="100000"/>
              <a:defRPr sz="2662"/>
            </a:lvl7pPr>
            <a:lvl8pPr lvl="7">
              <a:spcBef>
                <a:spcPts val="0"/>
              </a:spcBef>
              <a:buSzPct val="100000"/>
              <a:defRPr sz="2662"/>
            </a:lvl8pPr>
            <a:lvl9pPr lvl="8">
              <a:spcBef>
                <a:spcPts val="0"/>
              </a:spcBef>
              <a:buSzPct val="100000"/>
              <a:defRPr sz="2662"/>
            </a:lvl9pPr>
          </a:lstStyle>
          <a:p>
            <a:endParaRPr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118538-DD0B-F84C-BB35-32CE81F521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812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329" y="4419142"/>
            <a:ext cx="10344308" cy="1365859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329" y="2914789"/>
            <a:ext cx="10344308" cy="150435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0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05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08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010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013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016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018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02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890" y="1666732"/>
            <a:ext cx="6116579" cy="47168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0298" y="1666732"/>
            <a:ext cx="6118692" cy="471682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90" y="275401"/>
            <a:ext cx="10952797" cy="11461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90" y="1539377"/>
            <a:ext cx="5377097" cy="64153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268" indent="0">
              <a:buNone/>
              <a:defRPr sz="2200" b="1"/>
            </a:lvl2pPr>
            <a:lvl3pPr marL="1000536" indent="0">
              <a:buNone/>
              <a:defRPr sz="2000" b="1"/>
            </a:lvl3pPr>
            <a:lvl4pPr marL="1500805" indent="0">
              <a:buNone/>
              <a:defRPr sz="1800" b="1"/>
            </a:lvl4pPr>
            <a:lvl5pPr marL="2001073" indent="0">
              <a:buNone/>
              <a:defRPr sz="1800" b="1"/>
            </a:lvl5pPr>
            <a:lvl6pPr marL="2501341" indent="0">
              <a:buNone/>
              <a:defRPr sz="1800" b="1"/>
            </a:lvl6pPr>
            <a:lvl7pPr marL="3001609" indent="0">
              <a:buNone/>
              <a:defRPr sz="1800" b="1"/>
            </a:lvl7pPr>
            <a:lvl8pPr marL="3501878" indent="0">
              <a:buNone/>
              <a:defRPr sz="1800" b="1"/>
            </a:lvl8pPr>
            <a:lvl9pPr marL="400214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90" y="2180916"/>
            <a:ext cx="5377097" cy="39622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078" y="1539377"/>
            <a:ext cx="5379210" cy="64153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268" indent="0">
              <a:buNone/>
              <a:defRPr sz="2200" b="1"/>
            </a:lvl2pPr>
            <a:lvl3pPr marL="1000536" indent="0">
              <a:buNone/>
              <a:defRPr sz="2000" b="1"/>
            </a:lvl3pPr>
            <a:lvl4pPr marL="1500805" indent="0">
              <a:buNone/>
              <a:defRPr sz="1800" b="1"/>
            </a:lvl4pPr>
            <a:lvl5pPr marL="2001073" indent="0">
              <a:buNone/>
              <a:defRPr sz="1800" b="1"/>
            </a:lvl5pPr>
            <a:lvl6pPr marL="2501341" indent="0">
              <a:buNone/>
              <a:defRPr sz="1800" b="1"/>
            </a:lvl6pPr>
            <a:lvl7pPr marL="3001609" indent="0">
              <a:buNone/>
              <a:defRPr sz="1800" b="1"/>
            </a:lvl7pPr>
            <a:lvl8pPr marL="3501878" indent="0">
              <a:buNone/>
              <a:defRPr sz="1800" b="1"/>
            </a:lvl8pPr>
            <a:lvl9pPr marL="400214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078" y="2180916"/>
            <a:ext cx="5379210" cy="396226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91" y="273809"/>
            <a:ext cx="4003772" cy="116527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044" y="273811"/>
            <a:ext cx="6803242" cy="586937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491" y="1439088"/>
            <a:ext cx="4003772" cy="4704093"/>
          </a:xfrm>
        </p:spPr>
        <p:txBody>
          <a:bodyPr/>
          <a:lstStyle>
            <a:lvl1pPr marL="0" indent="0">
              <a:buNone/>
              <a:defRPr sz="1500"/>
            </a:lvl1pPr>
            <a:lvl2pPr marL="500268" indent="0">
              <a:buNone/>
              <a:defRPr sz="1300"/>
            </a:lvl2pPr>
            <a:lvl3pPr marL="1000536" indent="0">
              <a:buNone/>
              <a:defRPr sz="1100"/>
            </a:lvl3pPr>
            <a:lvl4pPr marL="1500805" indent="0">
              <a:buNone/>
              <a:defRPr sz="1000"/>
            </a:lvl4pPr>
            <a:lvl5pPr marL="2001073" indent="0">
              <a:buNone/>
              <a:defRPr sz="1000"/>
            </a:lvl5pPr>
            <a:lvl6pPr marL="2501341" indent="0">
              <a:buNone/>
              <a:defRPr sz="1000"/>
            </a:lvl6pPr>
            <a:lvl7pPr marL="3001609" indent="0">
              <a:buNone/>
              <a:defRPr sz="1000"/>
            </a:lvl7pPr>
            <a:lvl8pPr marL="3501878" indent="0">
              <a:buNone/>
              <a:defRPr sz="1000"/>
            </a:lvl8pPr>
            <a:lvl9pPr marL="40021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63" y="4813936"/>
            <a:ext cx="7301865" cy="56831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5363" y="614478"/>
            <a:ext cx="7301865" cy="4126230"/>
          </a:xfrm>
        </p:spPr>
        <p:txBody>
          <a:bodyPr/>
          <a:lstStyle>
            <a:lvl1pPr marL="0" indent="0">
              <a:buNone/>
              <a:defRPr sz="3500"/>
            </a:lvl1pPr>
            <a:lvl2pPr marL="500268" indent="0">
              <a:buNone/>
              <a:defRPr sz="3100"/>
            </a:lvl2pPr>
            <a:lvl3pPr marL="1000536" indent="0">
              <a:buNone/>
              <a:defRPr sz="2600"/>
            </a:lvl3pPr>
            <a:lvl4pPr marL="1500805" indent="0">
              <a:buNone/>
              <a:defRPr sz="2200"/>
            </a:lvl4pPr>
            <a:lvl5pPr marL="2001073" indent="0">
              <a:buNone/>
              <a:defRPr sz="2200"/>
            </a:lvl5pPr>
            <a:lvl6pPr marL="2501341" indent="0">
              <a:buNone/>
              <a:defRPr sz="2200"/>
            </a:lvl6pPr>
            <a:lvl7pPr marL="3001609" indent="0">
              <a:buNone/>
              <a:defRPr sz="2200"/>
            </a:lvl7pPr>
            <a:lvl8pPr marL="3501878" indent="0">
              <a:buNone/>
              <a:defRPr sz="2200"/>
            </a:lvl8pPr>
            <a:lvl9pPr marL="4002146" indent="0">
              <a:buNone/>
              <a:defRPr sz="22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5363" y="5382247"/>
            <a:ext cx="7301865" cy="807098"/>
          </a:xfrm>
        </p:spPr>
        <p:txBody>
          <a:bodyPr/>
          <a:lstStyle>
            <a:lvl1pPr marL="0" indent="0">
              <a:buNone/>
              <a:defRPr sz="1500"/>
            </a:lvl1pPr>
            <a:lvl2pPr marL="500268" indent="0">
              <a:buNone/>
              <a:defRPr sz="1300"/>
            </a:lvl2pPr>
            <a:lvl3pPr marL="1000536" indent="0">
              <a:buNone/>
              <a:defRPr sz="1100"/>
            </a:lvl3pPr>
            <a:lvl4pPr marL="1500805" indent="0">
              <a:buNone/>
              <a:defRPr sz="1000"/>
            </a:lvl4pPr>
            <a:lvl5pPr marL="2001073" indent="0">
              <a:buNone/>
              <a:defRPr sz="1000"/>
            </a:lvl5pPr>
            <a:lvl6pPr marL="2501341" indent="0">
              <a:buNone/>
              <a:defRPr sz="1000"/>
            </a:lvl6pPr>
            <a:lvl7pPr marL="3001609" indent="0">
              <a:buNone/>
              <a:defRPr sz="1000"/>
            </a:lvl7pPr>
            <a:lvl8pPr marL="3501878" indent="0">
              <a:buNone/>
              <a:defRPr sz="1000"/>
            </a:lvl8pPr>
            <a:lvl9pPr marL="400214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490" y="275401"/>
            <a:ext cx="10952797" cy="1146175"/>
          </a:xfrm>
          <a:prstGeom prst="rect">
            <a:avLst/>
          </a:prstGeom>
        </p:spPr>
        <p:txBody>
          <a:bodyPr vert="horz" lIns="100054" tIns="50027" rIns="100054" bIns="5002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490" y="1604647"/>
            <a:ext cx="10952797" cy="4538535"/>
          </a:xfrm>
          <a:prstGeom prst="rect">
            <a:avLst/>
          </a:prstGeom>
        </p:spPr>
        <p:txBody>
          <a:bodyPr vert="horz" lIns="100054" tIns="50027" rIns="100054" bIns="500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490" y="6374009"/>
            <a:ext cx="2839615" cy="366139"/>
          </a:xfrm>
          <a:prstGeom prst="rect">
            <a:avLst/>
          </a:prstGeom>
        </p:spPr>
        <p:txBody>
          <a:bodyPr vert="horz" lIns="100054" tIns="50027" rIns="100054" bIns="5002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8008" y="6374009"/>
            <a:ext cx="3853762" cy="366139"/>
          </a:xfrm>
          <a:prstGeom prst="rect">
            <a:avLst/>
          </a:prstGeom>
        </p:spPr>
        <p:txBody>
          <a:bodyPr vert="horz" lIns="100054" tIns="50027" rIns="100054" bIns="5002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1672" y="6374009"/>
            <a:ext cx="2839615" cy="366139"/>
          </a:xfrm>
          <a:prstGeom prst="rect">
            <a:avLst/>
          </a:prstGeom>
        </p:spPr>
        <p:txBody>
          <a:bodyPr vert="horz" lIns="100054" tIns="50027" rIns="100054" bIns="5002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29C90-6B4B-4C16-8B6E-4B6EFC4F36F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ctr" defTabSz="1000536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201" indent="-375201" algn="l" defTabSz="1000536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2936" indent="-312668" algn="l" defTabSz="1000536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0671" indent="-250134" algn="l" defTabSz="1000536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0939" indent="-250134" algn="l" defTabSz="1000536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1207" indent="-250134" algn="l" defTabSz="1000536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1475" indent="-250134" algn="l" defTabSz="100053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1744" indent="-250134" algn="l" defTabSz="100053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2012" indent="-250134" algn="l" defTabSz="100053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2280" indent="-250134" algn="l" defTabSz="100053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000536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500268" algn="l" defTabSz="1000536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0536" algn="l" defTabSz="1000536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1500805" algn="l" defTabSz="1000536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001073" algn="l" defTabSz="1000536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341" algn="l" defTabSz="1000536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3001609" algn="l" defTabSz="1000536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3501878" algn="l" defTabSz="1000536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4002146" algn="l" defTabSz="1000536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20" Type="http://schemas.openxmlformats.org/officeDocument/2006/relationships/image" Target="../media/image55.png"/><Relationship Id="rId21" Type="http://schemas.openxmlformats.org/officeDocument/2006/relationships/image" Target="../media/image2.png"/><Relationship Id="rId10" Type="http://schemas.openxmlformats.org/officeDocument/2006/relationships/image" Target="../media/image46.png"/><Relationship Id="rId11" Type="http://schemas.openxmlformats.org/officeDocument/2006/relationships/image" Target="../media/image47.jpeg"/><Relationship Id="rId12" Type="http://schemas.openxmlformats.org/officeDocument/2006/relationships/image" Target="../media/image48.jpeg"/><Relationship Id="rId13" Type="http://schemas.openxmlformats.org/officeDocument/2006/relationships/image" Target="../media/image49.jpeg"/><Relationship Id="rId14" Type="http://schemas.openxmlformats.org/officeDocument/2006/relationships/image" Target="../media/image50.jpeg"/><Relationship Id="rId15" Type="http://schemas.openxmlformats.org/officeDocument/2006/relationships/image" Target="../media/image51.jpe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microsoft.com/office/2007/relationships/hdphoto" Target="../media/hdphoto2.wdp"/><Relationship Id="rId19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microsoft.com/office/2007/relationships/hdphoto" Target="../media/hdphoto1.wdp"/><Relationship Id="rId7" Type="http://schemas.openxmlformats.org/officeDocument/2006/relationships/image" Target="../media/image43.jpeg"/><Relationship Id="rId8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jpe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2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jpeg"/><Relationship Id="rId10" Type="http://schemas.openxmlformats.org/officeDocument/2006/relationships/image" Target="../media/image90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7" Type="http://schemas.openxmlformats.org/officeDocument/2006/relationships/image" Target="../media/image117.jpeg"/><Relationship Id="rId8" Type="http://schemas.openxmlformats.org/officeDocument/2006/relationships/image" Target="../media/image118.jpeg"/><Relationship Id="rId9" Type="http://schemas.openxmlformats.org/officeDocument/2006/relationships/image" Target="../media/image2.png"/><Relationship Id="rId10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Relationship Id="rId9" Type="http://schemas.openxmlformats.org/officeDocument/2006/relationships/image" Target="../media/image127.png"/><Relationship Id="rId10" Type="http://schemas.openxmlformats.org/officeDocument/2006/relationships/image" Target="../media/image2.png"/><Relationship Id="rId11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png"/><Relationship Id="rId20" Type="http://schemas.openxmlformats.org/officeDocument/2006/relationships/image" Target="../media/image145.png"/><Relationship Id="rId21" Type="http://schemas.openxmlformats.org/officeDocument/2006/relationships/image" Target="../media/image146.png"/><Relationship Id="rId22" Type="http://schemas.openxmlformats.org/officeDocument/2006/relationships/image" Target="../media/image147.png"/><Relationship Id="rId23" Type="http://schemas.openxmlformats.org/officeDocument/2006/relationships/image" Target="../media/image2.png"/><Relationship Id="rId10" Type="http://schemas.openxmlformats.org/officeDocument/2006/relationships/image" Target="../media/image135.png"/><Relationship Id="rId11" Type="http://schemas.openxmlformats.org/officeDocument/2006/relationships/image" Target="../media/image136.png"/><Relationship Id="rId12" Type="http://schemas.openxmlformats.org/officeDocument/2006/relationships/image" Target="../media/image137.jpeg"/><Relationship Id="rId13" Type="http://schemas.openxmlformats.org/officeDocument/2006/relationships/image" Target="../media/image138.png"/><Relationship Id="rId14" Type="http://schemas.openxmlformats.org/officeDocument/2006/relationships/image" Target="../media/image139.png"/><Relationship Id="rId15" Type="http://schemas.openxmlformats.org/officeDocument/2006/relationships/image" Target="../media/image140.jpeg"/><Relationship Id="rId16" Type="http://schemas.openxmlformats.org/officeDocument/2006/relationships/image" Target="../media/image141.jpeg"/><Relationship Id="rId17" Type="http://schemas.openxmlformats.org/officeDocument/2006/relationships/image" Target="../media/image142.jpeg"/><Relationship Id="rId18" Type="http://schemas.openxmlformats.org/officeDocument/2006/relationships/image" Target="../media/image143.jpeg"/><Relationship Id="rId19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jpeg"/><Relationship Id="rId6" Type="http://schemas.openxmlformats.org/officeDocument/2006/relationships/image" Target="../media/image131.jpeg"/><Relationship Id="rId7" Type="http://schemas.openxmlformats.org/officeDocument/2006/relationships/image" Target="../media/image132.png"/><Relationship Id="rId8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2.jpeg"/><Relationship Id="rId20" Type="http://schemas.openxmlformats.org/officeDocument/2006/relationships/image" Target="../media/image162.jpeg"/><Relationship Id="rId21" Type="http://schemas.openxmlformats.org/officeDocument/2006/relationships/image" Target="../media/image163.jpeg"/><Relationship Id="rId22" Type="http://schemas.openxmlformats.org/officeDocument/2006/relationships/image" Target="../media/image164.jpeg"/><Relationship Id="rId23" Type="http://schemas.openxmlformats.org/officeDocument/2006/relationships/image" Target="../media/image165.png"/><Relationship Id="rId24" Type="http://schemas.openxmlformats.org/officeDocument/2006/relationships/image" Target="../media/image2.png"/><Relationship Id="rId10" Type="http://schemas.openxmlformats.org/officeDocument/2006/relationships/image" Target="../media/image153.jpeg"/><Relationship Id="rId11" Type="http://schemas.openxmlformats.org/officeDocument/2006/relationships/image" Target="../media/image154.jpeg"/><Relationship Id="rId12" Type="http://schemas.openxmlformats.org/officeDocument/2006/relationships/image" Target="../media/image155.png"/><Relationship Id="rId13" Type="http://schemas.openxmlformats.org/officeDocument/2006/relationships/image" Target="../media/image156.jpeg"/><Relationship Id="rId14" Type="http://schemas.openxmlformats.org/officeDocument/2006/relationships/image" Target="../media/image145.png"/><Relationship Id="rId15" Type="http://schemas.openxmlformats.org/officeDocument/2006/relationships/image" Target="../media/image157.emf"/><Relationship Id="rId16" Type="http://schemas.openxmlformats.org/officeDocument/2006/relationships/image" Target="../media/image158.png"/><Relationship Id="rId17" Type="http://schemas.openxmlformats.org/officeDocument/2006/relationships/image" Target="../media/image159.png"/><Relationship Id="rId18" Type="http://schemas.openxmlformats.org/officeDocument/2006/relationships/image" Target="../media/image160.png"/><Relationship Id="rId19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8.png"/><Relationship Id="rId4" Type="http://schemas.openxmlformats.org/officeDocument/2006/relationships/image" Target="../media/image148.emf"/><Relationship Id="rId5" Type="http://schemas.openxmlformats.org/officeDocument/2006/relationships/image" Target="../media/image146.png"/><Relationship Id="rId6" Type="http://schemas.openxmlformats.org/officeDocument/2006/relationships/image" Target="../media/image149.jpeg"/><Relationship Id="rId7" Type="http://schemas.openxmlformats.org/officeDocument/2006/relationships/image" Target="../media/image150.png"/><Relationship Id="rId8" Type="http://schemas.openxmlformats.org/officeDocument/2006/relationships/image" Target="../media/image1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2.jpeg"/><Relationship Id="rId12" Type="http://schemas.openxmlformats.org/officeDocument/2006/relationships/image" Target="../media/image173.png"/><Relationship Id="rId13" Type="http://schemas.openxmlformats.org/officeDocument/2006/relationships/image" Target="../media/image174.jpeg"/><Relationship Id="rId14" Type="http://schemas.openxmlformats.org/officeDocument/2006/relationships/image" Target="../media/image175.png"/><Relationship Id="rId15" Type="http://schemas.openxmlformats.org/officeDocument/2006/relationships/image" Target="../media/image176.jpeg"/><Relationship Id="rId16" Type="http://schemas.openxmlformats.org/officeDocument/2006/relationships/image" Target="../media/image177.png"/><Relationship Id="rId17" Type="http://schemas.openxmlformats.org/officeDocument/2006/relationships/image" Target="../media/image178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9.png"/><Relationship Id="rId4" Type="http://schemas.openxmlformats.org/officeDocument/2006/relationships/image" Target="../media/image167.jpeg"/><Relationship Id="rId5" Type="http://schemas.openxmlformats.org/officeDocument/2006/relationships/image" Target="../media/image168.jpeg"/><Relationship Id="rId6" Type="http://schemas.openxmlformats.org/officeDocument/2006/relationships/image" Target="../media/image169.png"/><Relationship Id="rId7" Type="http://schemas.openxmlformats.org/officeDocument/2006/relationships/image" Target="../media/image133.png"/><Relationship Id="rId8" Type="http://schemas.openxmlformats.org/officeDocument/2006/relationships/image" Target="../media/image170.png"/><Relationship Id="rId9" Type="http://schemas.microsoft.com/office/2007/relationships/hdphoto" Target="../media/hdphoto1.wdp"/><Relationship Id="rId10" Type="http://schemas.openxmlformats.org/officeDocument/2006/relationships/image" Target="../media/image171.jpe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microsoft.com/office/2007/relationships/hdphoto" Target="../media/hdphoto3.wdp"/><Relationship Id="rId7" Type="http://schemas.openxmlformats.org/officeDocument/2006/relationships/image" Target="../media/image182.png"/><Relationship Id="rId8" Type="http://schemas.microsoft.com/office/2007/relationships/hdphoto" Target="../media/hdphoto4.wdp"/><Relationship Id="rId9" Type="http://schemas.openxmlformats.org/officeDocument/2006/relationships/image" Target="../media/image183.png"/><Relationship Id="rId10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9" Type="http://schemas.microsoft.com/office/2007/relationships/hdphoto" Target="../media/hdphoto8.wdp"/><Relationship Id="rId20" Type="http://schemas.microsoft.com/office/2007/relationships/hdphoto" Target="../media/hdphoto11.wdp"/><Relationship Id="rId21" Type="http://schemas.openxmlformats.org/officeDocument/2006/relationships/image" Target="../media/image198.jpeg"/><Relationship Id="rId22" Type="http://schemas.openxmlformats.org/officeDocument/2006/relationships/image" Target="../media/image199.jpeg"/><Relationship Id="rId23" Type="http://schemas.openxmlformats.org/officeDocument/2006/relationships/image" Target="../media/image200.jpeg"/><Relationship Id="rId24" Type="http://schemas.openxmlformats.org/officeDocument/2006/relationships/image" Target="../media/image201.png"/><Relationship Id="rId25" Type="http://schemas.openxmlformats.org/officeDocument/2006/relationships/image" Target="../media/image202.png"/><Relationship Id="rId26" Type="http://schemas.openxmlformats.org/officeDocument/2006/relationships/image" Target="../media/image203.png"/><Relationship Id="rId27" Type="http://schemas.openxmlformats.org/officeDocument/2006/relationships/image" Target="../media/image204.png"/><Relationship Id="rId10" Type="http://schemas.openxmlformats.org/officeDocument/2006/relationships/image" Target="../media/image190.jpeg"/><Relationship Id="rId11" Type="http://schemas.openxmlformats.org/officeDocument/2006/relationships/image" Target="../media/image191.png"/><Relationship Id="rId12" Type="http://schemas.openxmlformats.org/officeDocument/2006/relationships/image" Target="../media/image192.png"/><Relationship Id="rId13" Type="http://schemas.openxmlformats.org/officeDocument/2006/relationships/image" Target="../media/image193.jpeg"/><Relationship Id="rId14" Type="http://schemas.openxmlformats.org/officeDocument/2006/relationships/image" Target="../media/image194.png"/><Relationship Id="rId15" Type="http://schemas.openxmlformats.org/officeDocument/2006/relationships/image" Target="../media/image195.png"/><Relationship Id="rId16" Type="http://schemas.microsoft.com/office/2007/relationships/hdphoto" Target="../media/hdphoto9.wdp"/><Relationship Id="rId17" Type="http://schemas.openxmlformats.org/officeDocument/2006/relationships/image" Target="../media/image196.png"/><Relationship Id="rId18" Type="http://schemas.microsoft.com/office/2007/relationships/hdphoto" Target="../media/hdphoto10.wdp"/><Relationship Id="rId19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86.png"/><Relationship Id="rId4" Type="http://schemas.microsoft.com/office/2007/relationships/hdphoto" Target="../media/hdphoto6.wdp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microsoft.com/office/2007/relationships/hdphoto" Target="../media/hdphoto7.wdp"/><Relationship Id="rId8" Type="http://schemas.openxmlformats.org/officeDocument/2006/relationships/image" Target="../media/image1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208.jpeg"/><Relationship Id="rId5" Type="http://schemas.openxmlformats.org/officeDocument/2006/relationships/image" Target="../media/image209.jpeg"/><Relationship Id="rId6" Type="http://schemas.openxmlformats.org/officeDocument/2006/relationships/image" Target="../media/image210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4" Type="http://schemas.openxmlformats.org/officeDocument/2006/relationships/image" Target="../media/image213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21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eg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623" y="15776"/>
            <a:ext cx="13721105" cy="1009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484890" y="1101232"/>
            <a:ext cx="15094958" cy="336094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797" dirty="0"/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5745781" y="1251769"/>
            <a:ext cx="6040519" cy="215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r"/>
            <a:r>
              <a:rPr lang="en-US" altLang="en-US" sz="4791" b="1" dirty="0">
                <a:solidFill>
                  <a:srgbClr val="13335A"/>
                </a:solidFill>
                <a:latin typeface="TH SarabunPSK" charset="0"/>
                <a:cs typeface="TH SarabunPSK" charset="0"/>
              </a:rPr>
              <a:t>MOST’s Strategy and Program</a:t>
            </a:r>
          </a:p>
          <a:p>
            <a:pPr algn="r">
              <a:spcBef>
                <a:spcPts val="1497"/>
              </a:spcBef>
            </a:pPr>
            <a:r>
              <a:rPr lang="th-TH" altLang="en-US" sz="2396" b="1" dirty="0">
                <a:solidFill>
                  <a:srgbClr val="13335A"/>
                </a:solidFill>
                <a:latin typeface="TH SarabunPSK" charset="0"/>
                <a:cs typeface="TH SarabunPSK" charset="0"/>
              </a:rPr>
              <a:t>โดย </a:t>
            </a:r>
          </a:p>
          <a:p>
            <a:pPr algn="r">
              <a:spcBef>
                <a:spcPts val="200"/>
              </a:spcBef>
            </a:pPr>
            <a:r>
              <a:rPr lang="th-TH" altLang="en-US" sz="2396" b="1" dirty="0">
                <a:solidFill>
                  <a:srgbClr val="13335A"/>
                </a:solidFill>
                <a:latin typeface="TH SarabunPSK" charset="0"/>
                <a:cs typeface="TH SarabunPSK" charset="0"/>
              </a:rPr>
              <a:t>รองศาสตราจารย์ นายแพทย์ </a:t>
            </a:r>
            <a:r>
              <a:rPr lang="th-TH" altLang="en-US" sz="2396" b="1" dirty="0" err="1">
                <a:solidFill>
                  <a:srgbClr val="13335A"/>
                </a:solidFill>
                <a:latin typeface="TH SarabunPSK" charset="0"/>
                <a:cs typeface="TH SarabunPSK" charset="0"/>
              </a:rPr>
              <a:t>ส</a:t>
            </a:r>
            <a:r>
              <a:rPr lang="th-TH" altLang="en-US" sz="2396" b="1" dirty="0">
                <a:solidFill>
                  <a:srgbClr val="13335A"/>
                </a:solidFill>
                <a:latin typeface="TH SarabunPSK" charset="0"/>
                <a:cs typeface="TH SarabunPSK" charset="0"/>
              </a:rPr>
              <a:t>รน</a:t>
            </a:r>
            <a:r>
              <a:rPr lang="th-TH" altLang="en-US" sz="2396" b="1" dirty="0" err="1">
                <a:solidFill>
                  <a:srgbClr val="13335A"/>
                </a:solidFill>
                <a:latin typeface="TH SarabunPSK" charset="0"/>
                <a:cs typeface="TH SarabunPSK" charset="0"/>
              </a:rPr>
              <a:t>ิต</a:t>
            </a:r>
            <a:r>
              <a:rPr lang="th-TH" altLang="en-US" sz="2396" b="1" dirty="0">
                <a:solidFill>
                  <a:srgbClr val="13335A"/>
                </a:solidFill>
                <a:latin typeface="TH SarabunPSK" charset="0"/>
                <a:cs typeface="TH SarabunPSK" charset="0"/>
              </a:rPr>
              <a:t> </a:t>
            </a:r>
            <a:r>
              <a:rPr lang="th-TH" altLang="en-US" sz="2396" b="1" dirty="0" err="1">
                <a:solidFill>
                  <a:srgbClr val="13335A"/>
                </a:solidFill>
                <a:latin typeface="TH SarabunPSK" charset="0"/>
                <a:cs typeface="TH SarabunPSK" charset="0"/>
              </a:rPr>
              <a:t>ศิล</a:t>
            </a:r>
            <a:r>
              <a:rPr lang="th-TH" altLang="en-US" sz="2396" b="1" dirty="0">
                <a:solidFill>
                  <a:srgbClr val="13335A"/>
                </a:solidFill>
                <a:latin typeface="TH SarabunPSK" charset="0"/>
                <a:cs typeface="TH SarabunPSK" charset="0"/>
              </a:rPr>
              <a:t>ธรรม</a:t>
            </a:r>
            <a:br>
              <a:rPr lang="th-TH" altLang="en-US" sz="2396" b="1" dirty="0">
                <a:solidFill>
                  <a:srgbClr val="13335A"/>
                </a:solidFill>
                <a:latin typeface="TH SarabunPSK" charset="0"/>
                <a:cs typeface="TH SarabunPSK" charset="0"/>
              </a:rPr>
            </a:br>
            <a:r>
              <a:rPr lang="th-TH" altLang="en-US" sz="2396" b="1" dirty="0">
                <a:solidFill>
                  <a:srgbClr val="13335A"/>
                </a:solidFill>
                <a:latin typeface="TH SarabunPSK" charset="0"/>
                <a:cs typeface="TH SarabunPSK" charset="0"/>
              </a:rPr>
              <a:t>ปลัดกระทรวงวิทยาศาสตร์และเทคโนโลยี</a:t>
            </a:r>
            <a:endParaRPr lang="en-GB" altLang="en-US" sz="2396" b="1" dirty="0">
              <a:solidFill>
                <a:srgbClr val="13335A"/>
              </a:solidFill>
              <a:latin typeface="TH SarabunPSK" charset="0"/>
              <a:cs typeface="TH SarabunPSK" charset="0"/>
            </a:endParaRPr>
          </a:p>
        </p:txBody>
      </p:sp>
      <p:sp>
        <p:nvSpPr>
          <p:cNvPr id="35845" name="Footer Placeholder 4"/>
          <p:cNvSpPr txBox="1">
            <a:spLocks/>
          </p:cNvSpPr>
          <p:nvPr/>
        </p:nvSpPr>
        <p:spPr bwMode="auto">
          <a:xfrm>
            <a:off x="7599770" y="6284478"/>
            <a:ext cx="4107299" cy="36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r" eaLnBrk="1" hangingPunct="1"/>
            <a:r>
              <a:rPr lang="th-TH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การประชุมประจำปีสมาคม</a:t>
            </a:r>
            <a:r>
              <a:rPr lang="en-US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 ATPAC</a:t>
            </a:r>
          </a:p>
          <a:p>
            <a:pPr algn="r" eaLnBrk="1" hangingPunct="1"/>
            <a:r>
              <a:rPr lang="en-US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January 26, 2018</a:t>
            </a:r>
          </a:p>
          <a:p>
            <a:pPr algn="r" eaLnBrk="1" hangingPunct="1"/>
            <a:r>
              <a:rPr lang="en-US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Florida, USA</a:t>
            </a:r>
          </a:p>
        </p:txBody>
      </p:sp>
      <p:sp>
        <p:nvSpPr>
          <p:cNvPr id="3584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1613" indent="-285236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0943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597320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3697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fld id="{784A7338-D9B4-7F48-90CC-5566CD8FC68F}" type="slidenum">
              <a:rPr lang="en-GB" altLang="th-TH" sz="1797">
                <a:solidFill>
                  <a:schemeClr val="bg1"/>
                </a:solidFill>
                <a:latin typeface="TH SarabunPSK" charset="0"/>
                <a:cs typeface="TH SarabunPSK" charset="0"/>
              </a:rPr>
              <a:pPr/>
              <a:t>1</a:t>
            </a:fld>
            <a:endParaRPr lang="en-GB" altLang="th-TH" sz="1797">
              <a:solidFill>
                <a:schemeClr val="bg1"/>
              </a:solidFill>
              <a:latin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08489" y="969709"/>
            <a:ext cx="11147705" cy="892134"/>
          </a:xfrm>
        </p:spPr>
        <p:txBody>
          <a:bodyPr anchor="ctr">
            <a:normAutofit fontScale="90000"/>
          </a:bodyPr>
          <a:lstStyle/>
          <a:p>
            <a:pPr algn="ctr" eaLnBrk="1" hangingPunct="1"/>
            <a:r>
              <a:rPr lang="th-TH" altLang="en-US" sz="3993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ขีดค</a:t>
            </a:r>
            <a:r>
              <a:rPr lang="th-TH" altLang="en-US" sz="3993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วามสามารถการแข่งขันของประเทศไทยเพิ่มขึ้น 1</a:t>
            </a:r>
            <a:r>
              <a:rPr lang="th-TH" altLang="en-US" sz="3993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en-US" sz="3993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อันดับจาก </a:t>
            </a:r>
            <a:r>
              <a:rPr lang="th-TH" altLang="en-US" sz="3993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altLang="en-US" sz="3993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 </a:t>
            </a:r>
            <a:r>
              <a:rPr lang="th-TH" altLang="en-US" sz="539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endParaRPr lang="en-US" altLang="en-US" sz="3993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293152" y="6094325"/>
            <a:ext cx="4042330" cy="52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95">
                <a:latin typeface="TH SarabunPSK" panose="020B0500040200020003" pitchFamily="34" charset="-34"/>
                <a:cs typeface="TH SarabunPSK" panose="020B0500040200020003" pitchFamily="34" charset="-34"/>
              </a:rPr>
              <a:t>Source: IMD World Competitiveness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63" y="2300506"/>
            <a:ext cx="5484465" cy="26456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/>
          <a:srcRect l="65494" t="83525" r="12186"/>
          <a:stretch/>
        </p:blipFill>
        <p:spPr>
          <a:xfrm>
            <a:off x="4635035" y="4006226"/>
            <a:ext cx="1224136" cy="4358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96655" y="4480653"/>
            <a:ext cx="2016224" cy="542048"/>
          </a:xfrm>
          <a:prstGeom prst="rect">
            <a:avLst/>
          </a:prstGeom>
          <a:solidFill>
            <a:srgbClr val="EBF3D6"/>
          </a:solidFill>
          <a:ln>
            <a:solidFill>
              <a:srgbClr val="EBF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ectangle 32"/>
          <p:cNvSpPr/>
          <p:nvPr/>
        </p:nvSpPr>
        <p:spPr>
          <a:xfrm>
            <a:off x="468263" y="4662661"/>
            <a:ext cx="10800000" cy="542048"/>
          </a:xfrm>
          <a:prstGeom prst="rect">
            <a:avLst/>
          </a:prstGeom>
          <a:solidFill>
            <a:srgbClr val="EBF3D6"/>
          </a:solidFill>
          <a:ln>
            <a:solidFill>
              <a:srgbClr val="EBF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Rectangle 33"/>
          <p:cNvSpPr/>
          <p:nvPr/>
        </p:nvSpPr>
        <p:spPr>
          <a:xfrm>
            <a:off x="468263" y="1976399"/>
            <a:ext cx="10800000" cy="542048"/>
          </a:xfrm>
          <a:prstGeom prst="rect">
            <a:avLst/>
          </a:prstGeom>
          <a:solidFill>
            <a:srgbClr val="EBF3D6"/>
          </a:solidFill>
          <a:ln>
            <a:solidFill>
              <a:srgbClr val="EBF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4519" y="2142381"/>
            <a:ext cx="5328879" cy="272113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5400000">
            <a:off x="9828225" y="3322926"/>
            <a:ext cx="3221518" cy="542048"/>
          </a:xfrm>
          <a:prstGeom prst="rect">
            <a:avLst/>
          </a:prstGeom>
          <a:solidFill>
            <a:srgbClr val="EBF3D6"/>
          </a:solidFill>
          <a:ln>
            <a:solidFill>
              <a:srgbClr val="EBF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5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60292" y="152377"/>
            <a:ext cx="539569" cy="667783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75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082" y="67883"/>
            <a:ext cx="9915601" cy="757367"/>
          </a:xfrm>
        </p:spPr>
        <p:txBody>
          <a:bodyPr>
            <a:noAutofit/>
          </a:bodyPr>
          <a:lstStyle/>
          <a:p>
            <a:r>
              <a:rPr lang="en-US" sz="4791" dirty="0">
                <a:latin typeface="Browallia New" panose="020B0604020202020204" pitchFamily="34" charset="-34"/>
                <a:cs typeface="Browallia New" panose="020B0604020202020204" pitchFamily="34" charset="-34"/>
              </a:rPr>
              <a:t>Competitiveness rankings :</a:t>
            </a:r>
            <a:r>
              <a:rPr lang="th-TH" sz="479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4791" dirty="0">
                <a:latin typeface="Browallia New" panose="020B0604020202020204" pitchFamily="34" charset="-34"/>
                <a:cs typeface="Browallia New" panose="020B0604020202020204" pitchFamily="34" charset="-34"/>
              </a:rPr>
              <a:t>2017</a:t>
            </a:r>
            <a:endParaRPr lang="th-TH" sz="479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971" y="997428"/>
            <a:ext cx="4286280" cy="583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World Top 10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6127" y="1120113"/>
            <a:ext cx="7286676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6" b="1" dirty="0">
                <a:latin typeface="TH SarabunPSK" pitchFamily="34" charset="-34"/>
                <a:cs typeface="TH SarabunPSK" pitchFamily="34" charset="-34"/>
              </a:rPr>
              <a:t>Competitiveness rankings by countries of the Asia Pacific region</a:t>
            </a:r>
            <a:endParaRPr lang="th-TH" sz="2396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506" y="5668906"/>
            <a:ext cx="2810062" cy="337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97" dirty="0">
                <a:latin typeface="Browallia New" panose="020B0604020202020204" pitchFamily="34" charset="-34"/>
                <a:cs typeface="Browallia New" panose="020B0604020202020204" pitchFamily="34" charset="-34"/>
              </a:rPr>
              <a:t>Source: IMD World Competitiveness Online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60292" y="152377"/>
            <a:ext cx="539569" cy="66778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634785" y="1665840"/>
          <a:ext cx="7368812" cy="5362956"/>
        </p:xfrm>
        <a:graphic>
          <a:graphicData uri="http://schemas.openxmlformats.org/drawingml/2006/table">
            <a:tbl>
              <a:tblPr firstRow="1" firstCol="1" bandRow="1"/>
              <a:tblGrid>
                <a:gridCol w="1781948"/>
                <a:gridCol w="621114"/>
                <a:gridCol w="621114"/>
                <a:gridCol w="621114"/>
                <a:gridCol w="621114"/>
                <a:gridCol w="621114"/>
                <a:gridCol w="703297"/>
                <a:gridCol w="703297"/>
                <a:gridCol w="537350"/>
                <a:gridCol w="537350"/>
              </a:tblGrid>
              <a:tr h="314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Country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2009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2010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2011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2012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2013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2014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2015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2016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2017</a:t>
                      </a:r>
                      <a:endParaRPr lang="en-US" sz="1600" b="1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Hong Kong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Singapore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Taiwan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8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Malaysia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18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10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16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15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Australia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15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16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18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New Zealand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15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16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16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China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20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18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23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18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South Korea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26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25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Japan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17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26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27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26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26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Thailand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26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26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30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30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28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27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Philippines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43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38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41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Indonesia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35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37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42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48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314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India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30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32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35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40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44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44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41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45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  <a:tr h="465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Number </a:t>
                      </a: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of </a:t>
                      </a:r>
                      <a:r>
                        <a:rPr lang="en-US" sz="1800" dirty="0" smtClean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countries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57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58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59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60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60</a:t>
                      </a:r>
                      <a:endParaRPr lang="en-US" sz="160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61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61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Browallia New" panose="020B0604020202020204" pitchFamily="34" charset="-34"/>
                          <a:cs typeface="Browallia New" panose="020B0604020202020204" pitchFamily="34" charset="-34"/>
                        </a:rPr>
                        <a:t>63</a:t>
                      </a:r>
                      <a:endParaRPr lang="en-US" sz="1600" dirty="0">
                        <a:effectLst/>
                        <a:latin typeface="Browallia New" panose="020B0604020202020204" pitchFamily="34" charset="-34"/>
                        <a:ea typeface="SimSun" panose="02010600030101010101" pitchFamily="2" charset="-122"/>
                        <a:cs typeface="Browallia New" panose="020B0604020202020204" pitchFamily="34" charset="-34"/>
                      </a:endParaRPr>
                    </a:p>
                  </a:txBody>
                  <a:tcPr marL="68455" marR="68455" marT="0" marB="0"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559952" y="4841253"/>
            <a:ext cx="7609822" cy="2844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094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506" y="1610952"/>
            <a:ext cx="4404446" cy="40579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59952" y="6523337"/>
            <a:ext cx="2810062" cy="3379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97" dirty="0">
                <a:latin typeface="Browallia New" panose="020B0604020202020204" pitchFamily="34" charset="-34"/>
                <a:cs typeface="Browallia New" panose="020B0604020202020204" pitchFamily="34" charset="-34"/>
              </a:rPr>
              <a:t>Source: IMD World Competitiveness Online</a:t>
            </a: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5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02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71" y="0"/>
            <a:ext cx="9792092" cy="768943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latin typeface="TH SarabunPSK" pitchFamily="34" charset="-34"/>
                <a:cs typeface="TH SarabunPSK" pitchFamily="34" charset="-34"/>
              </a:rPr>
              <a:t>Competitiveness Landscape 2017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4871" y="1055891"/>
            <a:ext cx="11130742" cy="5794250"/>
            <a:chOff x="240557" y="893762"/>
            <a:chExt cx="11130742" cy="5794250"/>
          </a:xfrm>
        </p:grpSpPr>
        <p:pic>
          <p:nvPicPr>
            <p:cNvPr id="11" name="Picture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557" y="893762"/>
              <a:ext cx="11130742" cy="5631321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9728225" y="3795715"/>
              <a:ext cx="320050" cy="2892297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94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60292" y="152377"/>
            <a:ext cx="539569" cy="667783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5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69" y="814572"/>
            <a:ext cx="656027" cy="69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13" y="814572"/>
            <a:ext cx="549859" cy="7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7" y="886010"/>
            <a:ext cx="494397" cy="60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101" y="814572"/>
            <a:ext cx="467458" cy="67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4653" y="6529612"/>
            <a:ext cx="8059615" cy="337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597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ที่มา</a:t>
            </a:r>
            <a:r>
              <a:rPr lang="en-US" sz="1597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: International Institute for Management Development, World Competitiveness Yearbook 2017</a:t>
            </a:r>
            <a:endParaRPr lang="th-TH" sz="1597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0" y="14037"/>
            <a:ext cx="6299201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altLang="en-US" sz="4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อันดับในการแข่งขันแต่ละปัจจัย</a:t>
            </a:r>
            <a:endParaRPr lang="en-US" altLang="en-US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078837"/>
              </p:ext>
            </p:extLst>
          </p:nvPr>
        </p:nvGraphicFramePr>
        <p:xfrm>
          <a:off x="1155667" y="941089"/>
          <a:ext cx="9858442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2095"/>
                <a:gridCol w="1857388"/>
                <a:gridCol w="1571636"/>
                <a:gridCol w="1357323"/>
              </a:tblGrid>
              <a:tr h="152053">
                <a:tc>
                  <a:txBody>
                    <a:bodyPr/>
                    <a:lstStyle/>
                    <a:p>
                      <a:pPr marL="0" marR="0" indent="0" algn="ctr" defTabSz="10005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Scientific Infrastructure Criterion</a:t>
                      </a:r>
                      <a:endParaRPr lang="th-TH" sz="2800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2016</a:t>
                      </a:r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2017</a:t>
                      </a:r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Total expenditure on R&amp;D per GDP (</a:t>
                      </a:r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1000536" rtl="0" eaLnBrk="1" latinLnBrk="0" hangingPunct="1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Researchers in R&amp;D per capita (FTE) </a:t>
                      </a:r>
                      <a:b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Per 1,000 People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0536" rtl="0" eaLnBrk="1" latinLnBrk="0" hangingPunct="1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49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0536" rtl="0" eaLnBrk="1" latinLnBrk="0" hangingPunct="1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46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00536" rtl="0" eaLnBrk="1" latinLnBrk="0" hangingPunct="1"/>
                      <a:endParaRPr lang="th-TH" sz="2800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1000536" rtl="0" eaLnBrk="1" latinLnBrk="0" hangingPunct="1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Scientific articles (Scientific articles </a:t>
                      </a:r>
                      <a:b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published by origin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of author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0536" rtl="0" eaLnBrk="1" latinLnBrk="0" hangingPunct="1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36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0536" rtl="0" eaLnBrk="1" latinLnBrk="0" hangingPunct="1"/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36</a:t>
                      </a:r>
                      <a:endParaRPr lang="th-TH" sz="2800" b="1" kern="1200" dirty="0" smtClean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00536" rtl="0" eaLnBrk="1" latinLnBrk="0" hangingPunct="1"/>
                      <a:endParaRPr lang="th-TH" sz="2800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Nobel prizes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Scientific</a:t>
                      </a:r>
                      <a:r>
                        <a:rPr lang="en-US" sz="28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research (public and private) </a:t>
                      </a:r>
                      <a:br>
                        <a:rPr lang="en-US" sz="28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28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is high by international standards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Knowledge</a:t>
                      </a:r>
                      <a:r>
                        <a:rPr lang="en-US" sz="28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transfer is highly developed </a:t>
                      </a:r>
                      <a:br>
                        <a:rPr lang="en-US" sz="28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2800" b="1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between companies and university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</a:t>
                      </a:r>
                      <a:endParaRPr lang="th-TH" sz="2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0228291" y="1509699"/>
            <a:ext cx="288032" cy="4289130"/>
            <a:chOff x="9656787" y="1509699"/>
            <a:chExt cx="288032" cy="4289130"/>
          </a:xfrm>
        </p:grpSpPr>
        <p:sp>
          <p:nvSpPr>
            <p:cNvPr id="6" name="Up Arrow 5"/>
            <p:cNvSpPr/>
            <p:nvPr/>
          </p:nvSpPr>
          <p:spPr>
            <a:xfrm>
              <a:off x="9656787" y="1509699"/>
              <a:ext cx="288032" cy="360040"/>
            </a:xfrm>
            <a:prstGeom prst="upArrow">
              <a:avLst/>
            </a:prstGeom>
            <a:solidFill>
              <a:srgbClr val="66FF3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Up Arrow 4"/>
            <p:cNvSpPr/>
            <p:nvPr/>
          </p:nvSpPr>
          <p:spPr>
            <a:xfrm rot="10800000">
              <a:off x="9656787" y="3938592"/>
              <a:ext cx="288032" cy="360040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Oval 6"/>
            <p:cNvSpPr/>
            <p:nvPr/>
          </p:nvSpPr>
          <p:spPr>
            <a:xfrm>
              <a:off x="9656787" y="3081335"/>
              <a:ext cx="288000" cy="288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Up Arrow 7"/>
            <p:cNvSpPr/>
            <p:nvPr/>
          </p:nvSpPr>
          <p:spPr>
            <a:xfrm>
              <a:off x="9656787" y="2152641"/>
              <a:ext cx="288032" cy="360040"/>
            </a:xfrm>
            <a:prstGeom prst="upArrow">
              <a:avLst/>
            </a:prstGeom>
            <a:solidFill>
              <a:srgbClr val="66FF3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Up Arrow 9"/>
            <p:cNvSpPr/>
            <p:nvPr/>
          </p:nvSpPr>
          <p:spPr>
            <a:xfrm>
              <a:off x="9656787" y="4507245"/>
              <a:ext cx="288032" cy="360040"/>
            </a:xfrm>
            <a:prstGeom prst="upArrow">
              <a:avLst/>
            </a:prstGeom>
            <a:solidFill>
              <a:srgbClr val="66FF3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9656787" y="5438789"/>
              <a:ext cx="288032" cy="360040"/>
            </a:xfrm>
            <a:prstGeom prst="upArrow">
              <a:avLst/>
            </a:prstGeom>
            <a:solidFill>
              <a:srgbClr val="66FF3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3" name="Rectangle 12"/>
          <p:cNvSpPr/>
          <p:nvPr/>
        </p:nvSpPr>
        <p:spPr>
          <a:xfrm rot="20854035">
            <a:off x="276936" y="-65696"/>
            <a:ext cx="27302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Example !!</a:t>
            </a:r>
            <a:endParaRPr lang="th-TH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2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80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5599" y="4282133"/>
            <a:ext cx="5357850" cy="54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ounded Rectangle 9"/>
          <p:cNvSpPr/>
          <p:nvPr/>
        </p:nvSpPr>
        <p:spPr>
          <a:xfrm>
            <a:off x="655599" y="2009765"/>
            <a:ext cx="5436000" cy="5000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727038" y="1938043"/>
            <a:ext cx="7072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เพิ่มความเข้มแข็งด้าน </a:t>
            </a:r>
            <a:r>
              <a:rPr lang="en-US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S&amp;T 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ของประเทศ</a:t>
            </a:r>
          </a:p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1. การลงทุนเพื่อ 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R&amp;D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เพิ่มสู่ </a:t>
            </a:r>
            <a:r>
              <a:rPr lang="th-TH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1.5</a:t>
            </a:r>
            <a:r>
              <a:rPr lang="en-US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 ของ 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GDP</a:t>
            </a:r>
          </a:p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2. การลงทุน 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R&amp;D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ของภาคเอกชนต่อภาครัฐ เพิ่มเป็น  </a:t>
            </a:r>
            <a:r>
              <a:rPr lang="th-TH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70 </a:t>
            </a:r>
            <a:r>
              <a:rPr lang="en-US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: 30</a:t>
            </a:r>
          </a:p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3. จำนวนบุคลากรด้าน 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R&amp;D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เพิ่มเป็น </a:t>
            </a:r>
            <a:r>
              <a:rPr lang="th-TH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25 </a:t>
            </a:r>
            <a:r>
              <a:rPr lang="en-US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10,000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คน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037" y="4221800"/>
            <a:ext cx="112872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เพิ่มความสามารถในการประยุกต์ใช้ </a:t>
            </a:r>
            <a:r>
              <a:rPr lang="en-US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STI</a:t>
            </a:r>
            <a: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sz="36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เพื่อยกระดับความสามารถในการแข่งขันของภาคการผลิตและบริการ และคุณภาพชีวิตของประชาชน</a:t>
            </a:r>
          </a:p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1. อันดับความสามารถในการแข่งขันโครงสร้างพื้นฐานด้าน 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S&amp;T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อยู่ในลำดับ </a:t>
            </a:r>
            <a:r>
              <a:rPr lang="th-TH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1 ใน 30 (</a:t>
            </a:r>
            <a:r>
              <a:rPr lang="en-US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IMD</a:t>
            </a:r>
            <a:r>
              <a:rPr lang="th-TH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273050" indent="-273050"/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2. ผลงานวิจัยและเทคโนโลยีพร้อมใช้ ถูกนำไปใช้ในการสร้างมูลค่าเชิงพาณิชย์ให้กับภาคการผลิตและบริการ </a:t>
            </a:r>
            <a:br>
              <a:rPr lang="th-TH" sz="2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และภาคธุรกิจ  </a:t>
            </a:r>
            <a:r>
              <a:rPr lang="th-TH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ไม่น้อยกว่า 30</a:t>
            </a:r>
            <a:r>
              <a:rPr lang="en-US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2800" b="1" dirty="0" smtClean="0">
                <a:solidFill>
                  <a:srgbClr val="FF1919"/>
                </a:solidFill>
                <a:latin typeface="TH SarabunPSK" pitchFamily="34" charset="-34"/>
                <a:cs typeface="TH SarabunPSK" pitchFamily="34" charset="-34"/>
              </a:rPr>
              <a:t> ของผลงานทั้งหมด</a:t>
            </a:r>
            <a:endParaRPr lang="th-TH" sz="2800" b="1" dirty="0">
              <a:solidFill>
                <a:srgbClr val="FF1919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295" r="30173"/>
          <a:stretch>
            <a:fillRect/>
          </a:stretch>
        </p:blipFill>
        <p:spPr bwMode="auto">
          <a:xfrm>
            <a:off x="8000298" y="223815"/>
            <a:ext cx="3013811" cy="4286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oal-targ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8607" y="105527"/>
            <a:ext cx="2714644" cy="1761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14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>
          <a:xfrm>
            <a:off x="6156325" y="5010161"/>
            <a:ext cx="5870573" cy="1785950"/>
          </a:xfrm>
          <a:prstGeom prst="roundRect">
            <a:avLst/>
          </a:prstGeom>
          <a:solidFill>
            <a:srgbClr val="B6D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Rounded Rectangle 52"/>
          <p:cNvSpPr/>
          <p:nvPr/>
        </p:nvSpPr>
        <p:spPr>
          <a:xfrm>
            <a:off x="155533" y="5010161"/>
            <a:ext cx="5870573" cy="1785950"/>
          </a:xfrm>
          <a:prstGeom prst="roundRect">
            <a:avLst/>
          </a:prstGeom>
          <a:solidFill>
            <a:srgbClr val="B6D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Rounded Rectangle 49"/>
          <p:cNvSpPr/>
          <p:nvPr/>
        </p:nvSpPr>
        <p:spPr>
          <a:xfrm>
            <a:off x="6156325" y="3152773"/>
            <a:ext cx="5870573" cy="1785950"/>
          </a:xfrm>
          <a:prstGeom prst="roundRect">
            <a:avLst/>
          </a:prstGeom>
          <a:solidFill>
            <a:srgbClr val="D0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Rounded Rectangle 50"/>
          <p:cNvSpPr/>
          <p:nvPr/>
        </p:nvSpPr>
        <p:spPr>
          <a:xfrm>
            <a:off x="155533" y="3152773"/>
            <a:ext cx="5870573" cy="1785950"/>
          </a:xfrm>
          <a:prstGeom prst="roundRect">
            <a:avLst/>
          </a:prstGeom>
          <a:solidFill>
            <a:srgbClr val="D0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Rounded Rectangle 43"/>
          <p:cNvSpPr/>
          <p:nvPr/>
        </p:nvSpPr>
        <p:spPr>
          <a:xfrm>
            <a:off x="6156325" y="1264891"/>
            <a:ext cx="5870573" cy="1785950"/>
          </a:xfrm>
          <a:prstGeom prst="roundRect">
            <a:avLst/>
          </a:prstGeom>
          <a:solidFill>
            <a:srgbClr val="E5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ounded Rectangle 32"/>
          <p:cNvSpPr/>
          <p:nvPr/>
        </p:nvSpPr>
        <p:spPr>
          <a:xfrm>
            <a:off x="155533" y="1264891"/>
            <a:ext cx="5870573" cy="1785950"/>
          </a:xfrm>
          <a:prstGeom prst="roundRect">
            <a:avLst/>
          </a:prstGeom>
          <a:solidFill>
            <a:srgbClr val="E5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19975" y="152377"/>
            <a:ext cx="12144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สรุปภาพรวมของประเทศไทยในปี 2017 ถึงต้นปี 2018 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# 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Thailand Skyline</a:t>
            </a:r>
            <a:r>
              <a:rPr lang="th-TH" sz="4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42143" y="5073692"/>
            <a:ext cx="478634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ธนาคารโลกชี้ไทย ..</a:t>
            </a:r>
          </a:p>
          <a:p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กำลังหลุดพ้นจากความยากจน และก้าวขึ้นสู่ .. </a:t>
            </a:r>
          </a:p>
          <a:p>
            <a:r>
              <a:rPr lang="th-TH" sz="3600" b="1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“ประเทศที่มั่งคั่ง”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 แล้ว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420576" y="1509699"/>
            <a:ext cx="3824200" cy="1214446"/>
            <a:chOff x="1206262" y="1438261"/>
            <a:chExt cx="3824200" cy="1214446"/>
          </a:xfrm>
        </p:grpSpPr>
        <p:sp>
          <p:nvSpPr>
            <p:cNvPr id="3" name="Rectangle 2"/>
            <p:cNvSpPr/>
            <p:nvPr/>
          </p:nvSpPr>
          <p:spPr>
            <a:xfrm>
              <a:off x="1206262" y="1484286"/>
              <a:ext cx="268214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คาดการณ์ </a:t>
              </a:r>
              <a:r>
                <a:rPr lang="en-US" sz="2800" b="1" dirty="0" smtClean="0">
                  <a:latin typeface="TH SarabunPSK" pitchFamily="34" charset="-34"/>
                  <a:cs typeface="TH SarabunPSK" pitchFamily="34" charset="-34"/>
                </a:rPr>
                <a:t>GDP </a:t>
              </a:r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ปี 2017 </a:t>
              </a:r>
            </a:p>
            <a:p>
              <a:pPr algn="ctr"/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ขยายตัวถึง 4.3%</a:t>
              </a:r>
              <a:endParaRPr lang="th-TH" sz="2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28" name="Picture 27" descr="1-icon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9779" y="1438261"/>
              <a:ext cx="1570683" cy="1214446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6870705" y="1438261"/>
            <a:ext cx="4214842" cy="1500198"/>
            <a:chOff x="6299201" y="1438261"/>
            <a:chExt cx="4214842" cy="1500198"/>
          </a:xfrm>
        </p:grpSpPr>
        <p:sp>
          <p:nvSpPr>
            <p:cNvPr id="23" name="Rectangle 22"/>
            <p:cNvSpPr/>
            <p:nvPr/>
          </p:nvSpPr>
          <p:spPr>
            <a:xfrm>
              <a:off x="6299201" y="1438261"/>
              <a:ext cx="421484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ครองอันดับ 1 ประเทศที่เหมาะสำหรับ</a:t>
              </a:r>
            </a:p>
            <a:p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การเริ่มต้นธุรกิจมากที่สุดในโลก </a:t>
              </a:r>
            </a:p>
            <a:p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จากรายงานของ </a:t>
              </a:r>
              <a:r>
                <a:rPr lang="en-US" sz="2800" b="1" dirty="0" smtClean="0">
                  <a:latin typeface="TH SarabunPSK" pitchFamily="34" charset="-34"/>
                  <a:cs typeface="TH SarabunPSK" pitchFamily="34" charset="-34"/>
                </a:rPr>
                <a:t>US News</a:t>
              </a:r>
              <a:endParaRPr lang="th-TH" sz="2800" b="1" dirty="0" smtClean="0"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29" name="Picture 28" descr="startup-1018512_960_720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13911" y="1938327"/>
              <a:ext cx="872337" cy="1000132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451862" y="3509964"/>
            <a:ext cx="4061521" cy="1000131"/>
            <a:chOff x="1451862" y="3009897"/>
            <a:chExt cx="4061521" cy="1000131"/>
          </a:xfrm>
        </p:grpSpPr>
        <p:sp>
          <p:nvSpPr>
            <p:cNvPr id="6" name="Rectangle 5"/>
            <p:cNvSpPr/>
            <p:nvPr/>
          </p:nvSpPr>
          <p:spPr>
            <a:xfrm>
              <a:off x="2370111" y="3055921"/>
              <a:ext cx="314327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อันดับ 6 ประเทศที่มีการเติบโตโดยภาพรวมมากที่สุดในโลก</a:t>
              </a:r>
              <a:endParaRPr lang="th-TH" sz="2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30" name="Picture 29" descr="business-icon-01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1862" y="3009897"/>
              <a:ext cx="918249" cy="92869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676831" y="3351227"/>
            <a:ext cx="4694468" cy="1301744"/>
            <a:chOff x="6676831" y="3055921"/>
            <a:chExt cx="4694468" cy="1301744"/>
          </a:xfrm>
        </p:grpSpPr>
        <p:sp>
          <p:nvSpPr>
            <p:cNvPr id="7" name="Rectangle 6"/>
            <p:cNvSpPr/>
            <p:nvPr/>
          </p:nvSpPr>
          <p:spPr>
            <a:xfrm>
              <a:off x="7000923" y="3055921"/>
              <a:ext cx="43703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อันดับ 13 ประเทศที่เปิดโอกาสทางธุรกิจมากที่สุดในโลก</a:t>
              </a:r>
              <a:endParaRPr lang="th-TH" sz="2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32" name="Picture 31" descr="5169610-business-icon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rcRect l="30164" t="32227" r="24589" b="32617"/>
            <a:stretch>
              <a:fillRect/>
            </a:stretch>
          </p:blipFill>
          <p:spPr>
            <a:xfrm>
              <a:off x="6676831" y="3509962"/>
              <a:ext cx="908254" cy="726603"/>
            </a:xfrm>
            <a:prstGeom prst="rect">
              <a:avLst/>
            </a:prstGeom>
          </p:spPr>
        </p:pic>
        <p:pic>
          <p:nvPicPr>
            <p:cNvPr id="34" name="Picture 33" descr="business-icon-set-you-design-31473928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7470" r="71431" b="31056"/>
            <a:stretch>
              <a:fillRect/>
            </a:stretch>
          </p:blipFill>
          <p:spPr>
            <a:xfrm>
              <a:off x="7979874" y="3581400"/>
              <a:ext cx="676781" cy="710620"/>
            </a:xfrm>
            <a:prstGeom prst="rect">
              <a:avLst/>
            </a:prstGeom>
          </p:spPr>
        </p:pic>
        <p:pic>
          <p:nvPicPr>
            <p:cNvPr id="35" name="Picture 34" descr="business-icon-set-you-design-31473928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712" t="68944" r="42861"/>
            <a:stretch>
              <a:fillRect/>
            </a:stretch>
          </p:blipFill>
          <p:spPr>
            <a:xfrm>
              <a:off x="8585218" y="3581401"/>
              <a:ext cx="507586" cy="701164"/>
            </a:xfrm>
            <a:prstGeom prst="rect">
              <a:avLst/>
            </a:prstGeom>
          </p:spPr>
        </p:pic>
        <p:pic>
          <p:nvPicPr>
            <p:cNvPr id="36" name="Picture 35" descr="business-icon-set-you-design-31473928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281" t="40467" r="8578" b="31056"/>
            <a:stretch>
              <a:fillRect/>
            </a:stretch>
          </p:blipFill>
          <p:spPr>
            <a:xfrm>
              <a:off x="9085283" y="3652838"/>
              <a:ext cx="642942" cy="642942"/>
            </a:xfrm>
            <a:prstGeom prst="rect">
              <a:avLst/>
            </a:prstGeom>
          </p:spPr>
        </p:pic>
        <p:pic>
          <p:nvPicPr>
            <p:cNvPr id="37" name="Picture 36" descr="5169610-business-icon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rcRect t="32227" r="69836" b="26757"/>
            <a:stretch>
              <a:fillRect/>
            </a:stretch>
          </p:blipFill>
          <p:spPr>
            <a:xfrm>
              <a:off x="7551087" y="3509962"/>
              <a:ext cx="605502" cy="847703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55599" y="5119869"/>
            <a:ext cx="5143536" cy="1319052"/>
            <a:chOff x="655599" y="4869168"/>
            <a:chExt cx="5143536" cy="1319052"/>
          </a:xfrm>
        </p:grpSpPr>
        <p:sp>
          <p:nvSpPr>
            <p:cNvPr id="8" name="Rectangle 7"/>
            <p:cNvSpPr/>
            <p:nvPr/>
          </p:nvSpPr>
          <p:spPr>
            <a:xfrm>
              <a:off x="655599" y="4869168"/>
              <a:ext cx="514353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b="1" dirty="0" smtClean="0">
                  <a:latin typeface="TH SarabunPSK" pitchFamily="34" charset="-34"/>
                  <a:cs typeface="TH SarabunPSK" pitchFamily="34" charset="-34"/>
                </a:rPr>
                <a:t>ประเทศไทยมีสถานะเป็นประเทศอุตสาหกรรมใหม่เช่นเดียวกับ</a:t>
              </a:r>
              <a:endParaRPr lang="th-TH" sz="2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38" name="Picture 37" descr="1280px-Flag_of_Brazil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36112" y="5521801"/>
              <a:ext cx="612326" cy="428628"/>
            </a:xfrm>
            <a:prstGeom prst="rect">
              <a:avLst/>
            </a:prstGeom>
          </p:spPr>
        </p:pic>
        <p:pic>
          <p:nvPicPr>
            <p:cNvPr id="39" name="Picture 38" descr="malaysia-flag-selangor-flag-bendera-malaysia-selangor-efiniez-1508-10-efiniez@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03436" y="5562022"/>
              <a:ext cx="714380" cy="428628"/>
            </a:xfrm>
            <a:prstGeom prst="rect">
              <a:avLst/>
            </a:prstGeom>
          </p:spPr>
        </p:pic>
        <p:pic>
          <p:nvPicPr>
            <p:cNvPr id="40" name="Picture 39" descr="china-flag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60428" y="5585248"/>
              <a:ext cx="612326" cy="407962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 rot="20319245">
              <a:off x="2538593" y="5818888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TH SarabunPSK" pitchFamily="34" charset="-34"/>
                  <a:cs typeface="TH SarabunPSK" pitchFamily="34" charset="-34"/>
                </a:rPr>
                <a:t>China</a:t>
              </a:r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0319245">
              <a:off x="4879279" y="5750855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TH SarabunPSK" pitchFamily="34" charset="-34"/>
                  <a:cs typeface="TH SarabunPSK" pitchFamily="34" charset="-34"/>
                </a:rPr>
                <a:t>Brazil</a:t>
              </a:r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20319245">
              <a:off x="3585698" y="5791699"/>
              <a:ext cx="81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latin typeface="TH SarabunPSK" pitchFamily="34" charset="-34"/>
                  <a:cs typeface="TH SarabunPSK" pitchFamily="34" charset="-34"/>
                </a:rPr>
                <a:t>Malaysia</a:t>
              </a:r>
              <a:endParaRPr lang="th-TH" sz="1800" b="1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15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University</a:t>
            </a:r>
            <a:r>
              <a:rPr lang="en-US" dirty="0" smtClean="0"/>
              <a:t> perform research,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Society</a:t>
            </a:r>
            <a:r>
              <a:rPr lang="en-US" dirty="0" smtClean="0"/>
              <a:t> need innovation and application.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5" y="1782341"/>
            <a:ext cx="11306252" cy="4623846"/>
          </a:xfrm>
        </p:spPr>
      </p:pic>
      <p:grpSp>
        <p:nvGrpSpPr>
          <p:cNvPr id="9" name="Group 8"/>
          <p:cNvGrpSpPr/>
          <p:nvPr/>
        </p:nvGrpSpPr>
        <p:grpSpPr>
          <a:xfrm>
            <a:off x="9973319" y="3438525"/>
            <a:ext cx="2118970" cy="2396008"/>
            <a:chOff x="9973319" y="3438525"/>
            <a:chExt cx="2118970" cy="2396008"/>
          </a:xfrm>
        </p:grpSpPr>
        <p:sp>
          <p:nvSpPr>
            <p:cNvPr id="3" name="TextBox 2"/>
            <p:cNvSpPr txBox="1"/>
            <p:nvPr/>
          </p:nvSpPr>
          <p:spPr>
            <a:xfrm>
              <a:off x="10357519" y="3438525"/>
              <a:ext cx="1734770" cy="83099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H SarabunPSK" charset="0"/>
                  <a:ea typeface="TH SarabunPSK" charset="0"/>
                  <a:cs typeface="TH SarabunPSK" charset="0"/>
                </a:rPr>
                <a:t>Standardization</a:t>
              </a:r>
            </a:p>
            <a:p>
              <a:r>
                <a:rPr lang="en-US" sz="2400" b="1" dirty="0" smtClean="0">
                  <a:latin typeface="TH SarabunPSK" charset="0"/>
                  <a:ea typeface="TH SarabunPSK" charset="0"/>
                  <a:cs typeface="TH SarabunPSK" charset="0"/>
                </a:rPr>
                <a:t>Marketing</a:t>
              </a:r>
              <a:endParaRPr lang="en-US" sz="2400" b="1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363733" y="5126647"/>
              <a:ext cx="1721946" cy="70788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H SarabunPSK" charset="0"/>
                  <a:ea typeface="TH SarabunPSK" charset="0"/>
                  <a:cs typeface="TH SarabunPSK" charset="0"/>
                </a:rPr>
                <a:t>Use / </a:t>
              </a:r>
            </a:p>
            <a:p>
              <a:pPr algn="ctr"/>
              <a:r>
                <a:rPr lang="en-US" sz="2000" b="1" dirty="0" smtClean="0">
                  <a:latin typeface="TH SarabunPSK" charset="0"/>
                  <a:ea typeface="TH SarabunPSK" charset="0"/>
                  <a:cs typeface="TH SarabunPSK" charset="0"/>
                </a:rPr>
                <a:t>Commercialization</a:t>
              </a:r>
              <a:endParaRPr lang="en-US" sz="2000" b="1" dirty="0">
                <a:latin typeface="TH SarabunPSK" charset="0"/>
                <a:ea typeface="TH SarabunPSK" charset="0"/>
                <a:cs typeface="TH SarabunPSK" charset="0"/>
              </a:endParaRPr>
            </a:p>
          </p:txBody>
        </p:sp>
        <p:sp>
          <p:nvSpPr>
            <p:cNvPr id="10" name="Bent-Up Arrow 9"/>
            <p:cNvSpPr/>
            <p:nvPr/>
          </p:nvSpPr>
          <p:spPr>
            <a:xfrm>
              <a:off x="9973319" y="4230613"/>
              <a:ext cx="1771408" cy="477054"/>
            </a:xfrm>
            <a:prstGeom prst="bentUpArrow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16</a:t>
            </a:fld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5084755" y="3295649"/>
            <a:ext cx="7085020" cy="3214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3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060673"/>
              </p:ext>
            </p:extLst>
          </p:nvPr>
        </p:nvGraphicFramePr>
        <p:xfrm>
          <a:off x="798475" y="170797"/>
          <a:ext cx="10358510" cy="6540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3497"/>
                <a:gridCol w="3387231"/>
                <a:gridCol w="3787782"/>
              </a:tblGrid>
              <a:tr h="519599">
                <a:tc>
                  <a:txBody>
                    <a:bodyPr/>
                    <a:lstStyle/>
                    <a:p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Old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New (Add</a:t>
                      </a:r>
                      <a:r>
                        <a:rPr lang="en-US" sz="2800" b="1" i="0" baseline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up)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19599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Administer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Center of Excellence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Center of Innovation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47505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Teacher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Lecture</a:t>
                      </a:r>
                    </a:p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Academic position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Co-operative education</a:t>
                      </a:r>
                    </a:p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Exchange program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47505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Researcher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Publication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err="1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IP,Spin</a:t>
                      </a:r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off</a:t>
                      </a:r>
                    </a:p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Talent Mobility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47505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Student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Examination</a:t>
                      </a:r>
                    </a:p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Diploma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Entrepreneurship</a:t>
                      </a:r>
                    </a:p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Startup,</a:t>
                      </a:r>
                      <a:r>
                        <a:rPr lang="en-US" sz="2800" b="1" i="0" baseline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</a:t>
                      </a:r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SME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659126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Ministry of Science &amp;Technology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Scholarship</a:t>
                      </a:r>
                    </a:p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Science</a:t>
                      </a:r>
                      <a:r>
                        <a:rPr lang="en-US" sz="2800" b="1" i="0" baseline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camp, school</a:t>
                      </a:r>
                    </a:p>
                    <a:p>
                      <a:pPr algn="ctr"/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Startup</a:t>
                      </a:r>
                    </a:p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OTOP upgrade</a:t>
                      </a:r>
                    </a:p>
                    <a:p>
                      <a:pPr algn="ctr"/>
                      <a:r>
                        <a:rPr lang="en-US" sz="2800" b="1" i="0" dirty="0" err="1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iTAP</a:t>
                      </a:r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 for SME</a:t>
                      </a:r>
                    </a:p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TED Fund</a:t>
                      </a:r>
                    </a:p>
                    <a:p>
                      <a:pPr algn="ctr"/>
                      <a:r>
                        <a:rPr lang="en-US" sz="2800" b="1" i="0" dirty="0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Talent Mobility</a:t>
                      </a:r>
                    </a:p>
                    <a:p>
                      <a:pPr algn="ctr"/>
                      <a:r>
                        <a:rPr lang="en-US" sz="2800" b="1" i="0" dirty="0" err="1" smtClean="0">
                          <a:latin typeface="TH SarabunPSK" charset="0"/>
                          <a:ea typeface="TH SarabunPSK" charset="0"/>
                          <a:cs typeface="TH SarabunPSK" charset="0"/>
                        </a:rPr>
                        <a:t>EECi</a:t>
                      </a:r>
                      <a:endParaRPr lang="en-US" sz="2800" b="1" i="0" dirty="0">
                        <a:latin typeface="TH SarabunPSK" charset="0"/>
                        <a:ea typeface="TH SarabunPSK" charset="0"/>
                        <a:cs typeface="TH SarabunPSK" charset="0"/>
                      </a:endParaRPr>
                    </a:p>
                  </a:txBody>
                  <a:tcPr marL="91273" marR="91273" marT="45847" marB="45847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21019847">
            <a:off x="2159541" y="5824829"/>
            <a:ext cx="2860756" cy="648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Fill The Gap</a:t>
            </a:r>
            <a:endParaRPr lang="en-US" sz="3600" b="1">
              <a:solidFill>
                <a:srgbClr val="FF0000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9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readiness level (TRL)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4763" y="2818446"/>
            <a:ext cx="11798417" cy="525802"/>
            <a:chOff x="1817776" y="3496326"/>
            <a:chExt cx="9920161" cy="483910"/>
          </a:xfrm>
          <a:solidFill>
            <a:srgbClr val="C00000"/>
          </a:solidFill>
        </p:grpSpPr>
        <p:sp>
          <p:nvSpPr>
            <p:cNvPr id="6" name="Freeform 5"/>
            <p:cNvSpPr/>
            <p:nvPr/>
          </p:nvSpPr>
          <p:spPr>
            <a:xfrm>
              <a:off x="1817776" y="3496326"/>
              <a:ext cx="1209775" cy="483910"/>
            </a:xfrm>
            <a:custGeom>
              <a:avLst/>
              <a:gdLst>
                <a:gd name="connsiteX0" fmla="*/ 0 w 1209775"/>
                <a:gd name="connsiteY0" fmla="*/ 0 h 483910"/>
                <a:gd name="connsiteX1" fmla="*/ 967820 w 1209775"/>
                <a:gd name="connsiteY1" fmla="*/ 0 h 483910"/>
                <a:gd name="connsiteX2" fmla="*/ 1209775 w 1209775"/>
                <a:gd name="connsiteY2" fmla="*/ 241955 h 483910"/>
                <a:gd name="connsiteX3" fmla="*/ 967820 w 1209775"/>
                <a:gd name="connsiteY3" fmla="*/ 483910 h 483910"/>
                <a:gd name="connsiteX4" fmla="*/ 0 w 1209775"/>
                <a:gd name="connsiteY4" fmla="*/ 483910 h 483910"/>
                <a:gd name="connsiteX5" fmla="*/ 241955 w 1209775"/>
                <a:gd name="connsiteY5" fmla="*/ 241955 h 483910"/>
                <a:gd name="connsiteX6" fmla="*/ 0 w 1209775"/>
                <a:gd name="connsiteY6" fmla="*/ 0 h 4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775" h="483910">
                  <a:moveTo>
                    <a:pt x="0" y="0"/>
                  </a:moveTo>
                  <a:lnTo>
                    <a:pt x="967820" y="0"/>
                  </a:lnTo>
                  <a:lnTo>
                    <a:pt x="1209775" y="241955"/>
                  </a:lnTo>
                  <a:lnTo>
                    <a:pt x="967820" y="483910"/>
                  </a:lnTo>
                  <a:lnTo>
                    <a:pt x="0" y="483910"/>
                  </a:lnTo>
                  <a:lnTo>
                    <a:pt x="241955" y="24195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3967" tIns="30671" rIns="272626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dirty="0" smtClean="0">
                  <a:solidFill>
                    <a:prstClr val="white"/>
                  </a:solidFill>
                </a:rPr>
                <a:t>TRL1</a:t>
              </a:r>
              <a:endParaRPr lang="th-TH" sz="23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906574" y="3496326"/>
              <a:ext cx="1209775" cy="483910"/>
            </a:xfrm>
            <a:custGeom>
              <a:avLst/>
              <a:gdLst>
                <a:gd name="connsiteX0" fmla="*/ 0 w 1209775"/>
                <a:gd name="connsiteY0" fmla="*/ 0 h 483910"/>
                <a:gd name="connsiteX1" fmla="*/ 967820 w 1209775"/>
                <a:gd name="connsiteY1" fmla="*/ 0 h 483910"/>
                <a:gd name="connsiteX2" fmla="*/ 1209775 w 1209775"/>
                <a:gd name="connsiteY2" fmla="*/ 241955 h 483910"/>
                <a:gd name="connsiteX3" fmla="*/ 967820 w 1209775"/>
                <a:gd name="connsiteY3" fmla="*/ 483910 h 483910"/>
                <a:gd name="connsiteX4" fmla="*/ 0 w 1209775"/>
                <a:gd name="connsiteY4" fmla="*/ 483910 h 483910"/>
                <a:gd name="connsiteX5" fmla="*/ 241955 w 1209775"/>
                <a:gd name="connsiteY5" fmla="*/ 241955 h 483910"/>
                <a:gd name="connsiteX6" fmla="*/ 0 w 1209775"/>
                <a:gd name="connsiteY6" fmla="*/ 0 h 4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775" h="483910">
                  <a:moveTo>
                    <a:pt x="0" y="0"/>
                  </a:moveTo>
                  <a:lnTo>
                    <a:pt x="967820" y="0"/>
                  </a:lnTo>
                  <a:lnTo>
                    <a:pt x="1209775" y="241955"/>
                  </a:lnTo>
                  <a:lnTo>
                    <a:pt x="967820" y="483910"/>
                  </a:lnTo>
                  <a:lnTo>
                    <a:pt x="0" y="483910"/>
                  </a:lnTo>
                  <a:lnTo>
                    <a:pt x="241955" y="24195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3967" tIns="30671" rIns="272626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dirty="0" smtClean="0">
                  <a:solidFill>
                    <a:prstClr val="white"/>
                  </a:solidFill>
                </a:rPr>
                <a:t>TRL2</a:t>
              </a:r>
              <a:endParaRPr lang="th-TH" sz="23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995372" y="3496326"/>
              <a:ext cx="1209775" cy="483910"/>
            </a:xfrm>
            <a:custGeom>
              <a:avLst/>
              <a:gdLst>
                <a:gd name="connsiteX0" fmla="*/ 0 w 1209775"/>
                <a:gd name="connsiteY0" fmla="*/ 0 h 483910"/>
                <a:gd name="connsiteX1" fmla="*/ 967820 w 1209775"/>
                <a:gd name="connsiteY1" fmla="*/ 0 h 483910"/>
                <a:gd name="connsiteX2" fmla="*/ 1209775 w 1209775"/>
                <a:gd name="connsiteY2" fmla="*/ 241955 h 483910"/>
                <a:gd name="connsiteX3" fmla="*/ 967820 w 1209775"/>
                <a:gd name="connsiteY3" fmla="*/ 483910 h 483910"/>
                <a:gd name="connsiteX4" fmla="*/ 0 w 1209775"/>
                <a:gd name="connsiteY4" fmla="*/ 483910 h 483910"/>
                <a:gd name="connsiteX5" fmla="*/ 241955 w 1209775"/>
                <a:gd name="connsiteY5" fmla="*/ 241955 h 483910"/>
                <a:gd name="connsiteX6" fmla="*/ 0 w 1209775"/>
                <a:gd name="connsiteY6" fmla="*/ 0 h 4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775" h="483910">
                  <a:moveTo>
                    <a:pt x="0" y="0"/>
                  </a:moveTo>
                  <a:lnTo>
                    <a:pt x="967820" y="0"/>
                  </a:lnTo>
                  <a:lnTo>
                    <a:pt x="1209775" y="241955"/>
                  </a:lnTo>
                  <a:lnTo>
                    <a:pt x="967820" y="483910"/>
                  </a:lnTo>
                  <a:lnTo>
                    <a:pt x="0" y="483910"/>
                  </a:lnTo>
                  <a:lnTo>
                    <a:pt x="241955" y="24195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3967" tIns="30671" rIns="272626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dirty="0" smtClean="0">
                  <a:solidFill>
                    <a:prstClr val="white"/>
                  </a:solidFill>
                </a:rPr>
                <a:t>TRL3</a:t>
              </a:r>
              <a:endParaRPr lang="th-TH" sz="2300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5084171" y="3496326"/>
              <a:ext cx="1209775" cy="483910"/>
            </a:xfrm>
            <a:custGeom>
              <a:avLst/>
              <a:gdLst>
                <a:gd name="connsiteX0" fmla="*/ 0 w 1209775"/>
                <a:gd name="connsiteY0" fmla="*/ 0 h 483910"/>
                <a:gd name="connsiteX1" fmla="*/ 967820 w 1209775"/>
                <a:gd name="connsiteY1" fmla="*/ 0 h 483910"/>
                <a:gd name="connsiteX2" fmla="*/ 1209775 w 1209775"/>
                <a:gd name="connsiteY2" fmla="*/ 241955 h 483910"/>
                <a:gd name="connsiteX3" fmla="*/ 967820 w 1209775"/>
                <a:gd name="connsiteY3" fmla="*/ 483910 h 483910"/>
                <a:gd name="connsiteX4" fmla="*/ 0 w 1209775"/>
                <a:gd name="connsiteY4" fmla="*/ 483910 h 483910"/>
                <a:gd name="connsiteX5" fmla="*/ 241955 w 1209775"/>
                <a:gd name="connsiteY5" fmla="*/ 241955 h 483910"/>
                <a:gd name="connsiteX6" fmla="*/ 0 w 1209775"/>
                <a:gd name="connsiteY6" fmla="*/ 0 h 4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775" h="483910">
                  <a:moveTo>
                    <a:pt x="0" y="0"/>
                  </a:moveTo>
                  <a:lnTo>
                    <a:pt x="967820" y="0"/>
                  </a:lnTo>
                  <a:lnTo>
                    <a:pt x="1209775" y="241955"/>
                  </a:lnTo>
                  <a:lnTo>
                    <a:pt x="967820" y="483910"/>
                  </a:lnTo>
                  <a:lnTo>
                    <a:pt x="0" y="483910"/>
                  </a:lnTo>
                  <a:lnTo>
                    <a:pt x="241955" y="24195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3967" tIns="30671" rIns="272626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dirty="0" smtClean="0">
                  <a:solidFill>
                    <a:prstClr val="white"/>
                  </a:solidFill>
                </a:rPr>
                <a:t>TRL4</a:t>
              </a:r>
              <a:endParaRPr lang="th-TH" sz="23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172969" y="3496326"/>
              <a:ext cx="1209775" cy="483910"/>
            </a:xfrm>
            <a:custGeom>
              <a:avLst/>
              <a:gdLst>
                <a:gd name="connsiteX0" fmla="*/ 0 w 1209775"/>
                <a:gd name="connsiteY0" fmla="*/ 0 h 483910"/>
                <a:gd name="connsiteX1" fmla="*/ 967820 w 1209775"/>
                <a:gd name="connsiteY1" fmla="*/ 0 h 483910"/>
                <a:gd name="connsiteX2" fmla="*/ 1209775 w 1209775"/>
                <a:gd name="connsiteY2" fmla="*/ 241955 h 483910"/>
                <a:gd name="connsiteX3" fmla="*/ 967820 w 1209775"/>
                <a:gd name="connsiteY3" fmla="*/ 483910 h 483910"/>
                <a:gd name="connsiteX4" fmla="*/ 0 w 1209775"/>
                <a:gd name="connsiteY4" fmla="*/ 483910 h 483910"/>
                <a:gd name="connsiteX5" fmla="*/ 241955 w 1209775"/>
                <a:gd name="connsiteY5" fmla="*/ 241955 h 483910"/>
                <a:gd name="connsiteX6" fmla="*/ 0 w 1209775"/>
                <a:gd name="connsiteY6" fmla="*/ 0 h 4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775" h="483910">
                  <a:moveTo>
                    <a:pt x="0" y="0"/>
                  </a:moveTo>
                  <a:lnTo>
                    <a:pt x="967820" y="0"/>
                  </a:lnTo>
                  <a:lnTo>
                    <a:pt x="1209775" y="241955"/>
                  </a:lnTo>
                  <a:lnTo>
                    <a:pt x="967820" y="483910"/>
                  </a:lnTo>
                  <a:lnTo>
                    <a:pt x="0" y="483910"/>
                  </a:lnTo>
                  <a:lnTo>
                    <a:pt x="241955" y="24195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3967" tIns="30671" rIns="272626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dirty="0" smtClean="0">
                  <a:solidFill>
                    <a:prstClr val="white"/>
                  </a:solidFill>
                </a:rPr>
                <a:t>TRL5</a:t>
              </a:r>
              <a:endParaRPr lang="th-TH" sz="2300" b="1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261767" y="3496326"/>
              <a:ext cx="1209775" cy="483910"/>
            </a:xfrm>
            <a:custGeom>
              <a:avLst/>
              <a:gdLst>
                <a:gd name="connsiteX0" fmla="*/ 0 w 1209775"/>
                <a:gd name="connsiteY0" fmla="*/ 0 h 483910"/>
                <a:gd name="connsiteX1" fmla="*/ 967820 w 1209775"/>
                <a:gd name="connsiteY1" fmla="*/ 0 h 483910"/>
                <a:gd name="connsiteX2" fmla="*/ 1209775 w 1209775"/>
                <a:gd name="connsiteY2" fmla="*/ 241955 h 483910"/>
                <a:gd name="connsiteX3" fmla="*/ 967820 w 1209775"/>
                <a:gd name="connsiteY3" fmla="*/ 483910 h 483910"/>
                <a:gd name="connsiteX4" fmla="*/ 0 w 1209775"/>
                <a:gd name="connsiteY4" fmla="*/ 483910 h 483910"/>
                <a:gd name="connsiteX5" fmla="*/ 241955 w 1209775"/>
                <a:gd name="connsiteY5" fmla="*/ 241955 h 483910"/>
                <a:gd name="connsiteX6" fmla="*/ 0 w 1209775"/>
                <a:gd name="connsiteY6" fmla="*/ 0 h 4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775" h="483910">
                  <a:moveTo>
                    <a:pt x="0" y="0"/>
                  </a:moveTo>
                  <a:lnTo>
                    <a:pt x="967820" y="0"/>
                  </a:lnTo>
                  <a:lnTo>
                    <a:pt x="1209775" y="241955"/>
                  </a:lnTo>
                  <a:lnTo>
                    <a:pt x="967820" y="483910"/>
                  </a:lnTo>
                  <a:lnTo>
                    <a:pt x="0" y="483910"/>
                  </a:lnTo>
                  <a:lnTo>
                    <a:pt x="241955" y="24195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3967" tIns="30671" rIns="272626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dirty="0" smtClean="0">
                  <a:solidFill>
                    <a:prstClr val="white"/>
                  </a:solidFill>
                </a:rPr>
                <a:t>TRL6</a:t>
              </a:r>
              <a:endParaRPr lang="th-TH" sz="2300" b="1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8350565" y="3496326"/>
              <a:ext cx="1209775" cy="483910"/>
            </a:xfrm>
            <a:custGeom>
              <a:avLst/>
              <a:gdLst>
                <a:gd name="connsiteX0" fmla="*/ 0 w 1209775"/>
                <a:gd name="connsiteY0" fmla="*/ 0 h 483910"/>
                <a:gd name="connsiteX1" fmla="*/ 967820 w 1209775"/>
                <a:gd name="connsiteY1" fmla="*/ 0 h 483910"/>
                <a:gd name="connsiteX2" fmla="*/ 1209775 w 1209775"/>
                <a:gd name="connsiteY2" fmla="*/ 241955 h 483910"/>
                <a:gd name="connsiteX3" fmla="*/ 967820 w 1209775"/>
                <a:gd name="connsiteY3" fmla="*/ 483910 h 483910"/>
                <a:gd name="connsiteX4" fmla="*/ 0 w 1209775"/>
                <a:gd name="connsiteY4" fmla="*/ 483910 h 483910"/>
                <a:gd name="connsiteX5" fmla="*/ 241955 w 1209775"/>
                <a:gd name="connsiteY5" fmla="*/ 241955 h 483910"/>
                <a:gd name="connsiteX6" fmla="*/ 0 w 1209775"/>
                <a:gd name="connsiteY6" fmla="*/ 0 h 4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775" h="483910">
                  <a:moveTo>
                    <a:pt x="0" y="0"/>
                  </a:moveTo>
                  <a:lnTo>
                    <a:pt x="967820" y="0"/>
                  </a:lnTo>
                  <a:lnTo>
                    <a:pt x="1209775" y="241955"/>
                  </a:lnTo>
                  <a:lnTo>
                    <a:pt x="967820" y="483910"/>
                  </a:lnTo>
                  <a:lnTo>
                    <a:pt x="0" y="483910"/>
                  </a:lnTo>
                  <a:lnTo>
                    <a:pt x="241955" y="24195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3967" tIns="30671" rIns="272626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dirty="0" smtClean="0">
                  <a:solidFill>
                    <a:prstClr val="white"/>
                  </a:solidFill>
                </a:rPr>
                <a:t>TRL7</a:t>
              </a:r>
              <a:endParaRPr lang="th-TH" sz="2300" b="1" dirty="0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9439363" y="3496326"/>
              <a:ext cx="1209775" cy="483910"/>
            </a:xfrm>
            <a:custGeom>
              <a:avLst/>
              <a:gdLst>
                <a:gd name="connsiteX0" fmla="*/ 0 w 1209775"/>
                <a:gd name="connsiteY0" fmla="*/ 0 h 483910"/>
                <a:gd name="connsiteX1" fmla="*/ 967820 w 1209775"/>
                <a:gd name="connsiteY1" fmla="*/ 0 h 483910"/>
                <a:gd name="connsiteX2" fmla="*/ 1209775 w 1209775"/>
                <a:gd name="connsiteY2" fmla="*/ 241955 h 483910"/>
                <a:gd name="connsiteX3" fmla="*/ 967820 w 1209775"/>
                <a:gd name="connsiteY3" fmla="*/ 483910 h 483910"/>
                <a:gd name="connsiteX4" fmla="*/ 0 w 1209775"/>
                <a:gd name="connsiteY4" fmla="*/ 483910 h 483910"/>
                <a:gd name="connsiteX5" fmla="*/ 241955 w 1209775"/>
                <a:gd name="connsiteY5" fmla="*/ 241955 h 483910"/>
                <a:gd name="connsiteX6" fmla="*/ 0 w 1209775"/>
                <a:gd name="connsiteY6" fmla="*/ 0 h 4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775" h="483910">
                  <a:moveTo>
                    <a:pt x="0" y="0"/>
                  </a:moveTo>
                  <a:lnTo>
                    <a:pt x="967820" y="0"/>
                  </a:lnTo>
                  <a:lnTo>
                    <a:pt x="1209775" y="241955"/>
                  </a:lnTo>
                  <a:lnTo>
                    <a:pt x="967820" y="483910"/>
                  </a:lnTo>
                  <a:lnTo>
                    <a:pt x="0" y="483910"/>
                  </a:lnTo>
                  <a:lnTo>
                    <a:pt x="241955" y="24195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3967" tIns="30671" rIns="272626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dirty="0" smtClean="0">
                  <a:solidFill>
                    <a:prstClr val="white"/>
                  </a:solidFill>
                </a:rPr>
                <a:t>TRL8</a:t>
              </a:r>
              <a:endParaRPr lang="th-TH" sz="23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528162" y="3496326"/>
              <a:ext cx="1209775" cy="483910"/>
            </a:xfrm>
            <a:custGeom>
              <a:avLst/>
              <a:gdLst>
                <a:gd name="connsiteX0" fmla="*/ 0 w 1209775"/>
                <a:gd name="connsiteY0" fmla="*/ 0 h 483910"/>
                <a:gd name="connsiteX1" fmla="*/ 967820 w 1209775"/>
                <a:gd name="connsiteY1" fmla="*/ 0 h 483910"/>
                <a:gd name="connsiteX2" fmla="*/ 1209775 w 1209775"/>
                <a:gd name="connsiteY2" fmla="*/ 241955 h 483910"/>
                <a:gd name="connsiteX3" fmla="*/ 967820 w 1209775"/>
                <a:gd name="connsiteY3" fmla="*/ 483910 h 483910"/>
                <a:gd name="connsiteX4" fmla="*/ 0 w 1209775"/>
                <a:gd name="connsiteY4" fmla="*/ 483910 h 483910"/>
                <a:gd name="connsiteX5" fmla="*/ 241955 w 1209775"/>
                <a:gd name="connsiteY5" fmla="*/ 241955 h 483910"/>
                <a:gd name="connsiteX6" fmla="*/ 0 w 1209775"/>
                <a:gd name="connsiteY6" fmla="*/ 0 h 4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9775" h="483910">
                  <a:moveTo>
                    <a:pt x="0" y="0"/>
                  </a:moveTo>
                  <a:lnTo>
                    <a:pt x="967820" y="0"/>
                  </a:lnTo>
                  <a:lnTo>
                    <a:pt x="1209775" y="241955"/>
                  </a:lnTo>
                  <a:lnTo>
                    <a:pt x="967820" y="483910"/>
                  </a:lnTo>
                  <a:lnTo>
                    <a:pt x="0" y="483910"/>
                  </a:lnTo>
                  <a:lnTo>
                    <a:pt x="241955" y="241955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3967" tIns="30671" rIns="272626" bIns="30671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b="1" dirty="0" smtClean="0">
                  <a:solidFill>
                    <a:prstClr val="white"/>
                  </a:solidFill>
                </a:rPr>
                <a:t>TRL9</a:t>
              </a:r>
              <a:endParaRPr lang="th-TH" sz="23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4763" y="1105836"/>
            <a:ext cx="4028727" cy="391048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niversity</a:t>
            </a:r>
            <a:endParaRPr lang="th-TH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95696" y="1101634"/>
            <a:ext cx="3688756" cy="391048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th-TH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36658" y="1105836"/>
            <a:ext cx="3657904" cy="391048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&amp; Industries</a:t>
            </a:r>
            <a:endParaRPr lang="th-TH" sz="20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214762" y="1591072"/>
            <a:ext cx="4080934" cy="495699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development</a:t>
            </a:r>
            <a:endParaRPr lang="th-TH" sz="1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295703" y="1879419"/>
            <a:ext cx="3740961" cy="495699"/>
          </a:xfrm>
          <a:prstGeom prst="rightArrow">
            <a:avLst>
              <a:gd name="adj1" fmla="val 60881"/>
              <a:gd name="adj2" fmla="val 50000"/>
            </a:avLst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development</a:t>
            </a:r>
            <a:endParaRPr lang="th-TH" sz="1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295697" y="2262067"/>
            <a:ext cx="7434266" cy="495699"/>
          </a:xfrm>
          <a:prstGeom prst="right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development</a:t>
            </a:r>
            <a:endParaRPr lang="th-TH" sz="16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4757" y="3428505"/>
            <a:ext cx="1138867" cy="771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Scientific Knowledge Base</a:t>
            </a:r>
            <a:endParaRPr lang="th-TH" sz="1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06552" y="3428505"/>
            <a:ext cx="1138867" cy="771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Hypotheses &amp;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Designs</a:t>
            </a:r>
            <a:endParaRPr lang="th-TH" sz="1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90326" y="3428507"/>
            <a:ext cx="13457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Characterization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Preliminary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Preliminary efficacy and safety demonstrated 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n-US" sz="11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ex </a:t>
            </a:r>
            <a:r>
              <a:rPr lang="en-US" sz="1100" i="1" dirty="0">
                <a:solidFill>
                  <a:prstClr val="black"/>
                </a:solidFill>
                <a:latin typeface="Arial" panose="020B0604020202020204" pitchFamily="34" charset="0"/>
              </a:rPr>
              <a:t>vivo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 or </a:t>
            </a:r>
            <a:r>
              <a:rPr lang="en-US" sz="1100" i="1" dirty="0">
                <a:solidFill>
                  <a:prstClr val="black"/>
                </a:solidFill>
                <a:latin typeface="Arial" panose="020B0604020202020204" pitchFamily="34" charset="0"/>
              </a:rPr>
              <a:t>in </a:t>
            </a:r>
            <a:r>
              <a:rPr lang="en-US" sz="1100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vivo.</a:t>
            </a:r>
            <a:endParaRPr lang="th-TH" sz="11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63318" y="3428508"/>
            <a:ext cx="1202136" cy="229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&amp;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 of Activity and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Efficacy.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Establish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Design and Development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Plan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Preliminary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FDA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meeting 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en-US" sz="1100" dirty="0" smtClean="0">
                <a:solidFill>
                  <a:srgbClr val="FF0000"/>
                </a:solidFill>
                <a:latin typeface="Arial" panose="020B0604020202020204" pitchFamily="34" charset="0"/>
              </a:rPr>
              <a:t>on-GLP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</a:rPr>
              <a:t> </a:t>
            </a:r>
            <a:r>
              <a:rPr lang="en-US" sz="1100" i="1" dirty="0">
                <a:solidFill>
                  <a:srgbClr val="FF0000"/>
                </a:solidFill>
                <a:latin typeface="Arial" panose="020B0604020202020204" pitchFamily="34" charset="0"/>
              </a:rPr>
              <a:t>in vivo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</a:rPr>
              <a:t> efficacy demonstration</a:t>
            </a:r>
            <a:endParaRPr lang="th-TH" sz="11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50973" y="3428527"/>
            <a:ext cx="1309281" cy="246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</a:rPr>
              <a:t>Advanced Characterization of Product </a:t>
            </a:r>
            <a:r>
              <a:rPr lang="en-US" sz="1100" dirty="0" smtClean="0">
                <a:solidFill>
                  <a:srgbClr val="FF0000"/>
                </a:solidFill>
                <a:latin typeface="Arial" panose="020B0604020202020204" pitchFamily="34" charset="0"/>
              </a:rPr>
              <a:t>&amp;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srgbClr val="FF0000"/>
                </a:solidFill>
                <a:latin typeface="Arial" panose="020B0604020202020204" pitchFamily="34" charset="0"/>
              </a:rPr>
              <a:t>Initiation 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</a:rPr>
              <a:t>of </a:t>
            </a:r>
            <a:r>
              <a:rPr lang="en-US" sz="1100" dirty="0" smtClean="0">
                <a:solidFill>
                  <a:srgbClr val="FF0000"/>
                </a:solidFill>
                <a:latin typeface="Arial" panose="020B0604020202020204" pitchFamily="34" charset="0"/>
              </a:rPr>
              <a:t>Manufacturing.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Demonstrate 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</a:rPr>
              <a:t>intended device design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addresses.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Design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inputs to support regulatory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filing. </a:t>
            </a:r>
            <a:endParaRPr lang="en-US" sz="11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Reimbursement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strategy</a:t>
            </a:r>
            <a:endParaRPr lang="th-TH" sz="1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87248" y="3432058"/>
            <a:ext cx="1532578" cy="246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Regulated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Production,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Regulatory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Submission,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&amp; Clinical data.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Manufacture GMP-compliant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devices.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Complete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Design Verification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&amp;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Validation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testing. </a:t>
            </a:r>
            <a:endParaRPr lang="en-US" sz="11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Prepare &amp;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submit regulatory package to FDA (510k, IDE, as needed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th-TH" sz="1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36660" y="3428508"/>
            <a:ext cx="1419293" cy="314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Scale-up, Initiation of GMP Process Validation, and Phase 2 Clinical Trial(s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Design Transfer activities such as scale-up and validate GMP manufacturing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process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Complete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clinical trials (as needed for IDE or EFS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).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Regulatory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submission of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results</a:t>
            </a:r>
            <a:endParaRPr lang="th-TH" sz="1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0790" y="3428507"/>
            <a:ext cx="1414646" cy="2808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Completion of GMP Validation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&amp; Consistency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Lot Manufacturing, </a:t>
            </a:r>
            <a:endParaRPr lang="en-US" sz="11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Clinical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Trials Ph3,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&amp; FDA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Approval or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Licensure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Complete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Design Transfer into finalized GMP manufacturing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process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Prepare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and submit for market approval</a:t>
            </a:r>
            <a:endParaRPr lang="th-TH" sz="11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846376" y="3428506"/>
            <a:ext cx="11668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</a:rPr>
              <a:t>Product </a:t>
            </a: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launched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Marketing 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prstClr val="black"/>
                </a:solidFill>
                <a:latin typeface="Arial" panose="020B0604020202020204" pitchFamily="34" charset="0"/>
              </a:rPr>
              <a:t>Post-market Surveillance</a:t>
            </a:r>
            <a:r>
              <a:rPr lang="en-US" sz="1100" dirty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763" y="6576544"/>
            <a:ext cx="4187833" cy="25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National Heart, Lung and Blood Institute, NIH (2016)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5394555" y="2847452"/>
            <a:ext cx="0" cy="3991436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STI_Final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33" y="152377"/>
            <a:ext cx="519462" cy="697452"/>
          </a:xfrm>
          <a:prstGeom prst="rect">
            <a:avLst/>
          </a:prstGeom>
        </p:spPr>
      </p:pic>
      <p:pic>
        <p:nvPicPr>
          <p:cNvPr id="32" name="Picture 8"/>
          <p:cNvPicPr>
            <a:picLocks noChangeAspect="1"/>
          </p:cNvPicPr>
          <p:nvPr/>
        </p:nvPicPr>
        <p:blipFill>
          <a:blip r:embed="rId3" cstate="print"/>
          <a:srcRect t="9488" r="50467" b="9864"/>
          <a:stretch>
            <a:fillRect/>
          </a:stretch>
        </p:blipFill>
        <p:spPr bwMode="auto">
          <a:xfrm>
            <a:off x="11357651" y="138728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lide Number Placeholder 7"/>
          <p:cNvSpPr txBox="1">
            <a:spLocks/>
          </p:cNvSpPr>
          <p:nvPr/>
        </p:nvSpPr>
        <p:spPr>
          <a:xfrm>
            <a:off x="8721672" y="6374009"/>
            <a:ext cx="2839615" cy="366139"/>
          </a:xfrm>
          <a:prstGeom prst="rect">
            <a:avLst/>
          </a:prstGeom>
        </p:spPr>
        <p:txBody>
          <a:bodyPr vert="horz" lIns="100054" tIns="50027" rIns="100054" bIns="50027" rtlCol="0" anchor="ctr"/>
          <a:lstStyle/>
          <a:p>
            <a:pPr marL="0" marR="0" lvl="0" indent="0" algn="r" defTabSz="10005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29C90-6B4B-4C16-8B6E-4B6EFC4F36FC}" type="slidenum">
              <a:rPr kumimoji="0" lang="th-TH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100053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9913" y="4827"/>
            <a:ext cx="10429948" cy="10048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th-TH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th-TH" sz="3200" dirty="0">
                <a:solidFill>
                  <a:schemeClr val="tx1"/>
                </a:solidFill>
              </a:rPr>
              <a:t>ปรับทิศทางนโยบายและยุทธศาสตร์การวิจัยและนวัตกรรมของ</a:t>
            </a:r>
            <a:r>
              <a:rPr lang="th-TH" sz="3200" dirty="0" smtClean="0">
                <a:solidFill>
                  <a:schemeClr val="tx1"/>
                </a:solidFill>
              </a:rPr>
              <a:t>ประเทศ</a:t>
            </a:r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Change direction of research funding</a:t>
            </a:r>
            <a:endParaRPr lang="th-TH" sz="3200" dirty="0">
              <a:solidFill>
                <a:schemeClr val="tx1"/>
              </a:solidFill>
            </a:endParaRPr>
          </a:p>
        </p:txBody>
      </p:sp>
      <p:sp>
        <p:nvSpPr>
          <p:cNvPr id="8" name="ลูกศรขวา 7"/>
          <p:cNvSpPr/>
          <p:nvPr/>
        </p:nvSpPr>
        <p:spPr>
          <a:xfrm>
            <a:off x="3900244" y="1401319"/>
            <a:ext cx="487125" cy="43324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ตัวเชื่อมต่อตรง 8"/>
          <p:cNvCxnSpPr/>
          <p:nvPr/>
        </p:nvCxnSpPr>
        <p:spPr>
          <a:xfrm>
            <a:off x="166694" y="2015007"/>
            <a:ext cx="118655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ลูกศรขวา 9"/>
          <p:cNvSpPr/>
          <p:nvPr/>
        </p:nvSpPr>
        <p:spPr>
          <a:xfrm>
            <a:off x="3888598" y="2341316"/>
            <a:ext cx="503137" cy="433248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ลูกศรขวา 11"/>
          <p:cNvSpPr/>
          <p:nvPr/>
        </p:nvSpPr>
        <p:spPr>
          <a:xfrm>
            <a:off x="3872585" y="3557461"/>
            <a:ext cx="503137" cy="43324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3872585" y="4577780"/>
            <a:ext cx="503137" cy="433248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ลูกศรขวา 15"/>
          <p:cNvSpPr/>
          <p:nvPr/>
        </p:nvSpPr>
        <p:spPr>
          <a:xfrm>
            <a:off x="3872585" y="5670533"/>
            <a:ext cx="503137" cy="43324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802" y="1042822"/>
            <a:ext cx="4081259" cy="99070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th-TH" sz="2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การวิจัยและนวัตกรรมที่มาจาก </a:t>
            </a:r>
            <a:endParaRPr lang="en-US" sz="2400" b="1" dirty="0">
              <a:solidFill>
                <a:srgbClr val="70AD47">
                  <a:lumMod val="50000"/>
                </a:srgb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>
              <a:lnSpc>
                <a:spcPts val="2300"/>
              </a:lnSpc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Supply Side</a:t>
            </a:r>
            <a:r>
              <a:rPr lang="th-TH" sz="2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/>
            </a:r>
            <a:br>
              <a:rPr lang="th-TH" sz="2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8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(ตอบโจทย์ผู้วิจัย)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99168" y="1059659"/>
            <a:ext cx="4346046" cy="99070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th-TH" sz="2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การวิจัยและนวัตกรรมที่มาจาก </a:t>
            </a:r>
            <a:endParaRPr lang="en-US" sz="2400" b="1" dirty="0">
              <a:solidFill>
                <a:srgbClr val="70AD47">
                  <a:lumMod val="50000"/>
                </a:srgb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>
              <a:lnSpc>
                <a:spcPts val="2300"/>
              </a:lnSpc>
            </a:pP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Demand Side</a:t>
            </a:r>
            <a:br>
              <a:rPr lang="en-US" sz="2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8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(ตอบโจทย์ประเทศ ตอบโจทย์สังคม  ตอบโจทย์เอกชน)</a:t>
            </a:r>
            <a:endParaRPr lang="th-TH" sz="2000" b="1" i="1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002" y="2070105"/>
            <a:ext cx="3342582" cy="99070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หัวข้อวิจัยเป็นชิ้นๆ</a:t>
            </a:r>
            <a:b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(Fragmented Research Projects)</a:t>
            </a:r>
            <a: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/>
            </a:r>
            <a:b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8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(เบี้ยหัวแตก)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25429" y="2038054"/>
            <a:ext cx="3829822" cy="99070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วาระการวิจัยเรื่องใหญ่ๆ</a:t>
            </a:r>
            <a:r>
              <a:rPr lang="en-US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ที่ชัดเจน</a:t>
            </a:r>
            <a:r>
              <a:rPr lang="en-US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/>
            </a:r>
            <a:br>
              <a:rPr lang="en-US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(Integrated Research Agendas)</a:t>
            </a:r>
            <a: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/>
            </a:r>
            <a:b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th-TH" sz="18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บูรณาการในองค์รวม)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5619" y="3344077"/>
            <a:ext cx="3613304" cy="69750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Something in Everything</a:t>
            </a:r>
            <a:br>
              <a:rPr lang="en-US" sz="2400" b="1" dirty="0">
                <a:solidFill>
                  <a:srgbClr val="4472C4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8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(แตะทุกเรื่อง แต่ไม่เก่งสักเรื่อง)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5086" y="3368417"/>
            <a:ext cx="2604036" cy="697507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Everything in Something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/>
            </a:r>
            <a:b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th-TH" sz="18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เก่งบางเรื่องที่สำคัญ แต่เก่งสุดๆ)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2069" y="4354942"/>
            <a:ext cx="3762522" cy="69750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th-TH" sz="2400" b="1" dirty="0">
                <a:solidFill>
                  <a:srgbClr val="ED7D31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เน้นพัฒนาความเป็นเลิศทางเทคโนโลยี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/>
            </a:r>
            <a:b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18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(State of the Art Technology)</a:t>
            </a:r>
            <a:endParaRPr lang="th-TH" sz="1800" b="1" i="1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09417" y="4371545"/>
            <a:ext cx="4070013" cy="69750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th-TH" sz="2400" b="1" dirty="0">
                <a:solidFill>
                  <a:srgbClr val="ED7D31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เน้นการพัฒนาและการใช้เทคโนโลยีที่เหมาะสม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/>
            </a:r>
            <a:b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18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(Appropriate Technology)</a:t>
            </a:r>
            <a:endParaRPr lang="th-TH" sz="1800" b="1" i="1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4801" y="5419343"/>
            <a:ext cx="3719790" cy="69750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th-TH" sz="24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ต่างคนต่าง</a:t>
            </a:r>
            <a:r>
              <a:rPr lang="th-TH" sz="2400" b="1" dirty="0" smtClean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คิด</a:t>
            </a:r>
            <a:r>
              <a:rPr lang="en-US" sz="2400" b="1" dirty="0" smtClean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(Individual)</a:t>
            </a:r>
            <a:r>
              <a:rPr lang="th-TH" sz="24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/>
            </a:r>
            <a:br>
              <a:rPr lang="th-TH" sz="24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8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(เกิดความซ้ำซ้อนและขาดพลัง)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5086" y="5495813"/>
            <a:ext cx="4004345" cy="99070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>
              <a:lnSpc>
                <a:spcPts val="2300"/>
              </a:lnSpc>
            </a:pPr>
            <a:r>
              <a:rPr lang="th-TH" sz="20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สร้างเครือข่ายการพัฒนานวัตกรรม</a:t>
            </a:r>
            <a:br>
              <a:rPr lang="th-TH" sz="20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และการวิจัยอย่างเป็นระบบ </a:t>
            </a:r>
            <a:r>
              <a:rPr lang="en-US" sz="2000" b="1" dirty="0" smtClean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(Networking)</a:t>
            </a:r>
            <a:r>
              <a: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/>
            </a:r>
            <a:br>
              <a:rPr lang="th-TH" sz="16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600" b="1" i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(ประชารัฐ/เครือข่ายระหว่างประเทศ)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511" y="6280015"/>
            <a:ext cx="3973065" cy="481466"/>
          </a:xfrm>
          <a:prstGeom prst="rect">
            <a:avLst/>
          </a:prstGeom>
          <a:noFill/>
        </p:spPr>
        <p:txBody>
          <a:bodyPr wrap="none" lIns="109728" tIns="54864" rIns="109728" bIns="54864" rtlCol="0">
            <a:spAutoFit/>
          </a:bodyPr>
          <a:lstStyle/>
          <a:p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ที่มา </a:t>
            </a:r>
            <a:r>
              <a:rPr lang="en-US" sz="2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ดร. สุวิทย์ เมษินทรี</a:t>
            </a:r>
            <a:r>
              <a:rPr lang="th-TH" sz="2400" dirty="0" err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ย์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(๒๔ เม.ย. ๒๕๖๐)</a:t>
            </a:r>
            <a:endParaRPr lang="en-US" sz="240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33" name="ตัวเชื่อมต่อตรง 8"/>
          <p:cNvCxnSpPr/>
          <p:nvPr/>
        </p:nvCxnSpPr>
        <p:spPr>
          <a:xfrm>
            <a:off x="166694" y="3139655"/>
            <a:ext cx="118655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8"/>
          <p:cNvCxnSpPr>
            <a:cxnSpLocks/>
          </p:cNvCxnSpPr>
          <p:nvPr/>
        </p:nvCxnSpPr>
        <p:spPr>
          <a:xfrm>
            <a:off x="115895" y="4159975"/>
            <a:ext cx="877246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8"/>
          <p:cNvCxnSpPr/>
          <p:nvPr/>
        </p:nvCxnSpPr>
        <p:spPr>
          <a:xfrm>
            <a:off x="207510" y="5265697"/>
            <a:ext cx="118655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18018" y="1064033"/>
            <a:ext cx="512001" cy="3888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6568" y="5389444"/>
            <a:ext cx="512001" cy="3888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6695" y="4354943"/>
            <a:ext cx="512001" cy="3888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7552" y="3341400"/>
            <a:ext cx="512001" cy="3888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8018" y="2119338"/>
            <a:ext cx="512001" cy="3888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ลูกศรขวา 7">
            <a:extLst>
              <a:ext uri="{FF2B5EF4-FFF2-40B4-BE49-F238E27FC236}">
                <a16:creationId xmlns:a16="http://schemas.microsoft.com/office/drawing/2014/main" xmlns="" id="{E7C91F64-CFF6-4E4B-B60B-ECDA53D10095}"/>
              </a:ext>
            </a:extLst>
          </p:cNvPr>
          <p:cNvSpPr/>
          <p:nvPr/>
        </p:nvSpPr>
        <p:spPr>
          <a:xfrm>
            <a:off x="8401240" y="1221291"/>
            <a:ext cx="487125" cy="43324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ลูกศรขวา 9">
            <a:extLst>
              <a:ext uri="{FF2B5EF4-FFF2-40B4-BE49-F238E27FC236}">
                <a16:creationId xmlns:a16="http://schemas.microsoft.com/office/drawing/2014/main" xmlns="" id="{FD96743C-C91A-49EC-9767-2F2B40D3BD34}"/>
              </a:ext>
            </a:extLst>
          </p:cNvPr>
          <p:cNvSpPr/>
          <p:nvPr/>
        </p:nvSpPr>
        <p:spPr>
          <a:xfrm>
            <a:off x="8401239" y="2337136"/>
            <a:ext cx="503137" cy="433248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ลูกศรขวา 11">
            <a:extLst>
              <a:ext uri="{FF2B5EF4-FFF2-40B4-BE49-F238E27FC236}">
                <a16:creationId xmlns:a16="http://schemas.microsoft.com/office/drawing/2014/main" xmlns="" id="{419693AA-EC29-480C-ABBB-8B410412C617}"/>
              </a:ext>
            </a:extLst>
          </p:cNvPr>
          <p:cNvSpPr/>
          <p:nvPr/>
        </p:nvSpPr>
        <p:spPr>
          <a:xfrm>
            <a:off x="8385227" y="3553277"/>
            <a:ext cx="503137" cy="433248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ลูกศรขวา 13">
            <a:extLst>
              <a:ext uri="{FF2B5EF4-FFF2-40B4-BE49-F238E27FC236}">
                <a16:creationId xmlns:a16="http://schemas.microsoft.com/office/drawing/2014/main" xmlns="" id="{75D2D9AA-3D8A-4E7B-A558-C2141E54B50C}"/>
              </a:ext>
            </a:extLst>
          </p:cNvPr>
          <p:cNvSpPr/>
          <p:nvPr/>
        </p:nvSpPr>
        <p:spPr>
          <a:xfrm>
            <a:off x="8385227" y="4573597"/>
            <a:ext cx="503137" cy="433248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ลูกศรขวา 15">
            <a:extLst>
              <a:ext uri="{FF2B5EF4-FFF2-40B4-BE49-F238E27FC236}">
                <a16:creationId xmlns:a16="http://schemas.microsoft.com/office/drawing/2014/main" xmlns="" id="{2F12B887-F9B1-4207-9DE7-1A7A4F760826}"/>
              </a:ext>
            </a:extLst>
          </p:cNvPr>
          <p:cNvSpPr/>
          <p:nvPr/>
        </p:nvSpPr>
        <p:spPr>
          <a:xfrm>
            <a:off x="8385227" y="5666351"/>
            <a:ext cx="503137" cy="43324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th-TH" sz="18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CFACFB-083B-49DF-BC93-0E5C7CD09FD3}"/>
              </a:ext>
            </a:extLst>
          </p:cNvPr>
          <p:cNvSpPr txBox="1"/>
          <p:nvPr/>
        </p:nvSpPr>
        <p:spPr>
          <a:xfrm>
            <a:off x="8970693" y="2088645"/>
            <a:ext cx="2872934" cy="99996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จัดสรรงบประมาณ</a:t>
            </a:r>
          </a:p>
          <a:p>
            <a:pPr algn="ctr">
              <a:lnSpc>
                <a:spcPct val="80000"/>
              </a:lnSpc>
            </a:pPr>
            <a: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แบบบูรณาการ </a:t>
            </a:r>
          </a:p>
          <a:p>
            <a:pPr algn="ctr">
              <a:lnSpc>
                <a:spcPct val="80000"/>
              </a:lnSpc>
            </a:pPr>
            <a:r>
              <a:rPr lang="th-TH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en-US" sz="2400" b="1" dirty="0">
                <a:solidFill>
                  <a:srgbClr val="FFC000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Program based)</a:t>
            </a:r>
            <a:endParaRPr lang="th-TH" sz="2400" b="1" dirty="0">
              <a:solidFill>
                <a:srgbClr val="FFC000">
                  <a:lumMod val="50000"/>
                </a:srgb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0D7843A-2167-4337-A7DD-A372FE63A48B}"/>
              </a:ext>
            </a:extLst>
          </p:cNvPr>
          <p:cNvSpPr txBox="1"/>
          <p:nvPr/>
        </p:nvSpPr>
        <p:spPr>
          <a:xfrm>
            <a:off x="9068813" y="3263839"/>
            <a:ext cx="2808559" cy="122218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th-TH" sz="2400" b="1" dirty="0">
                <a:solidFill>
                  <a:srgbClr val="4472C4">
                    <a:lumMod val="50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จัดสรรงบประมาณแบบยุทธศาสตร์เป้าหมาย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Spearhead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400" b="1" dirty="0">
              <a:solidFill>
                <a:srgbClr val="4472C4">
                  <a:lumMod val="50000"/>
                </a:srgb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D5D2DB6-4905-42EC-A481-C3742B75E732}"/>
              </a:ext>
            </a:extLst>
          </p:cNvPr>
          <p:cNvSpPr txBox="1"/>
          <p:nvPr/>
        </p:nvSpPr>
        <p:spPr>
          <a:xfrm>
            <a:off x="8893560" y="5300712"/>
            <a:ext cx="3010074" cy="103723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th-TH" sz="20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สร้างเครือข่ายการวิจัย (</a:t>
            </a:r>
            <a:r>
              <a:rPr lang="en-US" sz="20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Consortium</a:t>
            </a:r>
            <a:r>
              <a:rPr lang="th-TH" sz="20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เพื่อลดความซ้ำซ้อนและ</a:t>
            </a:r>
          </a:p>
          <a:p>
            <a:pPr algn="ctr"/>
            <a:r>
              <a:rPr lang="th-TH" sz="2000" b="1" dirty="0">
                <a:solidFill>
                  <a:srgbClr val="44546A">
                    <a:lumMod val="75000"/>
                  </a:srgb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ใช้งบประมาณอย่างคุ้มค่า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9150477" y="973231"/>
            <a:ext cx="2533229" cy="852055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กำหนดให้ยุทธศาสตร์การวิจัยและนวัตกรรมแห่งชาติมาจากความต้องการของผู้ใช้ประโยชน์</a:t>
            </a:r>
            <a:endParaRPr lang="th-TH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6" name="Picture 8"/>
          <p:cNvPicPr>
            <a:picLocks noChangeAspect="1"/>
          </p:cNvPicPr>
          <p:nvPr/>
        </p:nvPicPr>
        <p:blipFill>
          <a:blip r:embed="rId3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5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189"/>
          <p:cNvSpPr txBox="1">
            <a:spLocks/>
          </p:cNvSpPr>
          <p:nvPr/>
        </p:nvSpPr>
        <p:spPr bwMode="auto">
          <a:xfrm>
            <a:off x="6752007" y="828679"/>
            <a:ext cx="3386303" cy="102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78" tIns="121678" rIns="121678" bIns="121678" anchor="b"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eaLnBrk="1" hangingPunct="1">
              <a:buClr>
                <a:srgbClr val="19BBD5"/>
              </a:buClr>
              <a:buFont typeface="Nixie One" charset="0"/>
              <a:buNone/>
            </a:pPr>
            <a:r>
              <a:rPr lang="en-US" altLang="en-US" sz="5989" b="1" dirty="0">
                <a:latin typeface="TH SarabunPSK" charset="0"/>
                <a:ea typeface="Nixie One" charset="0"/>
                <a:cs typeface="TH SarabunPSK" charset="0"/>
                <a:sym typeface="Nixie One" charset="0"/>
              </a:rPr>
              <a:t>Topic</a:t>
            </a:r>
            <a:endParaRPr lang="en-GB" altLang="en-US" sz="5989" b="1" dirty="0">
              <a:latin typeface="TH SarabunPSK" charset="0"/>
              <a:ea typeface="Nixie One" charset="0"/>
              <a:cs typeface="TH SarabunPSK" charset="0"/>
              <a:sym typeface="Nixie One" charset="0"/>
            </a:endParaRPr>
          </a:p>
        </p:txBody>
      </p:sp>
      <p:grpSp>
        <p:nvGrpSpPr>
          <p:cNvPr id="36867" name="Shape 194"/>
          <p:cNvGrpSpPr>
            <a:grpSpLocks/>
          </p:cNvGrpSpPr>
          <p:nvPr/>
        </p:nvGrpSpPr>
        <p:grpSpPr bwMode="auto">
          <a:xfrm>
            <a:off x="6121334" y="1045770"/>
            <a:ext cx="410412" cy="537182"/>
            <a:chOff x="590250" y="244200"/>
            <a:chExt cx="407975" cy="532175"/>
          </a:xfrm>
        </p:grpSpPr>
        <p:sp>
          <p:nvSpPr>
            <p:cNvPr id="36872" name="Shape 195"/>
            <p:cNvSpPr>
              <a:spLocks/>
            </p:cNvSpPr>
            <p:nvPr/>
          </p:nvSpPr>
          <p:spPr bwMode="auto">
            <a:xfrm>
              <a:off x="623125" y="313625"/>
              <a:ext cx="375100" cy="462750"/>
            </a:xfrm>
            <a:custGeom>
              <a:avLst/>
              <a:gdLst>
                <a:gd name="T0" fmla="*/ 2147483647 w 15004"/>
                <a:gd name="T1" fmla="*/ 2147483647 h 18510"/>
                <a:gd name="T2" fmla="*/ 2147483647 w 15004"/>
                <a:gd name="T3" fmla="*/ 2147483647 h 18510"/>
                <a:gd name="T4" fmla="*/ 2147483647 w 15004"/>
                <a:gd name="T5" fmla="*/ 2147483647 h 18510"/>
                <a:gd name="T6" fmla="*/ 2147483647 w 15004"/>
                <a:gd name="T7" fmla="*/ 2147483647 h 18510"/>
                <a:gd name="T8" fmla="*/ 2147483647 w 15004"/>
                <a:gd name="T9" fmla="*/ 2147483647 h 18510"/>
                <a:gd name="T10" fmla="*/ 2147483647 w 15004"/>
                <a:gd name="T11" fmla="*/ 2147483647 h 18510"/>
                <a:gd name="T12" fmla="*/ 2147483647 w 15004"/>
                <a:gd name="T13" fmla="*/ 2147483647 h 18510"/>
                <a:gd name="T14" fmla="*/ 2147483647 w 15004"/>
                <a:gd name="T15" fmla="*/ 2147483647 h 18510"/>
                <a:gd name="T16" fmla="*/ 2147483647 w 15004"/>
                <a:gd name="T17" fmla="*/ 2147483647 h 18510"/>
                <a:gd name="T18" fmla="*/ 2147483647 w 15004"/>
                <a:gd name="T19" fmla="*/ 2147483647 h 18510"/>
                <a:gd name="T20" fmla="*/ 2147483647 w 15004"/>
                <a:gd name="T21" fmla="*/ 2147483647 h 18510"/>
                <a:gd name="T22" fmla="*/ 2147483647 w 15004"/>
                <a:gd name="T23" fmla="*/ 2147483647 h 18510"/>
                <a:gd name="T24" fmla="*/ 2147483647 w 15004"/>
                <a:gd name="T25" fmla="*/ 2147483647 h 18510"/>
                <a:gd name="T26" fmla="*/ 2147483647 w 15004"/>
                <a:gd name="T27" fmla="*/ 2147483647 h 18510"/>
                <a:gd name="T28" fmla="*/ 2147483647 w 15004"/>
                <a:gd name="T29" fmla="*/ 2147483647 h 18510"/>
                <a:gd name="T30" fmla="*/ 2147483647 w 15004"/>
                <a:gd name="T31" fmla="*/ 2147483647 h 18510"/>
                <a:gd name="T32" fmla="*/ 2147483647 w 15004"/>
                <a:gd name="T33" fmla="*/ 2147483647 h 18510"/>
                <a:gd name="T34" fmla="*/ 2147483647 w 15004"/>
                <a:gd name="T35" fmla="*/ 2147483647 h 18510"/>
                <a:gd name="T36" fmla="*/ 2147483647 w 15004"/>
                <a:gd name="T37" fmla="*/ 2147483647 h 18510"/>
                <a:gd name="T38" fmla="*/ 2147483647 w 15004"/>
                <a:gd name="T39" fmla="*/ 2147483647 h 18510"/>
                <a:gd name="T40" fmla="*/ 2147483647 w 15004"/>
                <a:gd name="T41" fmla="*/ 2147483647 h 18510"/>
                <a:gd name="T42" fmla="*/ 2147483647 w 15004"/>
                <a:gd name="T43" fmla="*/ 2147483647 h 18510"/>
                <a:gd name="T44" fmla="*/ 2147483647 w 15004"/>
                <a:gd name="T45" fmla="*/ 2147483647 h 18510"/>
                <a:gd name="T46" fmla="*/ 2147483647 w 15004"/>
                <a:gd name="T47" fmla="*/ 2147483647 h 18510"/>
                <a:gd name="T48" fmla="*/ 2147483647 w 15004"/>
                <a:gd name="T49" fmla="*/ 2147483647 h 18510"/>
                <a:gd name="T50" fmla="*/ 2147483647 w 15004"/>
                <a:gd name="T51" fmla="*/ 2147483647 h 18510"/>
                <a:gd name="T52" fmla="*/ 2147483647 w 15004"/>
                <a:gd name="T53" fmla="*/ 2147483647 h 18510"/>
                <a:gd name="T54" fmla="*/ 2147483647 w 15004"/>
                <a:gd name="T55" fmla="*/ 2147483647 h 18510"/>
                <a:gd name="T56" fmla="*/ 2147483647 w 15004"/>
                <a:gd name="T57" fmla="*/ 2147483647 h 18510"/>
                <a:gd name="T58" fmla="*/ 2147483647 w 15004"/>
                <a:gd name="T59" fmla="*/ 2147483647 h 18510"/>
                <a:gd name="T60" fmla="*/ 2147483647 w 15004"/>
                <a:gd name="T61" fmla="*/ 2147483647 h 18510"/>
                <a:gd name="T62" fmla="*/ 2147483647 w 15004"/>
                <a:gd name="T63" fmla="*/ 0 h 185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004"/>
                <a:gd name="T97" fmla="*/ 0 h 18510"/>
                <a:gd name="T98" fmla="*/ 15004 w 15004"/>
                <a:gd name="T99" fmla="*/ 18510 h 185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73" name="Shape 196"/>
            <p:cNvSpPr>
              <a:spLocks/>
            </p:cNvSpPr>
            <p:nvPr/>
          </p:nvSpPr>
          <p:spPr bwMode="auto">
            <a:xfrm>
              <a:off x="590250" y="269775"/>
              <a:ext cx="377525" cy="462775"/>
            </a:xfrm>
            <a:custGeom>
              <a:avLst/>
              <a:gdLst>
                <a:gd name="T0" fmla="*/ 2147483647 w 15101"/>
                <a:gd name="T1" fmla="*/ 0 h 18511"/>
                <a:gd name="T2" fmla="*/ 2147483647 w 15101"/>
                <a:gd name="T3" fmla="*/ 0 h 18511"/>
                <a:gd name="T4" fmla="*/ 2147483647 w 15101"/>
                <a:gd name="T5" fmla="*/ 0 h 18511"/>
                <a:gd name="T6" fmla="*/ 2147483647 w 15101"/>
                <a:gd name="T7" fmla="*/ 2147483647 h 18511"/>
                <a:gd name="T8" fmla="*/ 2147483647 w 15101"/>
                <a:gd name="T9" fmla="*/ 2147483647 h 18511"/>
                <a:gd name="T10" fmla="*/ 2147483647 w 15101"/>
                <a:gd name="T11" fmla="*/ 2147483647 h 18511"/>
                <a:gd name="T12" fmla="*/ 2147483647 w 15101"/>
                <a:gd name="T13" fmla="*/ 2147483647 h 18511"/>
                <a:gd name="T14" fmla="*/ 2147483647 w 15101"/>
                <a:gd name="T15" fmla="*/ 2147483647 h 18511"/>
                <a:gd name="T16" fmla="*/ 2147483647 w 15101"/>
                <a:gd name="T17" fmla="*/ 2147483647 h 18511"/>
                <a:gd name="T18" fmla="*/ 2147483647 w 15101"/>
                <a:gd name="T19" fmla="*/ 2147483647 h 18511"/>
                <a:gd name="T20" fmla="*/ 2147483647 w 15101"/>
                <a:gd name="T21" fmla="*/ 2147483647 h 18511"/>
                <a:gd name="T22" fmla="*/ 2147483647 w 15101"/>
                <a:gd name="T23" fmla="*/ 2147483647 h 18511"/>
                <a:gd name="T24" fmla="*/ 2147483647 w 15101"/>
                <a:gd name="T25" fmla="*/ 2147483647 h 18511"/>
                <a:gd name="T26" fmla="*/ 2147483647 w 15101"/>
                <a:gd name="T27" fmla="*/ 2147483647 h 18511"/>
                <a:gd name="T28" fmla="*/ 2147483647 w 15101"/>
                <a:gd name="T29" fmla="*/ 2147483647 h 18511"/>
                <a:gd name="T30" fmla="*/ 2147483647 w 15101"/>
                <a:gd name="T31" fmla="*/ 2147483647 h 18511"/>
                <a:gd name="T32" fmla="*/ 2147483647 w 15101"/>
                <a:gd name="T33" fmla="*/ 2147483647 h 18511"/>
                <a:gd name="T34" fmla="*/ 2147483647 w 15101"/>
                <a:gd name="T35" fmla="*/ 2147483647 h 18511"/>
                <a:gd name="T36" fmla="*/ 2147483647 w 15101"/>
                <a:gd name="T37" fmla="*/ 2147483647 h 18511"/>
                <a:gd name="T38" fmla="*/ 2147483647 w 15101"/>
                <a:gd name="T39" fmla="*/ 2147483647 h 18511"/>
                <a:gd name="T40" fmla="*/ 2147483647 w 15101"/>
                <a:gd name="T41" fmla="*/ 2147483647 h 18511"/>
                <a:gd name="T42" fmla="*/ 2147483647 w 15101"/>
                <a:gd name="T43" fmla="*/ 2147483647 h 18511"/>
                <a:gd name="T44" fmla="*/ 2147483647 w 15101"/>
                <a:gd name="T45" fmla="*/ 2147483647 h 18511"/>
                <a:gd name="T46" fmla="*/ 2147483647 w 15101"/>
                <a:gd name="T47" fmla="*/ 2147483647 h 18511"/>
                <a:gd name="T48" fmla="*/ 2147483647 w 15101"/>
                <a:gd name="T49" fmla="*/ 2147483647 h 18511"/>
                <a:gd name="T50" fmla="*/ 2147483647 w 15101"/>
                <a:gd name="T51" fmla="*/ 2147483647 h 18511"/>
                <a:gd name="T52" fmla="*/ 2147483647 w 15101"/>
                <a:gd name="T53" fmla="*/ 2147483647 h 18511"/>
                <a:gd name="T54" fmla="*/ 2147483647 w 15101"/>
                <a:gd name="T55" fmla="*/ 2147483647 h 18511"/>
                <a:gd name="T56" fmla="*/ 2147483647 w 15101"/>
                <a:gd name="T57" fmla="*/ 2147483647 h 18511"/>
                <a:gd name="T58" fmla="*/ 2147483647 w 15101"/>
                <a:gd name="T59" fmla="*/ 2147483647 h 18511"/>
                <a:gd name="T60" fmla="*/ 2147483647 w 15101"/>
                <a:gd name="T61" fmla="*/ 2147483647 h 18511"/>
                <a:gd name="T62" fmla="*/ 2147483647 w 15101"/>
                <a:gd name="T63" fmla="*/ 2147483647 h 18511"/>
                <a:gd name="T64" fmla="*/ 2147483647 w 15101"/>
                <a:gd name="T65" fmla="*/ 2147483647 h 18511"/>
                <a:gd name="T66" fmla="*/ 2147483647 w 15101"/>
                <a:gd name="T67" fmla="*/ 2147483647 h 18511"/>
                <a:gd name="T68" fmla="*/ 2147483647 w 15101"/>
                <a:gd name="T69" fmla="*/ 2147483647 h 18511"/>
                <a:gd name="T70" fmla="*/ 2147483647 w 15101"/>
                <a:gd name="T71" fmla="*/ 2147483647 h 18511"/>
                <a:gd name="T72" fmla="*/ 2147483647 w 15101"/>
                <a:gd name="T73" fmla="*/ 2147483647 h 18511"/>
                <a:gd name="T74" fmla="*/ 2147483647 w 15101"/>
                <a:gd name="T75" fmla="*/ 2147483647 h 18511"/>
                <a:gd name="T76" fmla="*/ 2147483647 w 15101"/>
                <a:gd name="T77" fmla="*/ 2147483647 h 18511"/>
                <a:gd name="T78" fmla="*/ 2147483647 w 15101"/>
                <a:gd name="T79" fmla="*/ 2147483647 h 18511"/>
                <a:gd name="T80" fmla="*/ 2147483647 w 15101"/>
                <a:gd name="T81" fmla="*/ 0 h 18511"/>
                <a:gd name="T82" fmla="*/ 2147483647 w 15101"/>
                <a:gd name="T83" fmla="*/ 0 h 185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101"/>
                <a:gd name="T127" fmla="*/ 0 h 18511"/>
                <a:gd name="T128" fmla="*/ 15101 w 15101"/>
                <a:gd name="T129" fmla="*/ 18511 h 185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74" name="Shape 197"/>
            <p:cNvSpPr>
              <a:spLocks/>
            </p:cNvSpPr>
            <p:nvPr/>
          </p:nvSpPr>
          <p:spPr bwMode="auto">
            <a:xfrm>
              <a:off x="796650" y="274025"/>
              <a:ext cx="45100" cy="45100"/>
            </a:xfrm>
            <a:custGeom>
              <a:avLst/>
              <a:gdLst>
                <a:gd name="T0" fmla="*/ 2147483647 w 1804"/>
                <a:gd name="T1" fmla="*/ 2147483647 h 1804"/>
                <a:gd name="T2" fmla="*/ 2147483647 w 1804"/>
                <a:gd name="T3" fmla="*/ 2147483647 h 1804"/>
                <a:gd name="T4" fmla="*/ 2147483647 w 1804"/>
                <a:gd name="T5" fmla="*/ 2147483647 h 1804"/>
                <a:gd name="T6" fmla="*/ 2147483647 w 1804"/>
                <a:gd name="T7" fmla="*/ 2147483647 h 1804"/>
                <a:gd name="T8" fmla="*/ 2147483647 w 1804"/>
                <a:gd name="T9" fmla="*/ 2147483647 h 1804"/>
                <a:gd name="T10" fmla="*/ 2147483647 w 1804"/>
                <a:gd name="T11" fmla="*/ 2147483647 h 1804"/>
                <a:gd name="T12" fmla="*/ 2147483647 w 1804"/>
                <a:gd name="T13" fmla="*/ 2147483647 h 1804"/>
                <a:gd name="T14" fmla="*/ 2147483647 w 1804"/>
                <a:gd name="T15" fmla="*/ 2147483647 h 1804"/>
                <a:gd name="T16" fmla="*/ 2147483647 w 1804"/>
                <a:gd name="T17" fmla="*/ 2147483647 h 1804"/>
                <a:gd name="T18" fmla="*/ 2147483647 w 1804"/>
                <a:gd name="T19" fmla="*/ 2147483647 h 1804"/>
                <a:gd name="T20" fmla="*/ 2147483647 w 1804"/>
                <a:gd name="T21" fmla="*/ 2147483647 h 1804"/>
                <a:gd name="T22" fmla="*/ 2147483647 w 1804"/>
                <a:gd name="T23" fmla="*/ 2147483647 h 1804"/>
                <a:gd name="T24" fmla="*/ 2147483647 w 1804"/>
                <a:gd name="T25" fmla="*/ 2147483647 h 1804"/>
                <a:gd name="T26" fmla="*/ 2147483647 w 1804"/>
                <a:gd name="T27" fmla="*/ 2147483647 h 1804"/>
                <a:gd name="T28" fmla="*/ 2147483647 w 1804"/>
                <a:gd name="T29" fmla="*/ 2147483647 h 1804"/>
                <a:gd name="T30" fmla="*/ 2147483647 w 1804"/>
                <a:gd name="T31" fmla="*/ 2147483647 h 1804"/>
                <a:gd name="T32" fmla="*/ 2147483647 w 1804"/>
                <a:gd name="T33" fmla="*/ 2147483647 h 1804"/>
                <a:gd name="T34" fmla="*/ 2147483647 w 1804"/>
                <a:gd name="T35" fmla="*/ 2147483647 h 1804"/>
                <a:gd name="T36" fmla="*/ 2147483647 w 1804"/>
                <a:gd name="T37" fmla="*/ 2147483647 h 1804"/>
                <a:gd name="T38" fmla="*/ 2147483647 w 1804"/>
                <a:gd name="T39" fmla="*/ 2147483647 h 1804"/>
                <a:gd name="T40" fmla="*/ 2147483647 w 1804"/>
                <a:gd name="T41" fmla="*/ 2147483647 h 1804"/>
                <a:gd name="T42" fmla="*/ 2147483647 w 1804"/>
                <a:gd name="T43" fmla="*/ 2147483647 h 1804"/>
                <a:gd name="T44" fmla="*/ 2147483647 w 1804"/>
                <a:gd name="T45" fmla="*/ 2147483647 h 1804"/>
                <a:gd name="T46" fmla="*/ 2147483647 w 1804"/>
                <a:gd name="T47" fmla="*/ 2147483647 h 1804"/>
                <a:gd name="T48" fmla="*/ 2147483647 w 1804"/>
                <a:gd name="T49" fmla="*/ 2147483647 h 1804"/>
                <a:gd name="T50" fmla="*/ 2147483647 w 1804"/>
                <a:gd name="T51" fmla="*/ 2147483647 h 1804"/>
                <a:gd name="T52" fmla="*/ 2147483647 w 1804"/>
                <a:gd name="T53" fmla="*/ 2147483647 h 1804"/>
                <a:gd name="T54" fmla="*/ 2147483647 w 1804"/>
                <a:gd name="T55" fmla="*/ 2147483647 h 1804"/>
                <a:gd name="T56" fmla="*/ 2147483647 w 1804"/>
                <a:gd name="T57" fmla="*/ 2147483647 h 1804"/>
                <a:gd name="T58" fmla="*/ 2147483647 w 1804"/>
                <a:gd name="T59" fmla="*/ 2147483647 h 1804"/>
                <a:gd name="T60" fmla="*/ 2147483647 w 1804"/>
                <a:gd name="T61" fmla="*/ 2147483647 h 1804"/>
                <a:gd name="T62" fmla="*/ 2147483647 w 1804"/>
                <a:gd name="T63" fmla="*/ 2147483647 h 1804"/>
                <a:gd name="T64" fmla="*/ 2147483647 w 1804"/>
                <a:gd name="T65" fmla="*/ 2147483647 h 1804"/>
                <a:gd name="T66" fmla="*/ 2147483647 w 1804"/>
                <a:gd name="T67" fmla="*/ 2147483647 h 1804"/>
                <a:gd name="T68" fmla="*/ 2147483647 w 1804"/>
                <a:gd name="T69" fmla="*/ 2147483647 h 1804"/>
                <a:gd name="T70" fmla="*/ 2147483647 w 1804"/>
                <a:gd name="T71" fmla="*/ 2147483647 h 1804"/>
                <a:gd name="T72" fmla="*/ 2147483647 w 1804"/>
                <a:gd name="T73" fmla="*/ 2147483647 h 1804"/>
                <a:gd name="T74" fmla="*/ 2147483647 w 1804"/>
                <a:gd name="T75" fmla="*/ 2147483647 h 18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04"/>
                <a:gd name="T115" fmla="*/ 0 h 1804"/>
                <a:gd name="T116" fmla="*/ 1804 w 1804"/>
                <a:gd name="T117" fmla="*/ 1804 h 18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75" name="Shape 198"/>
            <p:cNvSpPr>
              <a:spLocks/>
            </p:cNvSpPr>
            <p:nvPr/>
          </p:nvSpPr>
          <p:spPr bwMode="auto">
            <a:xfrm>
              <a:off x="713850" y="274025"/>
              <a:ext cx="45075" cy="45100"/>
            </a:xfrm>
            <a:custGeom>
              <a:avLst/>
              <a:gdLst>
                <a:gd name="T0" fmla="*/ 2147483647 w 1803"/>
                <a:gd name="T1" fmla="*/ 2147483647 h 1804"/>
                <a:gd name="T2" fmla="*/ 2147483647 w 1803"/>
                <a:gd name="T3" fmla="*/ 2147483647 h 1804"/>
                <a:gd name="T4" fmla="*/ 2147483647 w 1803"/>
                <a:gd name="T5" fmla="*/ 2147483647 h 1804"/>
                <a:gd name="T6" fmla="*/ 2147483647 w 1803"/>
                <a:gd name="T7" fmla="*/ 2147483647 h 1804"/>
                <a:gd name="T8" fmla="*/ 2147483647 w 1803"/>
                <a:gd name="T9" fmla="*/ 2147483647 h 1804"/>
                <a:gd name="T10" fmla="*/ 2147483647 w 1803"/>
                <a:gd name="T11" fmla="*/ 2147483647 h 1804"/>
                <a:gd name="T12" fmla="*/ 2147483647 w 1803"/>
                <a:gd name="T13" fmla="*/ 2147483647 h 1804"/>
                <a:gd name="T14" fmla="*/ 2147483647 w 1803"/>
                <a:gd name="T15" fmla="*/ 2147483647 h 1804"/>
                <a:gd name="T16" fmla="*/ 2147483647 w 1803"/>
                <a:gd name="T17" fmla="*/ 2147483647 h 1804"/>
                <a:gd name="T18" fmla="*/ 2147483647 w 1803"/>
                <a:gd name="T19" fmla="*/ 2147483647 h 1804"/>
                <a:gd name="T20" fmla="*/ 2147483647 w 1803"/>
                <a:gd name="T21" fmla="*/ 2147483647 h 1804"/>
                <a:gd name="T22" fmla="*/ 2147483647 w 1803"/>
                <a:gd name="T23" fmla="*/ 2147483647 h 1804"/>
                <a:gd name="T24" fmla="*/ 2147483647 w 1803"/>
                <a:gd name="T25" fmla="*/ 2147483647 h 1804"/>
                <a:gd name="T26" fmla="*/ 2147483647 w 1803"/>
                <a:gd name="T27" fmla="*/ 2147483647 h 1804"/>
                <a:gd name="T28" fmla="*/ 2147483647 w 1803"/>
                <a:gd name="T29" fmla="*/ 2147483647 h 1804"/>
                <a:gd name="T30" fmla="*/ 2147483647 w 1803"/>
                <a:gd name="T31" fmla="*/ 2147483647 h 1804"/>
                <a:gd name="T32" fmla="*/ 2147483647 w 1803"/>
                <a:gd name="T33" fmla="*/ 2147483647 h 1804"/>
                <a:gd name="T34" fmla="*/ 2147483647 w 1803"/>
                <a:gd name="T35" fmla="*/ 2147483647 h 1804"/>
                <a:gd name="T36" fmla="*/ 2147483647 w 1803"/>
                <a:gd name="T37" fmla="*/ 2147483647 h 1804"/>
                <a:gd name="T38" fmla="*/ 2147483647 w 1803"/>
                <a:gd name="T39" fmla="*/ 2147483647 h 1804"/>
                <a:gd name="T40" fmla="*/ 2147483647 w 1803"/>
                <a:gd name="T41" fmla="*/ 2147483647 h 1804"/>
                <a:gd name="T42" fmla="*/ 2147483647 w 1803"/>
                <a:gd name="T43" fmla="*/ 2147483647 h 1804"/>
                <a:gd name="T44" fmla="*/ 2147483647 w 1803"/>
                <a:gd name="T45" fmla="*/ 2147483647 h 1804"/>
                <a:gd name="T46" fmla="*/ 2147483647 w 1803"/>
                <a:gd name="T47" fmla="*/ 2147483647 h 1804"/>
                <a:gd name="T48" fmla="*/ 2147483647 w 1803"/>
                <a:gd name="T49" fmla="*/ 2147483647 h 1804"/>
                <a:gd name="T50" fmla="*/ 2147483647 w 1803"/>
                <a:gd name="T51" fmla="*/ 2147483647 h 1804"/>
                <a:gd name="T52" fmla="*/ 2147483647 w 1803"/>
                <a:gd name="T53" fmla="*/ 2147483647 h 1804"/>
                <a:gd name="T54" fmla="*/ 2147483647 w 1803"/>
                <a:gd name="T55" fmla="*/ 2147483647 h 1804"/>
                <a:gd name="T56" fmla="*/ 2147483647 w 1803"/>
                <a:gd name="T57" fmla="*/ 2147483647 h 1804"/>
                <a:gd name="T58" fmla="*/ 2147483647 w 1803"/>
                <a:gd name="T59" fmla="*/ 2147483647 h 1804"/>
                <a:gd name="T60" fmla="*/ 2147483647 w 1803"/>
                <a:gd name="T61" fmla="*/ 2147483647 h 1804"/>
                <a:gd name="T62" fmla="*/ 2147483647 w 1803"/>
                <a:gd name="T63" fmla="*/ 2147483647 h 1804"/>
                <a:gd name="T64" fmla="*/ 2147483647 w 1803"/>
                <a:gd name="T65" fmla="*/ 2147483647 h 1804"/>
                <a:gd name="T66" fmla="*/ 2147483647 w 1803"/>
                <a:gd name="T67" fmla="*/ 2147483647 h 1804"/>
                <a:gd name="T68" fmla="*/ 2147483647 w 1803"/>
                <a:gd name="T69" fmla="*/ 2147483647 h 1804"/>
                <a:gd name="T70" fmla="*/ 2147483647 w 1803"/>
                <a:gd name="T71" fmla="*/ 2147483647 h 1804"/>
                <a:gd name="T72" fmla="*/ 2147483647 w 1803"/>
                <a:gd name="T73" fmla="*/ 2147483647 h 1804"/>
                <a:gd name="T74" fmla="*/ 2147483647 w 1803"/>
                <a:gd name="T75" fmla="*/ 2147483647 h 18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03"/>
                <a:gd name="T115" fmla="*/ 0 h 1804"/>
                <a:gd name="T116" fmla="*/ 1803 w 1803"/>
                <a:gd name="T117" fmla="*/ 1804 h 18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76" name="Shape 199"/>
            <p:cNvSpPr>
              <a:spLocks/>
            </p:cNvSpPr>
            <p:nvPr/>
          </p:nvSpPr>
          <p:spPr bwMode="auto">
            <a:xfrm>
              <a:off x="631050" y="274025"/>
              <a:ext cx="45075" cy="45100"/>
            </a:xfrm>
            <a:custGeom>
              <a:avLst/>
              <a:gdLst>
                <a:gd name="T0" fmla="*/ 0 w 1803"/>
                <a:gd name="T1" fmla="*/ 2147483647 h 1804"/>
                <a:gd name="T2" fmla="*/ 0 w 1803"/>
                <a:gd name="T3" fmla="*/ 2147483647 h 1804"/>
                <a:gd name="T4" fmla="*/ 2147483647 w 1803"/>
                <a:gd name="T5" fmla="*/ 2147483647 h 1804"/>
                <a:gd name="T6" fmla="*/ 2147483647 w 1803"/>
                <a:gd name="T7" fmla="*/ 2147483647 h 1804"/>
                <a:gd name="T8" fmla="*/ 2147483647 w 1803"/>
                <a:gd name="T9" fmla="*/ 2147483647 h 1804"/>
                <a:gd name="T10" fmla="*/ 2147483647 w 1803"/>
                <a:gd name="T11" fmla="*/ 2147483647 h 1804"/>
                <a:gd name="T12" fmla="*/ 2147483647 w 1803"/>
                <a:gd name="T13" fmla="*/ 2147483647 h 1804"/>
                <a:gd name="T14" fmla="*/ 2147483647 w 1803"/>
                <a:gd name="T15" fmla="*/ 2147483647 h 1804"/>
                <a:gd name="T16" fmla="*/ 2147483647 w 1803"/>
                <a:gd name="T17" fmla="*/ 2147483647 h 1804"/>
                <a:gd name="T18" fmla="*/ 2147483647 w 1803"/>
                <a:gd name="T19" fmla="*/ 2147483647 h 1804"/>
                <a:gd name="T20" fmla="*/ 2147483647 w 1803"/>
                <a:gd name="T21" fmla="*/ 2147483647 h 1804"/>
                <a:gd name="T22" fmla="*/ 2147483647 w 1803"/>
                <a:gd name="T23" fmla="*/ 2147483647 h 1804"/>
                <a:gd name="T24" fmla="*/ 2147483647 w 1803"/>
                <a:gd name="T25" fmla="*/ 2147483647 h 1804"/>
                <a:gd name="T26" fmla="*/ 2147483647 w 1803"/>
                <a:gd name="T27" fmla="*/ 2147483647 h 1804"/>
                <a:gd name="T28" fmla="*/ 2147483647 w 1803"/>
                <a:gd name="T29" fmla="*/ 2147483647 h 1804"/>
                <a:gd name="T30" fmla="*/ 2147483647 w 1803"/>
                <a:gd name="T31" fmla="*/ 2147483647 h 1804"/>
                <a:gd name="T32" fmla="*/ 2147483647 w 1803"/>
                <a:gd name="T33" fmla="*/ 2147483647 h 1804"/>
                <a:gd name="T34" fmla="*/ 2147483647 w 1803"/>
                <a:gd name="T35" fmla="*/ 2147483647 h 1804"/>
                <a:gd name="T36" fmla="*/ 2147483647 w 1803"/>
                <a:gd name="T37" fmla="*/ 2147483647 h 1804"/>
                <a:gd name="T38" fmla="*/ 2147483647 w 1803"/>
                <a:gd name="T39" fmla="*/ 2147483647 h 1804"/>
                <a:gd name="T40" fmla="*/ 2147483647 w 1803"/>
                <a:gd name="T41" fmla="*/ 2147483647 h 1804"/>
                <a:gd name="T42" fmla="*/ 2147483647 w 1803"/>
                <a:gd name="T43" fmla="*/ 2147483647 h 1804"/>
                <a:gd name="T44" fmla="*/ 2147483647 w 1803"/>
                <a:gd name="T45" fmla="*/ 2147483647 h 1804"/>
                <a:gd name="T46" fmla="*/ 2147483647 w 1803"/>
                <a:gd name="T47" fmla="*/ 2147483647 h 1804"/>
                <a:gd name="T48" fmla="*/ 2147483647 w 1803"/>
                <a:gd name="T49" fmla="*/ 2147483647 h 1804"/>
                <a:gd name="T50" fmla="*/ 2147483647 w 1803"/>
                <a:gd name="T51" fmla="*/ 2147483647 h 1804"/>
                <a:gd name="T52" fmla="*/ 2147483647 w 1803"/>
                <a:gd name="T53" fmla="*/ 2147483647 h 1804"/>
                <a:gd name="T54" fmla="*/ 2147483647 w 1803"/>
                <a:gd name="T55" fmla="*/ 2147483647 h 1804"/>
                <a:gd name="T56" fmla="*/ 2147483647 w 1803"/>
                <a:gd name="T57" fmla="*/ 2147483647 h 1804"/>
                <a:gd name="T58" fmla="*/ 2147483647 w 1803"/>
                <a:gd name="T59" fmla="*/ 2147483647 h 1804"/>
                <a:gd name="T60" fmla="*/ 2147483647 w 1803"/>
                <a:gd name="T61" fmla="*/ 2147483647 h 1804"/>
                <a:gd name="T62" fmla="*/ 2147483647 w 1803"/>
                <a:gd name="T63" fmla="*/ 2147483647 h 1804"/>
                <a:gd name="T64" fmla="*/ 2147483647 w 1803"/>
                <a:gd name="T65" fmla="*/ 2147483647 h 1804"/>
                <a:gd name="T66" fmla="*/ 2147483647 w 1803"/>
                <a:gd name="T67" fmla="*/ 2147483647 h 1804"/>
                <a:gd name="T68" fmla="*/ 2147483647 w 1803"/>
                <a:gd name="T69" fmla="*/ 2147483647 h 1804"/>
                <a:gd name="T70" fmla="*/ 2147483647 w 1803"/>
                <a:gd name="T71" fmla="*/ 2147483647 h 1804"/>
                <a:gd name="T72" fmla="*/ 0 w 1803"/>
                <a:gd name="T73" fmla="*/ 2147483647 h 1804"/>
                <a:gd name="T74" fmla="*/ 0 w 1803"/>
                <a:gd name="T75" fmla="*/ 2147483647 h 18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03"/>
                <a:gd name="T115" fmla="*/ 0 h 1804"/>
                <a:gd name="T116" fmla="*/ 1803 w 1803"/>
                <a:gd name="T117" fmla="*/ 1804 h 18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77" name="Shape 200"/>
            <p:cNvSpPr>
              <a:spLocks/>
            </p:cNvSpPr>
            <p:nvPr/>
          </p:nvSpPr>
          <p:spPr bwMode="auto">
            <a:xfrm>
              <a:off x="649925" y="590050"/>
              <a:ext cx="133975" cy="25"/>
            </a:xfrm>
            <a:custGeom>
              <a:avLst/>
              <a:gdLst>
                <a:gd name="T0" fmla="*/ 2147483647 w 5359"/>
                <a:gd name="T1" fmla="*/ 0 h 1"/>
                <a:gd name="T2" fmla="*/ 0 w 5359"/>
                <a:gd name="T3" fmla="*/ 0 h 1"/>
                <a:gd name="T4" fmla="*/ 0 60000 65536"/>
                <a:gd name="T5" fmla="*/ 0 60000 65536"/>
                <a:gd name="T6" fmla="*/ 0 w 5359"/>
                <a:gd name="T7" fmla="*/ 0 h 1"/>
                <a:gd name="T8" fmla="*/ 5359 w 535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78" name="Shape 201"/>
            <p:cNvSpPr>
              <a:spLocks/>
            </p:cNvSpPr>
            <p:nvPr/>
          </p:nvSpPr>
          <p:spPr bwMode="auto">
            <a:xfrm>
              <a:off x="649925" y="534625"/>
              <a:ext cx="255750" cy="25"/>
            </a:xfrm>
            <a:custGeom>
              <a:avLst/>
              <a:gdLst>
                <a:gd name="T0" fmla="*/ 2147483647 w 10230"/>
                <a:gd name="T1" fmla="*/ 2147483647 h 1"/>
                <a:gd name="T2" fmla="*/ 0 w 10230"/>
                <a:gd name="T3" fmla="*/ 2147483647 h 1"/>
                <a:gd name="T4" fmla="*/ 0 60000 65536"/>
                <a:gd name="T5" fmla="*/ 0 60000 65536"/>
                <a:gd name="T6" fmla="*/ 0 w 10230"/>
                <a:gd name="T7" fmla="*/ 0 h 1"/>
                <a:gd name="T8" fmla="*/ 10230 w 1023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79" name="Shape 202"/>
            <p:cNvSpPr>
              <a:spLocks/>
            </p:cNvSpPr>
            <p:nvPr/>
          </p:nvSpPr>
          <p:spPr bwMode="auto">
            <a:xfrm>
              <a:off x="649925" y="479825"/>
              <a:ext cx="255750" cy="25"/>
            </a:xfrm>
            <a:custGeom>
              <a:avLst/>
              <a:gdLst>
                <a:gd name="T0" fmla="*/ 2147483647 w 10230"/>
                <a:gd name="T1" fmla="*/ 2147483647 h 1"/>
                <a:gd name="T2" fmla="*/ 0 w 10230"/>
                <a:gd name="T3" fmla="*/ 2147483647 h 1"/>
                <a:gd name="T4" fmla="*/ 0 60000 65536"/>
                <a:gd name="T5" fmla="*/ 0 60000 65536"/>
                <a:gd name="T6" fmla="*/ 0 w 10230"/>
                <a:gd name="T7" fmla="*/ 0 h 1"/>
                <a:gd name="T8" fmla="*/ 10230 w 1023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80" name="Shape 203"/>
            <p:cNvSpPr>
              <a:spLocks/>
            </p:cNvSpPr>
            <p:nvPr/>
          </p:nvSpPr>
          <p:spPr bwMode="auto">
            <a:xfrm>
              <a:off x="649925" y="424425"/>
              <a:ext cx="255750" cy="25"/>
            </a:xfrm>
            <a:custGeom>
              <a:avLst/>
              <a:gdLst>
                <a:gd name="T0" fmla="*/ 2147483647 w 10230"/>
                <a:gd name="T1" fmla="*/ 2147483647 h 1"/>
                <a:gd name="T2" fmla="*/ 0 w 10230"/>
                <a:gd name="T3" fmla="*/ 2147483647 h 1"/>
                <a:gd name="T4" fmla="*/ 0 60000 65536"/>
                <a:gd name="T5" fmla="*/ 0 60000 65536"/>
                <a:gd name="T6" fmla="*/ 0 w 10230"/>
                <a:gd name="T7" fmla="*/ 0 h 1"/>
                <a:gd name="T8" fmla="*/ 10230 w 1023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81" name="Shape 204"/>
            <p:cNvSpPr>
              <a:spLocks/>
            </p:cNvSpPr>
            <p:nvPr/>
          </p:nvSpPr>
          <p:spPr bwMode="auto">
            <a:xfrm>
              <a:off x="879475" y="274025"/>
              <a:ext cx="45075" cy="45100"/>
            </a:xfrm>
            <a:custGeom>
              <a:avLst/>
              <a:gdLst>
                <a:gd name="T0" fmla="*/ 2147483647 w 1803"/>
                <a:gd name="T1" fmla="*/ 2147483647 h 1804"/>
                <a:gd name="T2" fmla="*/ 2147483647 w 1803"/>
                <a:gd name="T3" fmla="*/ 2147483647 h 1804"/>
                <a:gd name="T4" fmla="*/ 2147483647 w 1803"/>
                <a:gd name="T5" fmla="*/ 2147483647 h 1804"/>
                <a:gd name="T6" fmla="*/ 2147483647 w 1803"/>
                <a:gd name="T7" fmla="*/ 2147483647 h 1804"/>
                <a:gd name="T8" fmla="*/ 2147483647 w 1803"/>
                <a:gd name="T9" fmla="*/ 2147483647 h 1804"/>
                <a:gd name="T10" fmla="*/ 2147483647 w 1803"/>
                <a:gd name="T11" fmla="*/ 2147483647 h 1804"/>
                <a:gd name="T12" fmla="*/ 2147483647 w 1803"/>
                <a:gd name="T13" fmla="*/ 2147483647 h 1804"/>
                <a:gd name="T14" fmla="*/ 2147483647 w 1803"/>
                <a:gd name="T15" fmla="*/ 2147483647 h 1804"/>
                <a:gd name="T16" fmla="*/ 2147483647 w 1803"/>
                <a:gd name="T17" fmla="*/ 2147483647 h 1804"/>
                <a:gd name="T18" fmla="*/ 0 w 1803"/>
                <a:gd name="T19" fmla="*/ 2147483647 h 1804"/>
                <a:gd name="T20" fmla="*/ 0 w 1803"/>
                <a:gd name="T21" fmla="*/ 2147483647 h 1804"/>
                <a:gd name="T22" fmla="*/ 2147483647 w 1803"/>
                <a:gd name="T23" fmla="*/ 2147483647 h 1804"/>
                <a:gd name="T24" fmla="*/ 2147483647 w 1803"/>
                <a:gd name="T25" fmla="*/ 2147483647 h 1804"/>
                <a:gd name="T26" fmla="*/ 2147483647 w 1803"/>
                <a:gd name="T27" fmla="*/ 2147483647 h 1804"/>
                <a:gd name="T28" fmla="*/ 2147483647 w 1803"/>
                <a:gd name="T29" fmla="*/ 2147483647 h 1804"/>
                <a:gd name="T30" fmla="*/ 2147483647 w 1803"/>
                <a:gd name="T31" fmla="*/ 2147483647 h 1804"/>
                <a:gd name="T32" fmla="*/ 2147483647 w 1803"/>
                <a:gd name="T33" fmla="*/ 2147483647 h 1804"/>
                <a:gd name="T34" fmla="*/ 2147483647 w 1803"/>
                <a:gd name="T35" fmla="*/ 2147483647 h 1804"/>
                <a:gd name="T36" fmla="*/ 2147483647 w 1803"/>
                <a:gd name="T37" fmla="*/ 2147483647 h 1804"/>
                <a:gd name="T38" fmla="*/ 2147483647 w 1803"/>
                <a:gd name="T39" fmla="*/ 2147483647 h 1804"/>
                <a:gd name="T40" fmla="*/ 2147483647 w 1803"/>
                <a:gd name="T41" fmla="*/ 2147483647 h 1804"/>
                <a:gd name="T42" fmla="*/ 2147483647 w 1803"/>
                <a:gd name="T43" fmla="*/ 2147483647 h 1804"/>
                <a:gd name="T44" fmla="*/ 2147483647 w 1803"/>
                <a:gd name="T45" fmla="*/ 2147483647 h 1804"/>
                <a:gd name="T46" fmla="*/ 2147483647 w 1803"/>
                <a:gd name="T47" fmla="*/ 2147483647 h 1804"/>
                <a:gd name="T48" fmla="*/ 2147483647 w 1803"/>
                <a:gd name="T49" fmla="*/ 2147483647 h 1804"/>
                <a:gd name="T50" fmla="*/ 2147483647 w 1803"/>
                <a:gd name="T51" fmla="*/ 2147483647 h 1804"/>
                <a:gd name="T52" fmla="*/ 2147483647 w 1803"/>
                <a:gd name="T53" fmla="*/ 2147483647 h 1804"/>
                <a:gd name="T54" fmla="*/ 2147483647 w 1803"/>
                <a:gd name="T55" fmla="*/ 2147483647 h 1804"/>
                <a:gd name="T56" fmla="*/ 2147483647 w 1803"/>
                <a:gd name="T57" fmla="*/ 2147483647 h 1804"/>
                <a:gd name="T58" fmla="*/ 2147483647 w 1803"/>
                <a:gd name="T59" fmla="*/ 2147483647 h 1804"/>
                <a:gd name="T60" fmla="*/ 2147483647 w 1803"/>
                <a:gd name="T61" fmla="*/ 2147483647 h 1804"/>
                <a:gd name="T62" fmla="*/ 2147483647 w 1803"/>
                <a:gd name="T63" fmla="*/ 2147483647 h 1804"/>
                <a:gd name="T64" fmla="*/ 2147483647 w 1803"/>
                <a:gd name="T65" fmla="*/ 2147483647 h 1804"/>
                <a:gd name="T66" fmla="*/ 2147483647 w 1803"/>
                <a:gd name="T67" fmla="*/ 2147483647 h 1804"/>
                <a:gd name="T68" fmla="*/ 2147483647 w 1803"/>
                <a:gd name="T69" fmla="*/ 2147483647 h 1804"/>
                <a:gd name="T70" fmla="*/ 2147483647 w 1803"/>
                <a:gd name="T71" fmla="*/ 2147483647 h 1804"/>
                <a:gd name="T72" fmla="*/ 2147483647 w 1803"/>
                <a:gd name="T73" fmla="*/ 2147483647 h 1804"/>
                <a:gd name="T74" fmla="*/ 2147483647 w 1803"/>
                <a:gd name="T75" fmla="*/ 2147483647 h 18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03"/>
                <a:gd name="T115" fmla="*/ 0 h 1804"/>
                <a:gd name="T116" fmla="*/ 1803 w 1803"/>
                <a:gd name="T117" fmla="*/ 1804 h 18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82" name="Shape 205"/>
            <p:cNvSpPr>
              <a:spLocks/>
            </p:cNvSpPr>
            <p:nvPr/>
          </p:nvSpPr>
          <p:spPr bwMode="auto">
            <a:xfrm>
              <a:off x="654800" y="244200"/>
              <a:ext cx="25" cy="51175"/>
            </a:xfrm>
            <a:custGeom>
              <a:avLst/>
              <a:gdLst>
                <a:gd name="T0" fmla="*/ 0 w 1"/>
                <a:gd name="T1" fmla="*/ 2147483647 h 2047"/>
                <a:gd name="T2" fmla="*/ 0 w 1"/>
                <a:gd name="T3" fmla="*/ 2147483647 h 2047"/>
                <a:gd name="T4" fmla="*/ 0 60000 65536"/>
                <a:gd name="T5" fmla="*/ 0 60000 65536"/>
                <a:gd name="T6" fmla="*/ 0 w 1"/>
                <a:gd name="T7" fmla="*/ 0 h 2047"/>
                <a:gd name="T8" fmla="*/ 1 w 1"/>
                <a:gd name="T9" fmla="*/ 2047 h 20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83" name="Shape 206"/>
            <p:cNvSpPr>
              <a:spLocks/>
            </p:cNvSpPr>
            <p:nvPr/>
          </p:nvSpPr>
          <p:spPr bwMode="auto">
            <a:xfrm>
              <a:off x="737600" y="244200"/>
              <a:ext cx="25" cy="51175"/>
            </a:xfrm>
            <a:custGeom>
              <a:avLst/>
              <a:gdLst>
                <a:gd name="T0" fmla="*/ 2147483647 w 1"/>
                <a:gd name="T1" fmla="*/ 2147483647 h 2047"/>
                <a:gd name="T2" fmla="*/ 2147483647 w 1"/>
                <a:gd name="T3" fmla="*/ 2147483647 h 2047"/>
                <a:gd name="T4" fmla="*/ 0 60000 65536"/>
                <a:gd name="T5" fmla="*/ 0 60000 65536"/>
                <a:gd name="T6" fmla="*/ 0 w 1"/>
                <a:gd name="T7" fmla="*/ 0 h 2047"/>
                <a:gd name="T8" fmla="*/ 1 w 1"/>
                <a:gd name="T9" fmla="*/ 2047 h 20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84" name="Shape 207"/>
            <p:cNvSpPr>
              <a:spLocks/>
            </p:cNvSpPr>
            <p:nvPr/>
          </p:nvSpPr>
          <p:spPr bwMode="auto">
            <a:xfrm>
              <a:off x="820400" y="244200"/>
              <a:ext cx="25" cy="51175"/>
            </a:xfrm>
            <a:custGeom>
              <a:avLst/>
              <a:gdLst>
                <a:gd name="T0" fmla="*/ 2147483647 w 1"/>
                <a:gd name="T1" fmla="*/ 2147483647 h 2047"/>
                <a:gd name="T2" fmla="*/ 2147483647 w 1"/>
                <a:gd name="T3" fmla="*/ 2147483647 h 2047"/>
                <a:gd name="T4" fmla="*/ 0 60000 65536"/>
                <a:gd name="T5" fmla="*/ 0 60000 65536"/>
                <a:gd name="T6" fmla="*/ 0 w 1"/>
                <a:gd name="T7" fmla="*/ 0 h 2047"/>
                <a:gd name="T8" fmla="*/ 1 w 1"/>
                <a:gd name="T9" fmla="*/ 2047 h 20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6885" name="Shape 208"/>
            <p:cNvSpPr>
              <a:spLocks/>
            </p:cNvSpPr>
            <p:nvPr/>
          </p:nvSpPr>
          <p:spPr bwMode="auto">
            <a:xfrm>
              <a:off x="903225" y="244200"/>
              <a:ext cx="25" cy="51175"/>
            </a:xfrm>
            <a:custGeom>
              <a:avLst/>
              <a:gdLst>
                <a:gd name="T0" fmla="*/ 0 w 1"/>
                <a:gd name="T1" fmla="*/ 2147483647 h 2047"/>
                <a:gd name="T2" fmla="*/ 0 w 1"/>
                <a:gd name="T3" fmla="*/ 2147483647 h 2047"/>
                <a:gd name="T4" fmla="*/ 0 60000 65536"/>
                <a:gd name="T5" fmla="*/ 0 60000 65536"/>
                <a:gd name="T6" fmla="*/ 0 w 1"/>
                <a:gd name="T7" fmla="*/ 0 h 2047"/>
                <a:gd name="T8" fmla="*/ 1 w 1"/>
                <a:gd name="T9" fmla="*/ 2047 h 20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</p:grpSp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6121334" y="1849166"/>
            <a:ext cx="5840858" cy="378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5800" indent="-6858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>
              <a:defRPr/>
            </a:pPr>
            <a:r>
              <a:rPr lang="en-US" altLang="en-US" sz="4000" b="1" dirty="0" smtClean="0">
                <a:latin typeface="TH SarabunPSK" pitchFamily="34" charset="-34"/>
                <a:cs typeface="TH SarabunPSK" pitchFamily="34" charset="-34"/>
              </a:rPr>
              <a:t>1.Future Trend</a:t>
            </a:r>
            <a:endParaRPr lang="th-TH" altLang="en-US" sz="4000" b="1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altLang="en-US" sz="40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altLang="en-US" sz="4000" b="1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altLang="en-US" sz="4000" b="1" dirty="0" smtClean="0">
                <a:latin typeface="TH SarabunPSK" pitchFamily="34" charset="-34"/>
                <a:cs typeface="TH SarabunPSK" pitchFamily="34" charset="-34"/>
              </a:rPr>
              <a:t>IMD</a:t>
            </a:r>
            <a:endParaRPr lang="th-TH" altLang="en-US" sz="4000" b="1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altLang="en-US" sz="4000" b="1" dirty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en-US" altLang="en-US" sz="4000" b="1" dirty="0" smtClean="0">
                <a:latin typeface="TH SarabunPSK" pitchFamily="34" charset="-34"/>
                <a:cs typeface="TH SarabunPSK" pitchFamily="34" charset="-34"/>
              </a:rPr>
              <a:t>Research &amp; Innovation</a:t>
            </a:r>
          </a:p>
          <a:p>
            <a:pPr>
              <a:defRPr/>
            </a:pPr>
            <a:r>
              <a:rPr lang="en-US" altLang="en-US" sz="4000" b="1" dirty="0" smtClean="0">
                <a:latin typeface="TH SarabunPSK" pitchFamily="34" charset="-34"/>
                <a:cs typeface="TH SarabunPSK" pitchFamily="34" charset="-34"/>
              </a:rPr>
              <a:t>4. MOST’s Strategy</a:t>
            </a:r>
          </a:p>
          <a:p>
            <a:pPr>
              <a:defRPr/>
            </a:pPr>
            <a:r>
              <a:rPr lang="en-US" altLang="en-US" sz="4000" b="1" dirty="0" smtClean="0">
                <a:latin typeface="TH SarabunPSK" pitchFamily="34" charset="-34"/>
                <a:cs typeface="TH SarabunPSK" pitchFamily="34" charset="-34"/>
              </a:rPr>
              <a:t>5. MOST’s 12 projects</a:t>
            </a:r>
            <a:endParaRPr lang="en-GB" altLang="en-US" sz="3993" b="1" dirty="0">
              <a:latin typeface="TH SarabunPSK" charset="0"/>
              <a:cs typeface="TH SarabunPSK" charset="0"/>
            </a:endParaRPr>
          </a:p>
          <a:p>
            <a:pPr>
              <a:buFont typeface="Arial" charset="0"/>
              <a:buChar char="•"/>
            </a:pPr>
            <a:endParaRPr lang="en-US" altLang="en-US" sz="3993" b="1" dirty="0">
              <a:latin typeface="TH SarabunPSK" charset="0"/>
              <a:cs typeface="TH SarabunPSK" charset="0"/>
            </a:endParaRPr>
          </a:p>
        </p:txBody>
      </p:sp>
      <p:pic>
        <p:nvPicPr>
          <p:cNvPr id="36869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2" y="-4825"/>
            <a:ext cx="6352686" cy="686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1613" indent="-285236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0943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597320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3697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fld id="{474B784A-FDF8-8B4D-AA7B-E3281AA93D54}" type="slidenum">
              <a:rPr lang="en-GB" altLang="th-TH" sz="1797">
                <a:solidFill>
                  <a:schemeClr val="bg1"/>
                </a:solidFill>
                <a:latin typeface="TH SarabunPSK" charset="0"/>
                <a:cs typeface="TH SarabunPSK" charset="0"/>
              </a:rPr>
              <a:pPr/>
              <a:t>2</a:t>
            </a:fld>
            <a:endParaRPr lang="en-GB" altLang="th-TH" sz="1797">
              <a:solidFill>
                <a:schemeClr val="bg1"/>
              </a:solidFill>
              <a:latin typeface="TH SarabunPSK" charset="0"/>
              <a:cs typeface="TH SarabunPSK" charset="0"/>
            </a:endParaRPr>
          </a:p>
        </p:txBody>
      </p:sp>
      <p:sp>
        <p:nvSpPr>
          <p:cNvPr id="36871" name="Rectangle 22"/>
          <p:cNvSpPr>
            <a:spLocks noChangeArrowheads="1"/>
          </p:cNvSpPr>
          <p:nvPr/>
        </p:nvSpPr>
        <p:spPr bwMode="auto">
          <a:xfrm>
            <a:off x="5899489" y="114021"/>
            <a:ext cx="6056365" cy="33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r" eaLnBrk="1" hangingPunct="1"/>
            <a:r>
              <a:rPr lang="th-TH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การประชุมประจำปีสมาคม</a:t>
            </a:r>
            <a:r>
              <a:rPr lang="en-US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 ATPAC, 2018</a:t>
            </a:r>
          </a:p>
        </p:txBody>
      </p:sp>
    </p:spTree>
    <p:extLst>
      <p:ext uri="{BB962C8B-B14F-4D97-AF65-F5344CB8AC3E}">
        <p14:creationId xmlns:p14="http://schemas.microsoft.com/office/powerpoint/2010/main" val="24459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F86DA321-8E5D-4BC5-83BC-8F23CC77533B}"/>
              </a:ext>
            </a:extLst>
          </p:cNvPr>
          <p:cNvSpPr/>
          <p:nvPr/>
        </p:nvSpPr>
        <p:spPr>
          <a:xfrm>
            <a:off x="79594" y="2297267"/>
            <a:ext cx="6007779" cy="3979024"/>
          </a:xfrm>
          <a:prstGeom prst="roundRect">
            <a:avLst>
              <a:gd name="adj" fmla="val 2195"/>
            </a:avLst>
          </a:prstGeom>
          <a:ln w="28575">
            <a:solidFill>
              <a:srgbClr val="CCCC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728" tIns="54864" rIns="109728" bIns="54864" rtlCol="0" anchor="t"/>
          <a:lstStyle/>
          <a:p>
            <a:pPr algn="ctr"/>
            <a:endParaRPr lang="th-TH" sz="36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en-US" sz="60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55 %</a:t>
            </a:r>
            <a:r>
              <a:rPr lang="th-TH" sz="60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th-TH" sz="60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140343" y="683665"/>
            <a:ext cx="2965367" cy="1516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lnSpc>
                <a:spcPct val="70000"/>
              </a:lnSpc>
            </a:pPr>
            <a:r>
              <a:rPr lang="th-TH" sz="2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เป้าหมายที่ </a:t>
            </a:r>
            <a:r>
              <a:rPr lang="en-US" sz="2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</a:t>
            </a:r>
            <a:r>
              <a:rPr lang="th-TH" sz="2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endParaRPr lang="th-TH" sz="2600" b="1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70000"/>
              </a:lnSpc>
            </a:pPr>
            <a:r>
              <a:rPr lang="th-TH" sz="26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การพัฒนาโครงสร้างพื้นฐาน บุคลากร และระบบวิจัยและนวัตกรรมของ</a:t>
            </a:r>
            <a:r>
              <a:rPr lang="th-TH" sz="2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ประเทศ</a:t>
            </a:r>
            <a:endParaRPr lang="en-US" sz="2600" b="1" dirty="0" smtClean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70000"/>
              </a:lnSpc>
            </a:pPr>
            <a:r>
              <a:rPr lang="en-US" sz="26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(Infrastructure &amp; HR)</a:t>
            </a:r>
            <a:endParaRPr lang="th-TH" sz="2600" b="1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0268" y="682944"/>
            <a:ext cx="3011308" cy="1516200"/>
          </a:xfrm>
          <a:prstGeom prst="roundRect">
            <a:avLst/>
          </a:prstGeom>
          <a:solidFill>
            <a:srgbClr val="FFC4C4">
              <a:alpha val="80000"/>
            </a:srgbClr>
          </a:solidFill>
          <a:ln w="38100" cap="flat" cmpd="sng" algn="ctr">
            <a:solidFill>
              <a:srgbClr val="FF6B6B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lIns="109728" tIns="54864" rIns="109728" bIns="54864" rtlCol="0" anchor="ctr"/>
          <a:lstStyle/>
          <a:p>
            <a:pPr algn="ctr" defTabSz="1371587">
              <a:lnSpc>
                <a:spcPct val="80000"/>
              </a:lnSpc>
            </a:pPr>
            <a:r>
              <a:rPr kumimoji="1" lang="th-TH" sz="26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เป้าหมายที่ </a:t>
            </a:r>
            <a:r>
              <a:rPr kumimoji="1" lang="en-US" sz="26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kumimoji="1" lang="th-TH" sz="26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defTabSz="1371587">
              <a:lnSpc>
                <a:spcPct val="80000"/>
              </a:lnSpc>
            </a:pPr>
            <a:r>
              <a:rPr kumimoji="1" lang="th-TH" sz="26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การวิจัยและ</a:t>
            </a:r>
            <a:r>
              <a:rPr kumimoji="1" lang="th-TH" sz="26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นวัตกรรมเพื่อ</a:t>
            </a:r>
            <a:r>
              <a:rPr kumimoji="1" lang="th-TH" sz="26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สร้างความมั่งคั่งทาง</a:t>
            </a:r>
            <a:r>
              <a:rPr kumimoji="1" lang="th-TH" sz="26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เศรษฐกิจ</a:t>
            </a:r>
            <a:endParaRPr kumimoji="1" lang="en-US" sz="2600" b="1" dirty="0" smtClean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defTabSz="1371587">
              <a:lnSpc>
                <a:spcPct val="80000"/>
              </a:lnSpc>
            </a:pPr>
            <a:r>
              <a:rPr kumimoji="1" lang="en-US" sz="26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(Economy)</a:t>
            </a:r>
            <a:r>
              <a:rPr kumimoji="1" lang="th-TH" sz="26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1" lang="th-TH" sz="26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109294" y="683425"/>
            <a:ext cx="2959184" cy="1516200"/>
          </a:xfrm>
          <a:prstGeom prst="roundRect">
            <a:avLst/>
          </a:prstGeom>
          <a:solidFill>
            <a:srgbClr val="DBF89D">
              <a:alpha val="80000"/>
            </a:srgbClr>
          </a:solidFill>
          <a:ln w="38100" cap="flat" cmpd="sng" algn="ctr">
            <a:solidFill>
              <a:srgbClr val="A3E511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lIns="109728" tIns="54864" rIns="109728" bIns="54864" rtlCol="0" anchor="ctr"/>
          <a:lstStyle/>
          <a:p>
            <a:pPr algn="ctr" defTabSz="1371587">
              <a:lnSpc>
                <a:spcPct val="80000"/>
              </a:lnSpc>
            </a:pPr>
            <a:r>
              <a:rPr kumimoji="1" lang="th-TH" sz="26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เป้าหมายที่ </a:t>
            </a:r>
            <a:r>
              <a:rPr kumimoji="1" lang="en-US" sz="26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endParaRPr kumimoji="1" lang="th-TH" sz="26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defTabSz="1371587">
              <a:lnSpc>
                <a:spcPct val="80000"/>
              </a:lnSpc>
            </a:pPr>
            <a:r>
              <a:rPr kumimoji="1" lang="th-TH" sz="26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การวิจัยและนวัตกรรมเพื่อการพัฒนาสังคมและ</a:t>
            </a:r>
            <a:r>
              <a:rPr kumimoji="1" lang="th-TH" sz="26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สิ่งแวดล้อม</a:t>
            </a:r>
            <a:endParaRPr kumimoji="1" lang="en-US" sz="2600" b="1" dirty="0" smtClean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defTabSz="1371587">
              <a:lnSpc>
                <a:spcPct val="80000"/>
              </a:lnSpc>
            </a:pPr>
            <a:r>
              <a:rPr kumimoji="1" lang="en-US" sz="26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(Social &amp; Environment)</a:t>
            </a:r>
            <a:endParaRPr kumimoji="1" lang="th-TH" sz="26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18694" y="677775"/>
            <a:ext cx="2968843" cy="1516200"/>
          </a:xfrm>
          <a:prstGeom prst="roundRect">
            <a:avLst/>
          </a:prstGeom>
          <a:solidFill>
            <a:srgbClr val="B8EBE7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371587">
              <a:lnSpc>
                <a:spcPct val="70000"/>
              </a:lnSpc>
            </a:pPr>
            <a:r>
              <a:rPr kumimoji="1" lang="th-TH" sz="2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เป้าหมายที่ </a:t>
            </a:r>
            <a:r>
              <a:rPr kumimoji="1" lang="en-US" sz="2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endParaRPr kumimoji="1" lang="th-TH" sz="2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defTabSz="1371587">
              <a:lnSpc>
                <a:spcPct val="70000"/>
              </a:lnSpc>
            </a:pPr>
            <a:r>
              <a:rPr kumimoji="1" lang="th-TH" sz="2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การวิจัยและนวัตกรรมเพื่อการสร้างองค์ความรู้พื้นฐานของ</a:t>
            </a:r>
            <a:r>
              <a:rPr kumimoji="1" lang="th-TH" sz="2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ประเทศ</a:t>
            </a:r>
            <a:endParaRPr kumimoji="1" lang="en-US" sz="2600" b="1" dirty="0" smtClean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defTabSz="1371587">
              <a:lnSpc>
                <a:spcPct val="70000"/>
              </a:lnSpc>
            </a:pPr>
            <a:r>
              <a:rPr kumimoji="1" lang="en-US" sz="2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(Basic Research)</a:t>
            </a:r>
            <a:endParaRPr kumimoji="1" lang="th-TH" sz="2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DBEE845-D578-4F4E-A36D-E0A85EEF35F6}"/>
              </a:ext>
            </a:extLst>
          </p:cNvPr>
          <p:cNvSpPr/>
          <p:nvPr/>
        </p:nvSpPr>
        <p:spPr>
          <a:xfrm>
            <a:off x="3696305" y="4117241"/>
            <a:ext cx="2318892" cy="2093800"/>
          </a:xfrm>
          <a:prstGeom prst="roundRect">
            <a:avLst>
              <a:gd name="adj" fmla="val 5883"/>
            </a:avLst>
          </a:prstGeom>
          <a:ln w="28575">
            <a:solidFill>
              <a:srgbClr val="CCCC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30 %</a:t>
            </a:r>
            <a:endParaRPr lang="th-TH" sz="14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lvl="0" algn="ctr">
              <a:lnSpc>
                <a:spcPct val="90000"/>
              </a:lnSpc>
            </a:pPr>
            <a:r>
              <a:rPr lang="en-US" sz="24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2. </a:t>
            </a:r>
            <a:r>
              <a:rPr lang="th-TH" sz="24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ยุทธศาสตร์</a:t>
            </a:r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 (</a:t>
            </a:r>
            <a:r>
              <a:rPr lang="en-US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Spearhead</a:t>
            </a:r>
            <a:r>
              <a:rPr lang="th-TH" sz="2400" b="1" spc="-2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A35860-6181-4715-9E2E-CE6EB3C184E9}"/>
              </a:ext>
            </a:extLst>
          </p:cNvPr>
          <p:cNvSpPr txBox="1"/>
          <p:nvPr/>
        </p:nvSpPr>
        <p:spPr>
          <a:xfrm>
            <a:off x="0" y="-5880"/>
            <a:ext cx="12169775" cy="5938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r>
              <a:rPr lang="th-TH" dirty="0"/>
              <a:t>สัดส่วนการจัดสรรงบประมาณการวิจัยและนวัตกรรม </a:t>
            </a:r>
            <a:r>
              <a:rPr lang="en-US" dirty="0" smtClean="0"/>
              <a:t>(Research funding fiscal year 2018)</a:t>
            </a:r>
            <a:endParaRPr lang="th-TH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DA112D0-79E6-49D1-8475-A2CE198B60D6}"/>
              </a:ext>
            </a:extLst>
          </p:cNvPr>
          <p:cNvSpPr/>
          <p:nvPr/>
        </p:nvSpPr>
        <p:spPr>
          <a:xfrm>
            <a:off x="6202266" y="2297159"/>
            <a:ext cx="2885272" cy="3946124"/>
          </a:xfrm>
          <a:prstGeom prst="roundRect">
            <a:avLst>
              <a:gd name="adj" fmla="val 5883"/>
            </a:avLst>
          </a:prstGeom>
          <a:ln w="28575">
            <a:solidFill>
              <a:srgbClr val="CCCC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th-TH" sz="66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60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25 %</a:t>
            </a:r>
            <a:endParaRPr lang="th-TH" sz="66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2F0C28C0-93FB-41A7-8401-4F752954D269}"/>
              </a:ext>
            </a:extLst>
          </p:cNvPr>
          <p:cNvSpPr/>
          <p:nvPr/>
        </p:nvSpPr>
        <p:spPr>
          <a:xfrm>
            <a:off x="9168277" y="2311053"/>
            <a:ext cx="2885272" cy="3946124"/>
          </a:xfrm>
          <a:prstGeom prst="roundRect">
            <a:avLst>
              <a:gd name="adj" fmla="val 5883"/>
            </a:avLst>
          </a:prstGeom>
          <a:ln w="28575">
            <a:solidFill>
              <a:srgbClr val="CCCC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th-TH" sz="66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60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20 %</a:t>
            </a:r>
            <a:endParaRPr lang="th-TH" sz="66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953B87D-2D1B-446C-B63D-B79D1FA14733}"/>
              </a:ext>
            </a:extLst>
          </p:cNvPr>
          <p:cNvSpPr/>
          <p:nvPr/>
        </p:nvSpPr>
        <p:spPr>
          <a:xfrm>
            <a:off x="135532" y="4113455"/>
            <a:ext cx="3505453" cy="2093800"/>
          </a:xfrm>
          <a:prstGeom prst="roundRect">
            <a:avLst>
              <a:gd name="adj" fmla="val 5883"/>
            </a:avLst>
          </a:prstGeom>
          <a:ln w="28575">
            <a:solidFill>
              <a:srgbClr val="CCCC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70 %</a:t>
            </a:r>
            <a:endParaRPr lang="en-US" sz="44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sz="24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บูรณา</a:t>
            </a:r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การเชิงยุทธศาสตร์ </a:t>
            </a:r>
            <a:r>
              <a:rPr lang="th-TH" sz="24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en-US" sz="24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Program Based</a:t>
            </a:r>
            <a:r>
              <a:rPr lang="th-TH" sz="2400" b="1" dirty="0" smtClean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 </a:t>
            </a:r>
            <a:endParaRPr lang="th-TH" sz="24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69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/>
          <p:cNvSpPr/>
          <p:nvPr/>
        </p:nvSpPr>
        <p:spPr>
          <a:xfrm>
            <a:off x="0" y="-10005"/>
            <a:ext cx="11085547" cy="805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5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	</a:t>
            </a:r>
            <a:r>
              <a:rPr lang="th-TH" sz="54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โครงสร้าง</a:t>
            </a:r>
            <a:r>
              <a:rPr lang="th-TH" sz="54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กระทรวง</a:t>
            </a:r>
          </a:p>
        </p:txBody>
      </p:sp>
      <p:grpSp>
        <p:nvGrpSpPr>
          <p:cNvPr id="3" name="Group 132"/>
          <p:cNvGrpSpPr/>
          <p:nvPr/>
        </p:nvGrpSpPr>
        <p:grpSpPr>
          <a:xfrm>
            <a:off x="152299" y="5611602"/>
            <a:ext cx="1790956" cy="1172721"/>
            <a:chOff x="10539869" y="1552818"/>
            <a:chExt cx="1794227" cy="1212629"/>
          </a:xfrm>
        </p:grpSpPr>
        <p:sp>
          <p:nvSpPr>
            <p:cNvPr id="134" name="Text Box 10"/>
            <p:cNvSpPr txBox="1">
              <a:spLocks noChangeArrowheads="1"/>
            </p:cNvSpPr>
            <p:nvPr/>
          </p:nvSpPr>
          <p:spPr bwMode="auto">
            <a:xfrm>
              <a:off x="10794665" y="1552818"/>
              <a:ext cx="1295400" cy="35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th-TH" sz="16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itchFamily="34" charset="-34"/>
                </a:rPr>
                <a:t>ส่วนราชการ</a:t>
              </a:r>
            </a:p>
          </p:txBody>
        </p:sp>
        <p:sp>
          <p:nvSpPr>
            <p:cNvPr id="135" name="Text Box 12"/>
            <p:cNvSpPr txBox="1">
              <a:spLocks noChangeArrowheads="1"/>
            </p:cNvSpPr>
            <p:nvPr/>
          </p:nvSpPr>
          <p:spPr bwMode="auto">
            <a:xfrm>
              <a:off x="10768980" y="2415372"/>
              <a:ext cx="990600" cy="35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th-TH" sz="16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itchFamily="34" charset="-34"/>
                </a:rPr>
                <a:t>รัฐวิสาหกิจ</a:t>
              </a:r>
            </a:p>
          </p:txBody>
        </p:sp>
        <p:sp>
          <p:nvSpPr>
            <p:cNvPr id="136" name="Text Box 14"/>
            <p:cNvSpPr txBox="1">
              <a:spLocks noChangeArrowheads="1"/>
            </p:cNvSpPr>
            <p:nvPr/>
          </p:nvSpPr>
          <p:spPr bwMode="auto">
            <a:xfrm>
              <a:off x="10794665" y="1856299"/>
              <a:ext cx="1447800" cy="324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th-TH" sz="16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itchFamily="34" charset="-34"/>
                </a:rPr>
                <a:t>หน่วยงานในกำกับ</a:t>
              </a:r>
            </a:p>
          </p:txBody>
        </p:sp>
        <p:sp>
          <p:nvSpPr>
            <p:cNvPr id="137" name="Text Box 16"/>
            <p:cNvSpPr txBox="1">
              <a:spLocks noChangeArrowheads="1"/>
            </p:cNvSpPr>
            <p:nvPr/>
          </p:nvSpPr>
          <p:spPr bwMode="auto">
            <a:xfrm>
              <a:off x="10794221" y="2134780"/>
              <a:ext cx="1539875" cy="35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th-TH" sz="1600" b="1" dirty="0">
                  <a:solidFill>
                    <a:srgbClr val="000000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itchFamily="34" charset="-34"/>
                </a:rPr>
                <a:t>องค์การมหาชน</a:t>
              </a:r>
            </a:p>
          </p:txBody>
        </p:sp>
        <p:sp>
          <p:nvSpPr>
            <p:cNvPr id="138" name="Hexagon 137"/>
            <p:cNvSpPr/>
            <p:nvPr/>
          </p:nvSpPr>
          <p:spPr>
            <a:xfrm>
              <a:off x="10541165" y="1607086"/>
              <a:ext cx="277985" cy="239642"/>
            </a:xfrm>
            <a:prstGeom prst="hexagon">
              <a:avLst/>
            </a:prstGeom>
            <a:solidFill>
              <a:srgbClr val="BCE11F"/>
            </a:solidFill>
            <a:ln w="3810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  <a:endParaRPr lang="en-GB" sz="1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9" name="Hexagon 138"/>
            <p:cNvSpPr/>
            <p:nvPr/>
          </p:nvSpPr>
          <p:spPr>
            <a:xfrm>
              <a:off x="10541165" y="1896872"/>
              <a:ext cx="277985" cy="239642"/>
            </a:xfrm>
            <a:prstGeom prst="hexagon">
              <a:avLst/>
            </a:prstGeom>
            <a:solidFill>
              <a:srgbClr val="D53651"/>
            </a:solidFill>
            <a:ln w="3810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  <a:endParaRPr lang="en-GB" sz="1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4" name="Hexagon 143"/>
            <p:cNvSpPr/>
            <p:nvPr/>
          </p:nvSpPr>
          <p:spPr>
            <a:xfrm>
              <a:off x="10539869" y="2195324"/>
              <a:ext cx="277985" cy="239642"/>
            </a:xfrm>
            <a:prstGeom prst="hexagon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</a:t>
              </a:r>
              <a:endParaRPr lang="en-GB" sz="1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5" name="Hexagon 144"/>
            <p:cNvSpPr/>
            <p:nvPr/>
          </p:nvSpPr>
          <p:spPr>
            <a:xfrm>
              <a:off x="10539869" y="2485111"/>
              <a:ext cx="277985" cy="239642"/>
            </a:xfrm>
            <a:prstGeom prst="hexagon">
              <a:avLst/>
            </a:prstGeom>
            <a:solidFill>
              <a:srgbClr val="BC7ED8"/>
            </a:solidFill>
            <a:ln w="38100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en-GB" sz="1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72" name="Picture 1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86" y="2889533"/>
            <a:ext cx="1684236" cy="1692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8" name="Rectangle 147"/>
          <p:cNvSpPr/>
          <p:nvPr/>
        </p:nvSpPr>
        <p:spPr>
          <a:xfrm>
            <a:off x="4319583" y="1295385"/>
            <a:ext cx="1631474" cy="3139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สำนักงานรัฐมนตรี 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441285" y="2009285"/>
            <a:ext cx="1968645" cy="2862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กรมวิทยาศาสตร์บริการ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1278262" y="2937979"/>
            <a:ext cx="2362864" cy="2862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สำนักงานปรมาณูเพื่อสันติ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1439379" y="1285017"/>
            <a:ext cx="1995360" cy="3139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สำนักงานปลัดกระทรวง</a:t>
            </a:r>
            <a:endParaRPr lang="en-US" sz="1800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155797" y="5898875"/>
            <a:ext cx="2911219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8)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สำนักงานพัฒนาเทคโนโลยีอวกาศและ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ภูมิสารสนเทศ (องค์การมหาชน)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7870837" y="3295649"/>
            <a:ext cx="410897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สถาบันเทคโนโลยีนิวเคลียร์แห่งชาติ (องค์การมหาชน)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4465065" y="6543473"/>
            <a:ext cx="3977276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7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9)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สถาบันวิจัยดาราศาสตร์แห่งชาติ (องค์การมหาชน) 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9085283" y="3938591"/>
            <a:ext cx="2420507" cy="543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13)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สำนักงานนวัตกรรม</a:t>
            </a:r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แห่งชาติ</a:t>
            </a:r>
            <a:b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(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องค์การมหาชน)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9001904" y="5467196"/>
            <a:ext cx="3111108" cy="543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11)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ศูนย์ความเป็นเลิศด้านชีววิทยาศาสตร์ 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(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องค์การมหาชน)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7756880" y="6196427"/>
            <a:ext cx="3680235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10)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สถาบันวิจัยแสง</a:t>
            </a:r>
            <a:r>
              <a:rPr lang="th-TH" sz="1800" b="1" dirty="0" err="1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ซินโครต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รอน (องค์การมหาชน)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7778266" y="2453951"/>
            <a:ext cx="387396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15)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สถาบันวิจัยวิทยาศาสตร์และเทคโนโลยีแห่งประเทศไทย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8870969" y="1652575"/>
            <a:ext cx="3071834" cy="2857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7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16)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องค์การพิพิธภัณฑ์วิทยาศาสตร์แห่งชาติ</a:t>
            </a:r>
          </a:p>
        </p:txBody>
      </p:sp>
      <p:sp>
        <p:nvSpPr>
          <p:cNvPr id="147" name="Rectangle 34"/>
          <p:cNvSpPr/>
          <p:nvPr/>
        </p:nvSpPr>
        <p:spPr>
          <a:xfrm>
            <a:off x="3619390" y="2006139"/>
            <a:ext cx="4457347" cy="3770785"/>
          </a:xfrm>
          <a:prstGeom prst="hexagon">
            <a:avLst/>
          </a:prstGeom>
          <a:noFill/>
          <a:ln w="38100"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60" name="Rectangle 34"/>
          <p:cNvSpPr/>
          <p:nvPr/>
        </p:nvSpPr>
        <p:spPr>
          <a:xfrm>
            <a:off x="3755429" y="2141959"/>
            <a:ext cx="4165027" cy="3485010"/>
          </a:xfrm>
          <a:prstGeom prst="hexagon">
            <a:avLst/>
          </a:prstGeom>
          <a:noFill/>
          <a:ln w="76200"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32" name="Hexagon 131"/>
          <p:cNvSpPr/>
          <p:nvPr/>
        </p:nvSpPr>
        <p:spPr>
          <a:xfrm>
            <a:off x="6656466" y="1886642"/>
            <a:ext cx="1133852" cy="981965"/>
          </a:xfrm>
          <a:prstGeom prst="hexagon">
            <a:avLst/>
          </a:prstGeom>
          <a:solidFill>
            <a:schemeClr val="bg1"/>
          </a:solidFill>
          <a:ln w="38100">
            <a:solidFill>
              <a:srgbClr val="BC7ED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80C2C4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18" y="2117719"/>
            <a:ext cx="619314" cy="578615"/>
          </a:xfrm>
          <a:prstGeom prst="rect">
            <a:avLst/>
          </a:prstGeom>
        </p:spPr>
      </p:pic>
      <p:sp>
        <p:nvSpPr>
          <p:cNvPr id="127" name="Hexagon 126"/>
          <p:cNvSpPr/>
          <p:nvPr/>
        </p:nvSpPr>
        <p:spPr>
          <a:xfrm>
            <a:off x="7627477" y="1310479"/>
            <a:ext cx="1133852" cy="981965"/>
          </a:xfrm>
          <a:prstGeom prst="hexagon">
            <a:avLst/>
          </a:prstGeom>
          <a:solidFill>
            <a:schemeClr val="bg1"/>
          </a:solidFill>
          <a:ln w="38100">
            <a:solidFill>
              <a:srgbClr val="BC7ED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80C2C4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75" y="1461656"/>
            <a:ext cx="1097702" cy="661657"/>
          </a:xfrm>
          <a:prstGeom prst="rect">
            <a:avLst/>
          </a:prstGeom>
        </p:spPr>
      </p:pic>
      <p:grpSp>
        <p:nvGrpSpPr>
          <p:cNvPr id="4" name="Group 106"/>
          <p:cNvGrpSpPr/>
          <p:nvPr/>
        </p:nvGrpSpPr>
        <p:grpSpPr>
          <a:xfrm>
            <a:off x="7076498" y="3379378"/>
            <a:ext cx="1073038" cy="929295"/>
            <a:chOff x="7228076" y="4123506"/>
            <a:chExt cx="1098198" cy="94672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2" name="Hexagon 141"/>
            <p:cNvSpPr/>
            <p:nvPr/>
          </p:nvSpPr>
          <p:spPr>
            <a:xfrm>
              <a:off x="7228076" y="4123506"/>
              <a:ext cx="1098198" cy="946721"/>
            </a:xfrm>
            <a:prstGeom prst="hexagon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003399"/>
                </a:solidFill>
              </a:endParaRPr>
            </a:p>
          </p:txBody>
        </p: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688" y="4361947"/>
              <a:ext cx="764778" cy="481466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" name="Group 8"/>
          <p:cNvGrpSpPr/>
          <p:nvPr/>
        </p:nvGrpSpPr>
        <p:grpSpPr>
          <a:xfrm>
            <a:off x="5111814" y="5474366"/>
            <a:ext cx="1073038" cy="929295"/>
            <a:chOff x="5255669" y="5417785"/>
            <a:chExt cx="1074998" cy="9267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6" name="Hexagon 105"/>
            <p:cNvSpPr/>
            <p:nvPr/>
          </p:nvSpPr>
          <p:spPr>
            <a:xfrm>
              <a:off x="5255669" y="5417785"/>
              <a:ext cx="1074998" cy="926721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003399"/>
                </a:solidFill>
              </a:endParaRP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1250" y="5712681"/>
              <a:ext cx="811855" cy="36935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6" name="Group 109"/>
          <p:cNvGrpSpPr/>
          <p:nvPr/>
        </p:nvGrpSpPr>
        <p:grpSpPr>
          <a:xfrm>
            <a:off x="7966287" y="3880771"/>
            <a:ext cx="1073038" cy="929295"/>
            <a:chOff x="8199728" y="4641459"/>
            <a:chExt cx="1098198" cy="94672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0" name="Hexagon 139"/>
            <p:cNvSpPr/>
            <p:nvPr/>
          </p:nvSpPr>
          <p:spPr>
            <a:xfrm>
              <a:off x="8199728" y="4641459"/>
              <a:ext cx="1098198" cy="946721"/>
            </a:xfrm>
            <a:prstGeom prst="hexagon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003399"/>
                </a:solidFill>
              </a:endParaRPr>
            </a:p>
          </p:txBody>
        </p:sp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353" y="4869326"/>
              <a:ext cx="794987" cy="36287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7" name="Group 110"/>
          <p:cNvGrpSpPr/>
          <p:nvPr/>
        </p:nvGrpSpPr>
        <p:grpSpPr>
          <a:xfrm>
            <a:off x="7891402" y="4986108"/>
            <a:ext cx="1073038" cy="929295"/>
            <a:chOff x="8264655" y="5631470"/>
            <a:chExt cx="1098198" cy="94672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0" name="Hexagon 129"/>
            <p:cNvSpPr/>
            <p:nvPr/>
          </p:nvSpPr>
          <p:spPr>
            <a:xfrm>
              <a:off x="8264655" y="5631470"/>
              <a:ext cx="1098198" cy="946721"/>
            </a:xfrm>
            <a:prstGeom prst="hexagon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003399"/>
                </a:solidFill>
              </a:endParaRPr>
            </a:p>
          </p:txBody>
        </p:sp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633" y="6012879"/>
              <a:ext cx="862299" cy="23571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6970925" y="4418701"/>
            <a:ext cx="1073038" cy="929295"/>
            <a:chOff x="7092240" y="4421315"/>
            <a:chExt cx="1074998" cy="9267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" name="Hexagon 104"/>
            <p:cNvSpPr/>
            <p:nvPr/>
          </p:nvSpPr>
          <p:spPr>
            <a:xfrm>
              <a:off x="7092240" y="4421315"/>
              <a:ext cx="1074998" cy="926721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003399"/>
                </a:solidFill>
              </a:endParaRPr>
            </a:p>
          </p:txBody>
        </p:sp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452" y="4623982"/>
              <a:ext cx="573359" cy="514885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9" name="Group 116"/>
          <p:cNvGrpSpPr/>
          <p:nvPr/>
        </p:nvGrpSpPr>
        <p:grpSpPr>
          <a:xfrm>
            <a:off x="6050448" y="4979358"/>
            <a:ext cx="1073038" cy="929295"/>
            <a:chOff x="6229455" y="5711216"/>
            <a:chExt cx="1098198" cy="94672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8" name="Hexagon 127"/>
            <p:cNvSpPr/>
            <p:nvPr/>
          </p:nvSpPr>
          <p:spPr>
            <a:xfrm>
              <a:off x="6229455" y="5711216"/>
              <a:ext cx="1098198" cy="946721"/>
            </a:xfrm>
            <a:prstGeom prst="hexagon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003399"/>
                </a:solidFill>
              </a:endParaRPr>
            </a:p>
          </p:txBody>
        </p: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360" y="5849522"/>
              <a:ext cx="630387" cy="70042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" name="Group 5"/>
          <p:cNvGrpSpPr/>
          <p:nvPr/>
        </p:nvGrpSpPr>
        <p:grpSpPr>
          <a:xfrm>
            <a:off x="6973966" y="5516474"/>
            <a:ext cx="1073038" cy="929295"/>
            <a:chOff x="7109448" y="5697081"/>
            <a:chExt cx="1074998" cy="9267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5" name="Hexagon 124"/>
            <p:cNvSpPr/>
            <p:nvPr/>
          </p:nvSpPr>
          <p:spPr>
            <a:xfrm>
              <a:off x="7109448" y="5697081"/>
              <a:ext cx="1074998" cy="926721"/>
            </a:xfrm>
            <a:prstGeom prst="hexagon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003399"/>
                </a:solidFill>
              </a:endParaRP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1673" y="5897824"/>
              <a:ext cx="650193" cy="515988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52" name="Rectangle 151"/>
          <p:cNvSpPr/>
          <p:nvPr/>
        </p:nvSpPr>
        <p:spPr>
          <a:xfrm>
            <a:off x="869913" y="3509963"/>
            <a:ext cx="2374004" cy="543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สำนักงานพัฒนาวิทยาศาสตร์</a:t>
            </a:r>
          </a:p>
          <a:p>
            <a:pPr lvl="0" algn="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และเทคโนโลยีแห่งชาติ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1238764" y="5309561"/>
            <a:ext cx="2277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7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สถาบันมาตรวิทยาแห่งชาติ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-58071" y="4241369"/>
            <a:ext cx="2413521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6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สำนักงานคณะกรรมการ</a:t>
            </a:r>
          </a:p>
          <a:p>
            <a:pPr algn="r" eaLnBrk="0" hangingPunct="0">
              <a:lnSpc>
                <a:spcPct val="90000"/>
              </a:lnSpc>
              <a:defRPr/>
            </a:pP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นโยบายวิทยาศาสตร์ เทคโนโลยี   และนวัตกรรมแห่งชาติ</a:t>
            </a:r>
          </a:p>
        </p:txBody>
      </p:sp>
      <p:sp>
        <p:nvSpPr>
          <p:cNvPr id="123" name="Hexagon 122"/>
          <p:cNvSpPr/>
          <p:nvPr/>
        </p:nvSpPr>
        <p:spPr>
          <a:xfrm>
            <a:off x="3311833" y="4649607"/>
            <a:ext cx="1085274" cy="939894"/>
          </a:xfrm>
          <a:prstGeom prst="hexagon">
            <a:avLst/>
          </a:prstGeom>
          <a:solidFill>
            <a:schemeClr val="bg1"/>
          </a:solidFill>
          <a:ln w="38100">
            <a:solidFill>
              <a:srgbClr val="D5365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006600"/>
              </a:solidFill>
            </a:endParaRPr>
          </a:p>
        </p:txBody>
      </p:sp>
      <p:sp>
        <p:nvSpPr>
          <p:cNvPr id="124" name="Hexagon 123"/>
          <p:cNvSpPr/>
          <p:nvPr/>
        </p:nvSpPr>
        <p:spPr>
          <a:xfrm>
            <a:off x="2365974" y="4164161"/>
            <a:ext cx="1085274" cy="939894"/>
          </a:xfrm>
          <a:prstGeom prst="hexagon">
            <a:avLst/>
          </a:prstGeom>
          <a:solidFill>
            <a:schemeClr val="bg1"/>
          </a:solidFill>
          <a:ln w="38100">
            <a:solidFill>
              <a:srgbClr val="D5365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006600"/>
              </a:solidFill>
            </a:endParaRPr>
          </a:p>
        </p:txBody>
      </p:sp>
      <p:sp>
        <p:nvSpPr>
          <p:cNvPr id="126" name="Hexagon 125"/>
          <p:cNvSpPr/>
          <p:nvPr/>
        </p:nvSpPr>
        <p:spPr>
          <a:xfrm>
            <a:off x="3285600" y="3617562"/>
            <a:ext cx="1085274" cy="939894"/>
          </a:xfrm>
          <a:prstGeom prst="hexagon">
            <a:avLst/>
          </a:prstGeom>
          <a:solidFill>
            <a:schemeClr val="bg1"/>
          </a:solidFill>
          <a:ln w="38100">
            <a:solidFill>
              <a:srgbClr val="D5365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006600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17" y="3944105"/>
            <a:ext cx="831689" cy="272937"/>
          </a:xfrm>
          <a:prstGeom prst="rect">
            <a:avLst/>
          </a:prstGeom>
          <a:grpFill/>
          <a:ln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93" y="4808493"/>
            <a:ext cx="648464" cy="651453"/>
          </a:xfrm>
          <a:prstGeom prst="rect">
            <a:avLst/>
          </a:prstGeom>
          <a:grpFill/>
          <a:ln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10" y="4304967"/>
            <a:ext cx="443322" cy="6136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1" name="Hexagon 120"/>
          <p:cNvSpPr/>
          <p:nvPr/>
        </p:nvSpPr>
        <p:spPr>
          <a:xfrm>
            <a:off x="3322816" y="2164066"/>
            <a:ext cx="1088615" cy="942787"/>
          </a:xfrm>
          <a:prstGeom prst="hexagon">
            <a:avLst/>
          </a:prstGeom>
          <a:solidFill>
            <a:schemeClr val="bg1"/>
          </a:solidFill>
          <a:ln w="38100">
            <a:solidFill>
              <a:srgbClr val="BEE71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F3C73E"/>
              </a:solidFill>
            </a:endParaRPr>
          </a:p>
        </p:txBody>
      </p:sp>
      <p:pic>
        <p:nvPicPr>
          <p:cNvPr id="155" name="Picture 15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2" b="100000" l="212" r="100000">
                        <a14:foregroundMark x1="48941" y1="26271" x2="48517" y2="39831"/>
                        <a14:foregroundMark x1="63136" y1="51907" x2="70975" y2="41949"/>
                        <a14:foregroundMark x1="37712" y1="50000" x2="29449" y2="40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78" y="2272000"/>
            <a:ext cx="684063" cy="687216"/>
          </a:xfrm>
          <a:prstGeom prst="rect">
            <a:avLst/>
          </a:prstGeom>
          <a:ln>
            <a:noFill/>
          </a:ln>
        </p:spPr>
      </p:pic>
      <p:sp>
        <p:nvSpPr>
          <p:cNvPr id="119" name="Hexagon 118"/>
          <p:cNvSpPr/>
          <p:nvPr/>
        </p:nvSpPr>
        <p:spPr>
          <a:xfrm>
            <a:off x="2401854" y="1639208"/>
            <a:ext cx="1088615" cy="942787"/>
          </a:xfrm>
          <a:prstGeom prst="hexagon">
            <a:avLst/>
          </a:prstGeom>
          <a:solidFill>
            <a:schemeClr val="bg1"/>
          </a:solidFill>
          <a:ln w="38100">
            <a:solidFill>
              <a:srgbClr val="BEE71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F3C73E"/>
              </a:solidFill>
            </a:endParaRP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02" y="1761554"/>
            <a:ext cx="696283" cy="698094"/>
          </a:xfrm>
          <a:prstGeom prst="rect">
            <a:avLst/>
          </a:prstGeom>
          <a:ln>
            <a:noFill/>
          </a:ln>
        </p:spPr>
      </p:pic>
      <p:sp>
        <p:nvSpPr>
          <p:cNvPr id="122" name="Hexagon 121"/>
          <p:cNvSpPr/>
          <p:nvPr/>
        </p:nvSpPr>
        <p:spPr>
          <a:xfrm>
            <a:off x="3322816" y="1139630"/>
            <a:ext cx="1088615" cy="942787"/>
          </a:xfrm>
          <a:prstGeom prst="hexagon">
            <a:avLst/>
          </a:prstGeom>
          <a:solidFill>
            <a:schemeClr val="bg1"/>
          </a:solidFill>
          <a:ln w="38100">
            <a:solidFill>
              <a:srgbClr val="BEE71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F3C73E"/>
              </a:solidFill>
            </a:endParaRPr>
          </a:p>
        </p:txBody>
      </p:sp>
      <p:pic>
        <p:nvPicPr>
          <p:cNvPr id="146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64" y="1262162"/>
            <a:ext cx="718395" cy="735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Hexagon 119"/>
          <p:cNvSpPr/>
          <p:nvPr/>
        </p:nvSpPr>
        <p:spPr>
          <a:xfrm>
            <a:off x="4242440" y="1656656"/>
            <a:ext cx="1088615" cy="942787"/>
          </a:xfrm>
          <a:prstGeom prst="hexagon">
            <a:avLst/>
          </a:prstGeom>
          <a:solidFill>
            <a:schemeClr val="bg1"/>
          </a:solidFill>
          <a:ln w="38100">
            <a:solidFill>
              <a:srgbClr val="BEE71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F3C73E"/>
              </a:solidFill>
            </a:endParaRPr>
          </a:p>
        </p:txBody>
      </p:sp>
      <p:pic>
        <p:nvPicPr>
          <p:cNvPr id="159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25" y="1747854"/>
            <a:ext cx="718395" cy="735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0134" y="4569391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 หน่วยงาน</a:t>
            </a:r>
            <a:endParaRPr lang="en-GB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863528" y="4688944"/>
            <a:ext cx="3365027" cy="5355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12)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สถาบันสารสนเทศทรัพยากรน้ำและการเกษตร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/>
            </a:r>
            <a:b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</a:b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(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องค์การมหาชน)</a:t>
            </a:r>
          </a:p>
        </p:txBody>
      </p:sp>
      <p:pic>
        <p:nvPicPr>
          <p:cNvPr id="76" name="Picture 8"/>
          <p:cNvPicPr>
            <a:picLocks noChangeAspect="1"/>
          </p:cNvPicPr>
          <p:nvPr/>
        </p:nvPicPr>
        <p:blipFill>
          <a:blip r:embed="rId21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Slide Number Placeholder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15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1083870" y="538696"/>
            <a:ext cx="6997621" cy="1018902"/>
          </a:xfrm>
        </p:spPr>
        <p:txBody>
          <a:bodyPr vert="horz" lIns="121678" tIns="121678" rIns="121678" bIns="121678" rtlCol="0" anchor="ctr"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th-TH" altLang="en-US" sz="479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วิสัยทัศน์และ</a:t>
            </a:r>
            <a:r>
              <a:rPr lang="th-TH" altLang="en-US" sz="4791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พันธ</a:t>
            </a:r>
            <a:r>
              <a:rPr lang="th-TH" altLang="en-US" sz="479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</a:t>
            </a:r>
          </a:p>
        </p:txBody>
      </p:sp>
      <p:grpSp>
        <p:nvGrpSpPr>
          <p:cNvPr id="39939" name="Shape 194"/>
          <p:cNvGrpSpPr>
            <a:grpSpLocks/>
          </p:cNvGrpSpPr>
          <p:nvPr/>
        </p:nvGrpSpPr>
        <p:grpSpPr bwMode="auto">
          <a:xfrm>
            <a:off x="391398" y="779556"/>
            <a:ext cx="410412" cy="537182"/>
            <a:chOff x="590250" y="244200"/>
            <a:chExt cx="407975" cy="532175"/>
          </a:xfrm>
        </p:grpSpPr>
        <p:sp>
          <p:nvSpPr>
            <p:cNvPr id="39962" name="Shape 195"/>
            <p:cNvSpPr>
              <a:spLocks/>
            </p:cNvSpPr>
            <p:nvPr/>
          </p:nvSpPr>
          <p:spPr bwMode="auto">
            <a:xfrm>
              <a:off x="623125" y="313625"/>
              <a:ext cx="375100" cy="462750"/>
            </a:xfrm>
            <a:custGeom>
              <a:avLst/>
              <a:gdLst>
                <a:gd name="T0" fmla="*/ 2147483647 w 15004"/>
                <a:gd name="T1" fmla="*/ 2147483647 h 18510"/>
                <a:gd name="T2" fmla="*/ 2147483647 w 15004"/>
                <a:gd name="T3" fmla="*/ 2147483647 h 18510"/>
                <a:gd name="T4" fmla="*/ 2147483647 w 15004"/>
                <a:gd name="T5" fmla="*/ 2147483647 h 18510"/>
                <a:gd name="T6" fmla="*/ 2147483647 w 15004"/>
                <a:gd name="T7" fmla="*/ 2147483647 h 18510"/>
                <a:gd name="T8" fmla="*/ 2147483647 w 15004"/>
                <a:gd name="T9" fmla="*/ 2147483647 h 18510"/>
                <a:gd name="T10" fmla="*/ 2147483647 w 15004"/>
                <a:gd name="T11" fmla="*/ 2147483647 h 18510"/>
                <a:gd name="T12" fmla="*/ 2147483647 w 15004"/>
                <a:gd name="T13" fmla="*/ 2147483647 h 18510"/>
                <a:gd name="T14" fmla="*/ 2147483647 w 15004"/>
                <a:gd name="T15" fmla="*/ 2147483647 h 18510"/>
                <a:gd name="T16" fmla="*/ 2147483647 w 15004"/>
                <a:gd name="T17" fmla="*/ 2147483647 h 18510"/>
                <a:gd name="T18" fmla="*/ 2147483647 w 15004"/>
                <a:gd name="T19" fmla="*/ 2147483647 h 18510"/>
                <a:gd name="T20" fmla="*/ 2147483647 w 15004"/>
                <a:gd name="T21" fmla="*/ 2147483647 h 18510"/>
                <a:gd name="T22" fmla="*/ 2147483647 w 15004"/>
                <a:gd name="T23" fmla="*/ 2147483647 h 18510"/>
                <a:gd name="T24" fmla="*/ 2147483647 w 15004"/>
                <a:gd name="T25" fmla="*/ 2147483647 h 18510"/>
                <a:gd name="T26" fmla="*/ 2147483647 w 15004"/>
                <a:gd name="T27" fmla="*/ 2147483647 h 18510"/>
                <a:gd name="T28" fmla="*/ 2147483647 w 15004"/>
                <a:gd name="T29" fmla="*/ 2147483647 h 18510"/>
                <a:gd name="T30" fmla="*/ 2147483647 w 15004"/>
                <a:gd name="T31" fmla="*/ 2147483647 h 18510"/>
                <a:gd name="T32" fmla="*/ 2147483647 w 15004"/>
                <a:gd name="T33" fmla="*/ 2147483647 h 18510"/>
                <a:gd name="T34" fmla="*/ 2147483647 w 15004"/>
                <a:gd name="T35" fmla="*/ 2147483647 h 18510"/>
                <a:gd name="T36" fmla="*/ 2147483647 w 15004"/>
                <a:gd name="T37" fmla="*/ 2147483647 h 18510"/>
                <a:gd name="T38" fmla="*/ 2147483647 w 15004"/>
                <a:gd name="T39" fmla="*/ 2147483647 h 18510"/>
                <a:gd name="T40" fmla="*/ 2147483647 w 15004"/>
                <a:gd name="T41" fmla="*/ 2147483647 h 18510"/>
                <a:gd name="T42" fmla="*/ 2147483647 w 15004"/>
                <a:gd name="T43" fmla="*/ 2147483647 h 18510"/>
                <a:gd name="T44" fmla="*/ 2147483647 w 15004"/>
                <a:gd name="T45" fmla="*/ 2147483647 h 18510"/>
                <a:gd name="T46" fmla="*/ 2147483647 w 15004"/>
                <a:gd name="T47" fmla="*/ 2147483647 h 18510"/>
                <a:gd name="T48" fmla="*/ 2147483647 w 15004"/>
                <a:gd name="T49" fmla="*/ 2147483647 h 18510"/>
                <a:gd name="T50" fmla="*/ 2147483647 w 15004"/>
                <a:gd name="T51" fmla="*/ 2147483647 h 18510"/>
                <a:gd name="T52" fmla="*/ 2147483647 w 15004"/>
                <a:gd name="T53" fmla="*/ 2147483647 h 18510"/>
                <a:gd name="T54" fmla="*/ 2147483647 w 15004"/>
                <a:gd name="T55" fmla="*/ 2147483647 h 18510"/>
                <a:gd name="T56" fmla="*/ 2147483647 w 15004"/>
                <a:gd name="T57" fmla="*/ 2147483647 h 18510"/>
                <a:gd name="T58" fmla="*/ 2147483647 w 15004"/>
                <a:gd name="T59" fmla="*/ 2147483647 h 18510"/>
                <a:gd name="T60" fmla="*/ 2147483647 w 15004"/>
                <a:gd name="T61" fmla="*/ 2147483647 h 18510"/>
                <a:gd name="T62" fmla="*/ 2147483647 w 15004"/>
                <a:gd name="T63" fmla="*/ 0 h 185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004"/>
                <a:gd name="T97" fmla="*/ 0 h 18510"/>
                <a:gd name="T98" fmla="*/ 15004 w 15004"/>
                <a:gd name="T99" fmla="*/ 18510 h 185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63" name="Shape 196"/>
            <p:cNvSpPr>
              <a:spLocks/>
            </p:cNvSpPr>
            <p:nvPr/>
          </p:nvSpPr>
          <p:spPr bwMode="auto">
            <a:xfrm>
              <a:off x="590250" y="269775"/>
              <a:ext cx="377525" cy="462775"/>
            </a:xfrm>
            <a:custGeom>
              <a:avLst/>
              <a:gdLst>
                <a:gd name="T0" fmla="*/ 2147483647 w 15101"/>
                <a:gd name="T1" fmla="*/ 0 h 18511"/>
                <a:gd name="T2" fmla="*/ 2147483647 w 15101"/>
                <a:gd name="T3" fmla="*/ 0 h 18511"/>
                <a:gd name="T4" fmla="*/ 2147483647 w 15101"/>
                <a:gd name="T5" fmla="*/ 0 h 18511"/>
                <a:gd name="T6" fmla="*/ 2147483647 w 15101"/>
                <a:gd name="T7" fmla="*/ 2147483647 h 18511"/>
                <a:gd name="T8" fmla="*/ 2147483647 w 15101"/>
                <a:gd name="T9" fmla="*/ 2147483647 h 18511"/>
                <a:gd name="T10" fmla="*/ 2147483647 w 15101"/>
                <a:gd name="T11" fmla="*/ 2147483647 h 18511"/>
                <a:gd name="T12" fmla="*/ 2147483647 w 15101"/>
                <a:gd name="T13" fmla="*/ 2147483647 h 18511"/>
                <a:gd name="T14" fmla="*/ 2147483647 w 15101"/>
                <a:gd name="T15" fmla="*/ 2147483647 h 18511"/>
                <a:gd name="T16" fmla="*/ 2147483647 w 15101"/>
                <a:gd name="T17" fmla="*/ 2147483647 h 18511"/>
                <a:gd name="T18" fmla="*/ 2147483647 w 15101"/>
                <a:gd name="T19" fmla="*/ 2147483647 h 18511"/>
                <a:gd name="T20" fmla="*/ 2147483647 w 15101"/>
                <a:gd name="T21" fmla="*/ 2147483647 h 18511"/>
                <a:gd name="T22" fmla="*/ 2147483647 w 15101"/>
                <a:gd name="T23" fmla="*/ 2147483647 h 18511"/>
                <a:gd name="T24" fmla="*/ 2147483647 w 15101"/>
                <a:gd name="T25" fmla="*/ 2147483647 h 18511"/>
                <a:gd name="T26" fmla="*/ 2147483647 w 15101"/>
                <a:gd name="T27" fmla="*/ 2147483647 h 18511"/>
                <a:gd name="T28" fmla="*/ 2147483647 w 15101"/>
                <a:gd name="T29" fmla="*/ 2147483647 h 18511"/>
                <a:gd name="T30" fmla="*/ 2147483647 w 15101"/>
                <a:gd name="T31" fmla="*/ 2147483647 h 18511"/>
                <a:gd name="T32" fmla="*/ 2147483647 w 15101"/>
                <a:gd name="T33" fmla="*/ 2147483647 h 18511"/>
                <a:gd name="T34" fmla="*/ 2147483647 w 15101"/>
                <a:gd name="T35" fmla="*/ 2147483647 h 18511"/>
                <a:gd name="T36" fmla="*/ 2147483647 w 15101"/>
                <a:gd name="T37" fmla="*/ 2147483647 h 18511"/>
                <a:gd name="T38" fmla="*/ 2147483647 w 15101"/>
                <a:gd name="T39" fmla="*/ 2147483647 h 18511"/>
                <a:gd name="T40" fmla="*/ 2147483647 w 15101"/>
                <a:gd name="T41" fmla="*/ 2147483647 h 18511"/>
                <a:gd name="T42" fmla="*/ 2147483647 w 15101"/>
                <a:gd name="T43" fmla="*/ 2147483647 h 18511"/>
                <a:gd name="T44" fmla="*/ 2147483647 w 15101"/>
                <a:gd name="T45" fmla="*/ 2147483647 h 18511"/>
                <a:gd name="T46" fmla="*/ 2147483647 w 15101"/>
                <a:gd name="T47" fmla="*/ 2147483647 h 18511"/>
                <a:gd name="T48" fmla="*/ 2147483647 w 15101"/>
                <a:gd name="T49" fmla="*/ 2147483647 h 18511"/>
                <a:gd name="T50" fmla="*/ 2147483647 w 15101"/>
                <a:gd name="T51" fmla="*/ 2147483647 h 18511"/>
                <a:gd name="T52" fmla="*/ 2147483647 w 15101"/>
                <a:gd name="T53" fmla="*/ 2147483647 h 18511"/>
                <a:gd name="T54" fmla="*/ 2147483647 w 15101"/>
                <a:gd name="T55" fmla="*/ 2147483647 h 18511"/>
                <a:gd name="T56" fmla="*/ 2147483647 w 15101"/>
                <a:gd name="T57" fmla="*/ 2147483647 h 18511"/>
                <a:gd name="T58" fmla="*/ 2147483647 w 15101"/>
                <a:gd name="T59" fmla="*/ 2147483647 h 18511"/>
                <a:gd name="T60" fmla="*/ 2147483647 w 15101"/>
                <a:gd name="T61" fmla="*/ 2147483647 h 18511"/>
                <a:gd name="T62" fmla="*/ 2147483647 w 15101"/>
                <a:gd name="T63" fmla="*/ 2147483647 h 18511"/>
                <a:gd name="T64" fmla="*/ 2147483647 w 15101"/>
                <a:gd name="T65" fmla="*/ 2147483647 h 18511"/>
                <a:gd name="T66" fmla="*/ 2147483647 w 15101"/>
                <a:gd name="T67" fmla="*/ 2147483647 h 18511"/>
                <a:gd name="T68" fmla="*/ 2147483647 w 15101"/>
                <a:gd name="T69" fmla="*/ 2147483647 h 18511"/>
                <a:gd name="T70" fmla="*/ 2147483647 w 15101"/>
                <a:gd name="T71" fmla="*/ 2147483647 h 18511"/>
                <a:gd name="T72" fmla="*/ 2147483647 w 15101"/>
                <a:gd name="T73" fmla="*/ 2147483647 h 18511"/>
                <a:gd name="T74" fmla="*/ 2147483647 w 15101"/>
                <a:gd name="T75" fmla="*/ 2147483647 h 18511"/>
                <a:gd name="T76" fmla="*/ 2147483647 w 15101"/>
                <a:gd name="T77" fmla="*/ 2147483647 h 18511"/>
                <a:gd name="T78" fmla="*/ 2147483647 w 15101"/>
                <a:gd name="T79" fmla="*/ 2147483647 h 18511"/>
                <a:gd name="T80" fmla="*/ 2147483647 w 15101"/>
                <a:gd name="T81" fmla="*/ 0 h 18511"/>
                <a:gd name="T82" fmla="*/ 2147483647 w 15101"/>
                <a:gd name="T83" fmla="*/ 0 h 185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101"/>
                <a:gd name="T127" fmla="*/ 0 h 18511"/>
                <a:gd name="T128" fmla="*/ 15101 w 15101"/>
                <a:gd name="T129" fmla="*/ 18511 h 185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64" name="Shape 197"/>
            <p:cNvSpPr>
              <a:spLocks/>
            </p:cNvSpPr>
            <p:nvPr/>
          </p:nvSpPr>
          <p:spPr bwMode="auto">
            <a:xfrm>
              <a:off x="796650" y="274025"/>
              <a:ext cx="45100" cy="45100"/>
            </a:xfrm>
            <a:custGeom>
              <a:avLst/>
              <a:gdLst>
                <a:gd name="T0" fmla="*/ 2147483647 w 1804"/>
                <a:gd name="T1" fmla="*/ 2147483647 h 1804"/>
                <a:gd name="T2" fmla="*/ 2147483647 w 1804"/>
                <a:gd name="T3" fmla="*/ 2147483647 h 1804"/>
                <a:gd name="T4" fmla="*/ 2147483647 w 1804"/>
                <a:gd name="T5" fmla="*/ 2147483647 h 1804"/>
                <a:gd name="T6" fmla="*/ 2147483647 w 1804"/>
                <a:gd name="T7" fmla="*/ 2147483647 h 1804"/>
                <a:gd name="T8" fmla="*/ 2147483647 w 1804"/>
                <a:gd name="T9" fmla="*/ 2147483647 h 1804"/>
                <a:gd name="T10" fmla="*/ 2147483647 w 1804"/>
                <a:gd name="T11" fmla="*/ 2147483647 h 1804"/>
                <a:gd name="T12" fmla="*/ 2147483647 w 1804"/>
                <a:gd name="T13" fmla="*/ 2147483647 h 1804"/>
                <a:gd name="T14" fmla="*/ 2147483647 w 1804"/>
                <a:gd name="T15" fmla="*/ 2147483647 h 1804"/>
                <a:gd name="T16" fmla="*/ 2147483647 w 1804"/>
                <a:gd name="T17" fmla="*/ 2147483647 h 1804"/>
                <a:gd name="T18" fmla="*/ 2147483647 w 1804"/>
                <a:gd name="T19" fmla="*/ 2147483647 h 1804"/>
                <a:gd name="T20" fmla="*/ 2147483647 w 1804"/>
                <a:gd name="T21" fmla="*/ 2147483647 h 1804"/>
                <a:gd name="T22" fmla="*/ 2147483647 w 1804"/>
                <a:gd name="T23" fmla="*/ 2147483647 h 1804"/>
                <a:gd name="T24" fmla="*/ 2147483647 w 1804"/>
                <a:gd name="T25" fmla="*/ 2147483647 h 1804"/>
                <a:gd name="T26" fmla="*/ 2147483647 w 1804"/>
                <a:gd name="T27" fmla="*/ 2147483647 h 1804"/>
                <a:gd name="T28" fmla="*/ 2147483647 w 1804"/>
                <a:gd name="T29" fmla="*/ 2147483647 h 1804"/>
                <a:gd name="T30" fmla="*/ 2147483647 w 1804"/>
                <a:gd name="T31" fmla="*/ 2147483647 h 1804"/>
                <a:gd name="T32" fmla="*/ 2147483647 w 1804"/>
                <a:gd name="T33" fmla="*/ 2147483647 h 1804"/>
                <a:gd name="T34" fmla="*/ 2147483647 w 1804"/>
                <a:gd name="T35" fmla="*/ 2147483647 h 1804"/>
                <a:gd name="T36" fmla="*/ 2147483647 w 1804"/>
                <a:gd name="T37" fmla="*/ 2147483647 h 1804"/>
                <a:gd name="T38" fmla="*/ 2147483647 w 1804"/>
                <a:gd name="T39" fmla="*/ 2147483647 h 1804"/>
                <a:gd name="T40" fmla="*/ 2147483647 w 1804"/>
                <a:gd name="T41" fmla="*/ 2147483647 h 1804"/>
                <a:gd name="T42" fmla="*/ 2147483647 w 1804"/>
                <a:gd name="T43" fmla="*/ 2147483647 h 1804"/>
                <a:gd name="T44" fmla="*/ 2147483647 w 1804"/>
                <a:gd name="T45" fmla="*/ 2147483647 h 1804"/>
                <a:gd name="T46" fmla="*/ 2147483647 w 1804"/>
                <a:gd name="T47" fmla="*/ 2147483647 h 1804"/>
                <a:gd name="T48" fmla="*/ 2147483647 w 1804"/>
                <a:gd name="T49" fmla="*/ 2147483647 h 1804"/>
                <a:gd name="T50" fmla="*/ 2147483647 w 1804"/>
                <a:gd name="T51" fmla="*/ 2147483647 h 1804"/>
                <a:gd name="T52" fmla="*/ 2147483647 w 1804"/>
                <a:gd name="T53" fmla="*/ 2147483647 h 1804"/>
                <a:gd name="T54" fmla="*/ 2147483647 w 1804"/>
                <a:gd name="T55" fmla="*/ 2147483647 h 1804"/>
                <a:gd name="T56" fmla="*/ 2147483647 w 1804"/>
                <a:gd name="T57" fmla="*/ 2147483647 h 1804"/>
                <a:gd name="T58" fmla="*/ 2147483647 w 1804"/>
                <a:gd name="T59" fmla="*/ 2147483647 h 1804"/>
                <a:gd name="T60" fmla="*/ 2147483647 w 1804"/>
                <a:gd name="T61" fmla="*/ 2147483647 h 1804"/>
                <a:gd name="T62" fmla="*/ 2147483647 w 1804"/>
                <a:gd name="T63" fmla="*/ 2147483647 h 1804"/>
                <a:gd name="T64" fmla="*/ 2147483647 w 1804"/>
                <a:gd name="T65" fmla="*/ 2147483647 h 1804"/>
                <a:gd name="T66" fmla="*/ 2147483647 w 1804"/>
                <a:gd name="T67" fmla="*/ 2147483647 h 1804"/>
                <a:gd name="T68" fmla="*/ 2147483647 w 1804"/>
                <a:gd name="T69" fmla="*/ 2147483647 h 1804"/>
                <a:gd name="T70" fmla="*/ 2147483647 w 1804"/>
                <a:gd name="T71" fmla="*/ 2147483647 h 1804"/>
                <a:gd name="T72" fmla="*/ 2147483647 w 1804"/>
                <a:gd name="T73" fmla="*/ 2147483647 h 1804"/>
                <a:gd name="T74" fmla="*/ 2147483647 w 1804"/>
                <a:gd name="T75" fmla="*/ 2147483647 h 18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04"/>
                <a:gd name="T115" fmla="*/ 0 h 1804"/>
                <a:gd name="T116" fmla="*/ 1804 w 1804"/>
                <a:gd name="T117" fmla="*/ 1804 h 18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65" name="Shape 198"/>
            <p:cNvSpPr>
              <a:spLocks/>
            </p:cNvSpPr>
            <p:nvPr/>
          </p:nvSpPr>
          <p:spPr bwMode="auto">
            <a:xfrm>
              <a:off x="713850" y="274025"/>
              <a:ext cx="45075" cy="45100"/>
            </a:xfrm>
            <a:custGeom>
              <a:avLst/>
              <a:gdLst>
                <a:gd name="T0" fmla="*/ 2147483647 w 1803"/>
                <a:gd name="T1" fmla="*/ 2147483647 h 1804"/>
                <a:gd name="T2" fmla="*/ 2147483647 w 1803"/>
                <a:gd name="T3" fmla="*/ 2147483647 h 1804"/>
                <a:gd name="T4" fmla="*/ 2147483647 w 1803"/>
                <a:gd name="T5" fmla="*/ 2147483647 h 1804"/>
                <a:gd name="T6" fmla="*/ 2147483647 w 1803"/>
                <a:gd name="T7" fmla="*/ 2147483647 h 1804"/>
                <a:gd name="T8" fmla="*/ 2147483647 w 1803"/>
                <a:gd name="T9" fmla="*/ 2147483647 h 1804"/>
                <a:gd name="T10" fmla="*/ 2147483647 w 1803"/>
                <a:gd name="T11" fmla="*/ 2147483647 h 1804"/>
                <a:gd name="T12" fmla="*/ 2147483647 w 1803"/>
                <a:gd name="T13" fmla="*/ 2147483647 h 1804"/>
                <a:gd name="T14" fmla="*/ 2147483647 w 1803"/>
                <a:gd name="T15" fmla="*/ 2147483647 h 1804"/>
                <a:gd name="T16" fmla="*/ 2147483647 w 1803"/>
                <a:gd name="T17" fmla="*/ 2147483647 h 1804"/>
                <a:gd name="T18" fmla="*/ 2147483647 w 1803"/>
                <a:gd name="T19" fmla="*/ 2147483647 h 1804"/>
                <a:gd name="T20" fmla="*/ 2147483647 w 1803"/>
                <a:gd name="T21" fmla="*/ 2147483647 h 1804"/>
                <a:gd name="T22" fmla="*/ 2147483647 w 1803"/>
                <a:gd name="T23" fmla="*/ 2147483647 h 1804"/>
                <a:gd name="T24" fmla="*/ 2147483647 w 1803"/>
                <a:gd name="T25" fmla="*/ 2147483647 h 1804"/>
                <a:gd name="T26" fmla="*/ 2147483647 w 1803"/>
                <a:gd name="T27" fmla="*/ 2147483647 h 1804"/>
                <a:gd name="T28" fmla="*/ 2147483647 w 1803"/>
                <a:gd name="T29" fmla="*/ 2147483647 h 1804"/>
                <a:gd name="T30" fmla="*/ 2147483647 w 1803"/>
                <a:gd name="T31" fmla="*/ 2147483647 h 1804"/>
                <a:gd name="T32" fmla="*/ 2147483647 w 1803"/>
                <a:gd name="T33" fmla="*/ 2147483647 h 1804"/>
                <a:gd name="T34" fmla="*/ 2147483647 w 1803"/>
                <a:gd name="T35" fmla="*/ 2147483647 h 1804"/>
                <a:gd name="T36" fmla="*/ 2147483647 w 1803"/>
                <a:gd name="T37" fmla="*/ 2147483647 h 1804"/>
                <a:gd name="T38" fmla="*/ 2147483647 w 1803"/>
                <a:gd name="T39" fmla="*/ 2147483647 h 1804"/>
                <a:gd name="T40" fmla="*/ 2147483647 w 1803"/>
                <a:gd name="T41" fmla="*/ 2147483647 h 1804"/>
                <a:gd name="T42" fmla="*/ 2147483647 w 1803"/>
                <a:gd name="T43" fmla="*/ 2147483647 h 1804"/>
                <a:gd name="T44" fmla="*/ 2147483647 w 1803"/>
                <a:gd name="T45" fmla="*/ 2147483647 h 1804"/>
                <a:gd name="T46" fmla="*/ 2147483647 w 1803"/>
                <a:gd name="T47" fmla="*/ 2147483647 h 1804"/>
                <a:gd name="T48" fmla="*/ 2147483647 w 1803"/>
                <a:gd name="T49" fmla="*/ 2147483647 h 1804"/>
                <a:gd name="T50" fmla="*/ 2147483647 w 1803"/>
                <a:gd name="T51" fmla="*/ 2147483647 h 1804"/>
                <a:gd name="T52" fmla="*/ 2147483647 w 1803"/>
                <a:gd name="T53" fmla="*/ 2147483647 h 1804"/>
                <a:gd name="T54" fmla="*/ 2147483647 w 1803"/>
                <a:gd name="T55" fmla="*/ 2147483647 h 1804"/>
                <a:gd name="T56" fmla="*/ 2147483647 w 1803"/>
                <a:gd name="T57" fmla="*/ 2147483647 h 1804"/>
                <a:gd name="T58" fmla="*/ 2147483647 w 1803"/>
                <a:gd name="T59" fmla="*/ 2147483647 h 1804"/>
                <a:gd name="T60" fmla="*/ 2147483647 w 1803"/>
                <a:gd name="T61" fmla="*/ 2147483647 h 1804"/>
                <a:gd name="T62" fmla="*/ 2147483647 w 1803"/>
                <a:gd name="T63" fmla="*/ 2147483647 h 1804"/>
                <a:gd name="T64" fmla="*/ 2147483647 w 1803"/>
                <a:gd name="T65" fmla="*/ 2147483647 h 1804"/>
                <a:gd name="T66" fmla="*/ 2147483647 w 1803"/>
                <a:gd name="T67" fmla="*/ 2147483647 h 1804"/>
                <a:gd name="T68" fmla="*/ 2147483647 w 1803"/>
                <a:gd name="T69" fmla="*/ 2147483647 h 1804"/>
                <a:gd name="T70" fmla="*/ 2147483647 w 1803"/>
                <a:gd name="T71" fmla="*/ 2147483647 h 1804"/>
                <a:gd name="T72" fmla="*/ 2147483647 w 1803"/>
                <a:gd name="T73" fmla="*/ 2147483647 h 1804"/>
                <a:gd name="T74" fmla="*/ 2147483647 w 1803"/>
                <a:gd name="T75" fmla="*/ 2147483647 h 18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03"/>
                <a:gd name="T115" fmla="*/ 0 h 1804"/>
                <a:gd name="T116" fmla="*/ 1803 w 1803"/>
                <a:gd name="T117" fmla="*/ 1804 h 18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66" name="Shape 199"/>
            <p:cNvSpPr>
              <a:spLocks/>
            </p:cNvSpPr>
            <p:nvPr/>
          </p:nvSpPr>
          <p:spPr bwMode="auto">
            <a:xfrm>
              <a:off x="631050" y="274025"/>
              <a:ext cx="45075" cy="45100"/>
            </a:xfrm>
            <a:custGeom>
              <a:avLst/>
              <a:gdLst>
                <a:gd name="T0" fmla="*/ 0 w 1803"/>
                <a:gd name="T1" fmla="*/ 2147483647 h 1804"/>
                <a:gd name="T2" fmla="*/ 0 w 1803"/>
                <a:gd name="T3" fmla="*/ 2147483647 h 1804"/>
                <a:gd name="T4" fmla="*/ 2147483647 w 1803"/>
                <a:gd name="T5" fmla="*/ 2147483647 h 1804"/>
                <a:gd name="T6" fmla="*/ 2147483647 w 1803"/>
                <a:gd name="T7" fmla="*/ 2147483647 h 1804"/>
                <a:gd name="T8" fmla="*/ 2147483647 w 1803"/>
                <a:gd name="T9" fmla="*/ 2147483647 h 1804"/>
                <a:gd name="T10" fmla="*/ 2147483647 w 1803"/>
                <a:gd name="T11" fmla="*/ 2147483647 h 1804"/>
                <a:gd name="T12" fmla="*/ 2147483647 w 1803"/>
                <a:gd name="T13" fmla="*/ 2147483647 h 1804"/>
                <a:gd name="T14" fmla="*/ 2147483647 w 1803"/>
                <a:gd name="T15" fmla="*/ 2147483647 h 1804"/>
                <a:gd name="T16" fmla="*/ 2147483647 w 1803"/>
                <a:gd name="T17" fmla="*/ 2147483647 h 1804"/>
                <a:gd name="T18" fmla="*/ 2147483647 w 1803"/>
                <a:gd name="T19" fmla="*/ 2147483647 h 1804"/>
                <a:gd name="T20" fmla="*/ 2147483647 w 1803"/>
                <a:gd name="T21" fmla="*/ 2147483647 h 1804"/>
                <a:gd name="T22" fmla="*/ 2147483647 w 1803"/>
                <a:gd name="T23" fmla="*/ 2147483647 h 1804"/>
                <a:gd name="T24" fmla="*/ 2147483647 w 1803"/>
                <a:gd name="T25" fmla="*/ 2147483647 h 1804"/>
                <a:gd name="T26" fmla="*/ 2147483647 w 1803"/>
                <a:gd name="T27" fmla="*/ 2147483647 h 1804"/>
                <a:gd name="T28" fmla="*/ 2147483647 w 1803"/>
                <a:gd name="T29" fmla="*/ 2147483647 h 1804"/>
                <a:gd name="T30" fmla="*/ 2147483647 w 1803"/>
                <a:gd name="T31" fmla="*/ 2147483647 h 1804"/>
                <a:gd name="T32" fmla="*/ 2147483647 w 1803"/>
                <a:gd name="T33" fmla="*/ 2147483647 h 1804"/>
                <a:gd name="T34" fmla="*/ 2147483647 w 1803"/>
                <a:gd name="T35" fmla="*/ 2147483647 h 1804"/>
                <a:gd name="T36" fmla="*/ 2147483647 w 1803"/>
                <a:gd name="T37" fmla="*/ 2147483647 h 1804"/>
                <a:gd name="T38" fmla="*/ 2147483647 w 1803"/>
                <a:gd name="T39" fmla="*/ 2147483647 h 1804"/>
                <a:gd name="T40" fmla="*/ 2147483647 w 1803"/>
                <a:gd name="T41" fmla="*/ 2147483647 h 1804"/>
                <a:gd name="T42" fmla="*/ 2147483647 w 1803"/>
                <a:gd name="T43" fmla="*/ 2147483647 h 1804"/>
                <a:gd name="T44" fmla="*/ 2147483647 w 1803"/>
                <a:gd name="T45" fmla="*/ 2147483647 h 1804"/>
                <a:gd name="T46" fmla="*/ 2147483647 w 1803"/>
                <a:gd name="T47" fmla="*/ 2147483647 h 1804"/>
                <a:gd name="T48" fmla="*/ 2147483647 w 1803"/>
                <a:gd name="T49" fmla="*/ 2147483647 h 1804"/>
                <a:gd name="T50" fmla="*/ 2147483647 w 1803"/>
                <a:gd name="T51" fmla="*/ 2147483647 h 1804"/>
                <a:gd name="T52" fmla="*/ 2147483647 w 1803"/>
                <a:gd name="T53" fmla="*/ 2147483647 h 1804"/>
                <a:gd name="T54" fmla="*/ 2147483647 w 1803"/>
                <a:gd name="T55" fmla="*/ 2147483647 h 1804"/>
                <a:gd name="T56" fmla="*/ 2147483647 w 1803"/>
                <a:gd name="T57" fmla="*/ 2147483647 h 1804"/>
                <a:gd name="T58" fmla="*/ 2147483647 w 1803"/>
                <a:gd name="T59" fmla="*/ 2147483647 h 1804"/>
                <a:gd name="T60" fmla="*/ 2147483647 w 1803"/>
                <a:gd name="T61" fmla="*/ 2147483647 h 1804"/>
                <a:gd name="T62" fmla="*/ 2147483647 w 1803"/>
                <a:gd name="T63" fmla="*/ 2147483647 h 1804"/>
                <a:gd name="T64" fmla="*/ 2147483647 w 1803"/>
                <a:gd name="T65" fmla="*/ 2147483647 h 1804"/>
                <a:gd name="T66" fmla="*/ 2147483647 w 1803"/>
                <a:gd name="T67" fmla="*/ 2147483647 h 1804"/>
                <a:gd name="T68" fmla="*/ 2147483647 w 1803"/>
                <a:gd name="T69" fmla="*/ 2147483647 h 1804"/>
                <a:gd name="T70" fmla="*/ 2147483647 w 1803"/>
                <a:gd name="T71" fmla="*/ 2147483647 h 1804"/>
                <a:gd name="T72" fmla="*/ 0 w 1803"/>
                <a:gd name="T73" fmla="*/ 2147483647 h 1804"/>
                <a:gd name="T74" fmla="*/ 0 w 1803"/>
                <a:gd name="T75" fmla="*/ 2147483647 h 18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03"/>
                <a:gd name="T115" fmla="*/ 0 h 1804"/>
                <a:gd name="T116" fmla="*/ 1803 w 1803"/>
                <a:gd name="T117" fmla="*/ 1804 h 18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67" name="Shape 200"/>
            <p:cNvSpPr>
              <a:spLocks/>
            </p:cNvSpPr>
            <p:nvPr/>
          </p:nvSpPr>
          <p:spPr bwMode="auto">
            <a:xfrm>
              <a:off x="649925" y="590050"/>
              <a:ext cx="133975" cy="25"/>
            </a:xfrm>
            <a:custGeom>
              <a:avLst/>
              <a:gdLst>
                <a:gd name="T0" fmla="*/ 2147483647 w 5359"/>
                <a:gd name="T1" fmla="*/ 0 h 1"/>
                <a:gd name="T2" fmla="*/ 0 w 5359"/>
                <a:gd name="T3" fmla="*/ 0 h 1"/>
                <a:gd name="T4" fmla="*/ 0 60000 65536"/>
                <a:gd name="T5" fmla="*/ 0 60000 65536"/>
                <a:gd name="T6" fmla="*/ 0 w 5359"/>
                <a:gd name="T7" fmla="*/ 0 h 1"/>
                <a:gd name="T8" fmla="*/ 5359 w 5359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68" name="Shape 201"/>
            <p:cNvSpPr>
              <a:spLocks/>
            </p:cNvSpPr>
            <p:nvPr/>
          </p:nvSpPr>
          <p:spPr bwMode="auto">
            <a:xfrm>
              <a:off x="649925" y="534625"/>
              <a:ext cx="255750" cy="25"/>
            </a:xfrm>
            <a:custGeom>
              <a:avLst/>
              <a:gdLst>
                <a:gd name="T0" fmla="*/ 2147483647 w 10230"/>
                <a:gd name="T1" fmla="*/ 2147483647 h 1"/>
                <a:gd name="T2" fmla="*/ 0 w 10230"/>
                <a:gd name="T3" fmla="*/ 2147483647 h 1"/>
                <a:gd name="T4" fmla="*/ 0 60000 65536"/>
                <a:gd name="T5" fmla="*/ 0 60000 65536"/>
                <a:gd name="T6" fmla="*/ 0 w 10230"/>
                <a:gd name="T7" fmla="*/ 0 h 1"/>
                <a:gd name="T8" fmla="*/ 10230 w 1023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69" name="Shape 202"/>
            <p:cNvSpPr>
              <a:spLocks/>
            </p:cNvSpPr>
            <p:nvPr/>
          </p:nvSpPr>
          <p:spPr bwMode="auto">
            <a:xfrm>
              <a:off x="649925" y="479825"/>
              <a:ext cx="255750" cy="25"/>
            </a:xfrm>
            <a:custGeom>
              <a:avLst/>
              <a:gdLst>
                <a:gd name="T0" fmla="*/ 2147483647 w 10230"/>
                <a:gd name="T1" fmla="*/ 2147483647 h 1"/>
                <a:gd name="T2" fmla="*/ 0 w 10230"/>
                <a:gd name="T3" fmla="*/ 2147483647 h 1"/>
                <a:gd name="T4" fmla="*/ 0 60000 65536"/>
                <a:gd name="T5" fmla="*/ 0 60000 65536"/>
                <a:gd name="T6" fmla="*/ 0 w 10230"/>
                <a:gd name="T7" fmla="*/ 0 h 1"/>
                <a:gd name="T8" fmla="*/ 10230 w 1023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70" name="Shape 203"/>
            <p:cNvSpPr>
              <a:spLocks/>
            </p:cNvSpPr>
            <p:nvPr/>
          </p:nvSpPr>
          <p:spPr bwMode="auto">
            <a:xfrm>
              <a:off x="649925" y="424425"/>
              <a:ext cx="255750" cy="25"/>
            </a:xfrm>
            <a:custGeom>
              <a:avLst/>
              <a:gdLst>
                <a:gd name="T0" fmla="*/ 2147483647 w 10230"/>
                <a:gd name="T1" fmla="*/ 2147483647 h 1"/>
                <a:gd name="T2" fmla="*/ 0 w 10230"/>
                <a:gd name="T3" fmla="*/ 2147483647 h 1"/>
                <a:gd name="T4" fmla="*/ 0 60000 65536"/>
                <a:gd name="T5" fmla="*/ 0 60000 65536"/>
                <a:gd name="T6" fmla="*/ 0 w 10230"/>
                <a:gd name="T7" fmla="*/ 0 h 1"/>
                <a:gd name="T8" fmla="*/ 10230 w 1023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71" name="Shape 204"/>
            <p:cNvSpPr>
              <a:spLocks/>
            </p:cNvSpPr>
            <p:nvPr/>
          </p:nvSpPr>
          <p:spPr bwMode="auto">
            <a:xfrm>
              <a:off x="879475" y="274025"/>
              <a:ext cx="45075" cy="45100"/>
            </a:xfrm>
            <a:custGeom>
              <a:avLst/>
              <a:gdLst>
                <a:gd name="T0" fmla="*/ 2147483647 w 1803"/>
                <a:gd name="T1" fmla="*/ 2147483647 h 1804"/>
                <a:gd name="T2" fmla="*/ 2147483647 w 1803"/>
                <a:gd name="T3" fmla="*/ 2147483647 h 1804"/>
                <a:gd name="T4" fmla="*/ 2147483647 w 1803"/>
                <a:gd name="T5" fmla="*/ 2147483647 h 1804"/>
                <a:gd name="T6" fmla="*/ 2147483647 w 1803"/>
                <a:gd name="T7" fmla="*/ 2147483647 h 1804"/>
                <a:gd name="T8" fmla="*/ 2147483647 w 1803"/>
                <a:gd name="T9" fmla="*/ 2147483647 h 1804"/>
                <a:gd name="T10" fmla="*/ 2147483647 w 1803"/>
                <a:gd name="T11" fmla="*/ 2147483647 h 1804"/>
                <a:gd name="T12" fmla="*/ 2147483647 w 1803"/>
                <a:gd name="T13" fmla="*/ 2147483647 h 1804"/>
                <a:gd name="T14" fmla="*/ 2147483647 w 1803"/>
                <a:gd name="T15" fmla="*/ 2147483647 h 1804"/>
                <a:gd name="T16" fmla="*/ 2147483647 w 1803"/>
                <a:gd name="T17" fmla="*/ 2147483647 h 1804"/>
                <a:gd name="T18" fmla="*/ 0 w 1803"/>
                <a:gd name="T19" fmla="*/ 2147483647 h 1804"/>
                <a:gd name="T20" fmla="*/ 0 w 1803"/>
                <a:gd name="T21" fmla="*/ 2147483647 h 1804"/>
                <a:gd name="T22" fmla="*/ 2147483647 w 1803"/>
                <a:gd name="T23" fmla="*/ 2147483647 h 1804"/>
                <a:gd name="T24" fmla="*/ 2147483647 w 1803"/>
                <a:gd name="T25" fmla="*/ 2147483647 h 1804"/>
                <a:gd name="T26" fmla="*/ 2147483647 w 1803"/>
                <a:gd name="T27" fmla="*/ 2147483647 h 1804"/>
                <a:gd name="T28" fmla="*/ 2147483647 w 1803"/>
                <a:gd name="T29" fmla="*/ 2147483647 h 1804"/>
                <a:gd name="T30" fmla="*/ 2147483647 w 1803"/>
                <a:gd name="T31" fmla="*/ 2147483647 h 1804"/>
                <a:gd name="T32" fmla="*/ 2147483647 w 1803"/>
                <a:gd name="T33" fmla="*/ 2147483647 h 1804"/>
                <a:gd name="T34" fmla="*/ 2147483647 w 1803"/>
                <a:gd name="T35" fmla="*/ 2147483647 h 1804"/>
                <a:gd name="T36" fmla="*/ 2147483647 w 1803"/>
                <a:gd name="T37" fmla="*/ 2147483647 h 1804"/>
                <a:gd name="T38" fmla="*/ 2147483647 w 1803"/>
                <a:gd name="T39" fmla="*/ 2147483647 h 1804"/>
                <a:gd name="T40" fmla="*/ 2147483647 w 1803"/>
                <a:gd name="T41" fmla="*/ 2147483647 h 1804"/>
                <a:gd name="T42" fmla="*/ 2147483647 w 1803"/>
                <a:gd name="T43" fmla="*/ 2147483647 h 1804"/>
                <a:gd name="T44" fmla="*/ 2147483647 w 1803"/>
                <a:gd name="T45" fmla="*/ 2147483647 h 1804"/>
                <a:gd name="T46" fmla="*/ 2147483647 w 1803"/>
                <a:gd name="T47" fmla="*/ 2147483647 h 1804"/>
                <a:gd name="T48" fmla="*/ 2147483647 w 1803"/>
                <a:gd name="T49" fmla="*/ 2147483647 h 1804"/>
                <a:gd name="T50" fmla="*/ 2147483647 w 1803"/>
                <a:gd name="T51" fmla="*/ 2147483647 h 1804"/>
                <a:gd name="T52" fmla="*/ 2147483647 w 1803"/>
                <a:gd name="T53" fmla="*/ 2147483647 h 1804"/>
                <a:gd name="T54" fmla="*/ 2147483647 w 1803"/>
                <a:gd name="T55" fmla="*/ 2147483647 h 1804"/>
                <a:gd name="T56" fmla="*/ 2147483647 w 1803"/>
                <a:gd name="T57" fmla="*/ 2147483647 h 1804"/>
                <a:gd name="T58" fmla="*/ 2147483647 w 1803"/>
                <a:gd name="T59" fmla="*/ 2147483647 h 1804"/>
                <a:gd name="T60" fmla="*/ 2147483647 w 1803"/>
                <a:gd name="T61" fmla="*/ 2147483647 h 1804"/>
                <a:gd name="T62" fmla="*/ 2147483647 w 1803"/>
                <a:gd name="T63" fmla="*/ 2147483647 h 1804"/>
                <a:gd name="T64" fmla="*/ 2147483647 w 1803"/>
                <a:gd name="T65" fmla="*/ 2147483647 h 1804"/>
                <a:gd name="T66" fmla="*/ 2147483647 w 1803"/>
                <a:gd name="T67" fmla="*/ 2147483647 h 1804"/>
                <a:gd name="T68" fmla="*/ 2147483647 w 1803"/>
                <a:gd name="T69" fmla="*/ 2147483647 h 1804"/>
                <a:gd name="T70" fmla="*/ 2147483647 w 1803"/>
                <a:gd name="T71" fmla="*/ 2147483647 h 1804"/>
                <a:gd name="T72" fmla="*/ 2147483647 w 1803"/>
                <a:gd name="T73" fmla="*/ 2147483647 h 1804"/>
                <a:gd name="T74" fmla="*/ 2147483647 w 1803"/>
                <a:gd name="T75" fmla="*/ 2147483647 h 180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03"/>
                <a:gd name="T115" fmla="*/ 0 h 1804"/>
                <a:gd name="T116" fmla="*/ 1803 w 1803"/>
                <a:gd name="T117" fmla="*/ 1804 h 180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72" name="Shape 205"/>
            <p:cNvSpPr>
              <a:spLocks/>
            </p:cNvSpPr>
            <p:nvPr/>
          </p:nvSpPr>
          <p:spPr bwMode="auto">
            <a:xfrm>
              <a:off x="654800" y="244200"/>
              <a:ext cx="25" cy="51175"/>
            </a:xfrm>
            <a:custGeom>
              <a:avLst/>
              <a:gdLst>
                <a:gd name="T0" fmla="*/ 0 w 1"/>
                <a:gd name="T1" fmla="*/ 2147483647 h 2047"/>
                <a:gd name="T2" fmla="*/ 0 w 1"/>
                <a:gd name="T3" fmla="*/ 2147483647 h 2047"/>
                <a:gd name="T4" fmla="*/ 0 60000 65536"/>
                <a:gd name="T5" fmla="*/ 0 60000 65536"/>
                <a:gd name="T6" fmla="*/ 0 w 1"/>
                <a:gd name="T7" fmla="*/ 0 h 2047"/>
                <a:gd name="T8" fmla="*/ 1 w 1"/>
                <a:gd name="T9" fmla="*/ 2047 h 20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73" name="Shape 206"/>
            <p:cNvSpPr>
              <a:spLocks/>
            </p:cNvSpPr>
            <p:nvPr/>
          </p:nvSpPr>
          <p:spPr bwMode="auto">
            <a:xfrm>
              <a:off x="737600" y="244200"/>
              <a:ext cx="25" cy="51175"/>
            </a:xfrm>
            <a:custGeom>
              <a:avLst/>
              <a:gdLst>
                <a:gd name="T0" fmla="*/ 2147483647 w 1"/>
                <a:gd name="T1" fmla="*/ 2147483647 h 2047"/>
                <a:gd name="T2" fmla="*/ 2147483647 w 1"/>
                <a:gd name="T3" fmla="*/ 2147483647 h 2047"/>
                <a:gd name="T4" fmla="*/ 0 60000 65536"/>
                <a:gd name="T5" fmla="*/ 0 60000 65536"/>
                <a:gd name="T6" fmla="*/ 0 w 1"/>
                <a:gd name="T7" fmla="*/ 0 h 2047"/>
                <a:gd name="T8" fmla="*/ 1 w 1"/>
                <a:gd name="T9" fmla="*/ 2047 h 20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74" name="Shape 207"/>
            <p:cNvSpPr>
              <a:spLocks/>
            </p:cNvSpPr>
            <p:nvPr/>
          </p:nvSpPr>
          <p:spPr bwMode="auto">
            <a:xfrm>
              <a:off x="820400" y="244200"/>
              <a:ext cx="25" cy="51175"/>
            </a:xfrm>
            <a:custGeom>
              <a:avLst/>
              <a:gdLst>
                <a:gd name="T0" fmla="*/ 2147483647 w 1"/>
                <a:gd name="T1" fmla="*/ 2147483647 h 2047"/>
                <a:gd name="T2" fmla="*/ 2147483647 w 1"/>
                <a:gd name="T3" fmla="*/ 2147483647 h 2047"/>
                <a:gd name="T4" fmla="*/ 0 60000 65536"/>
                <a:gd name="T5" fmla="*/ 0 60000 65536"/>
                <a:gd name="T6" fmla="*/ 0 w 1"/>
                <a:gd name="T7" fmla="*/ 0 h 2047"/>
                <a:gd name="T8" fmla="*/ 1 w 1"/>
                <a:gd name="T9" fmla="*/ 2047 h 20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  <p:sp>
          <p:nvSpPr>
            <p:cNvPr id="39975" name="Shape 208"/>
            <p:cNvSpPr>
              <a:spLocks/>
            </p:cNvSpPr>
            <p:nvPr/>
          </p:nvSpPr>
          <p:spPr bwMode="auto">
            <a:xfrm>
              <a:off x="903225" y="244200"/>
              <a:ext cx="25" cy="51175"/>
            </a:xfrm>
            <a:custGeom>
              <a:avLst/>
              <a:gdLst>
                <a:gd name="T0" fmla="*/ 0 w 1"/>
                <a:gd name="T1" fmla="*/ 2147483647 h 2047"/>
                <a:gd name="T2" fmla="*/ 0 w 1"/>
                <a:gd name="T3" fmla="*/ 2147483647 h 2047"/>
                <a:gd name="T4" fmla="*/ 0 60000 65536"/>
                <a:gd name="T5" fmla="*/ 0 60000 65536"/>
                <a:gd name="T6" fmla="*/ 0 w 1"/>
                <a:gd name="T7" fmla="*/ 0 h 2047"/>
                <a:gd name="T8" fmla="*/ 1 w 1"/>
                <a:gd name="T9" fmla="*/ 2047 h 20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1678" tIns="121678" rIns="121678" bIns="121678" anchor="ctr"/>
            <a:lstStyle/>
            <a:p>
              <a:endParaRPr lang="en-US" sz="3094"/>
            </a:p>
          </p:txBody>
        </p:sp>
      </p:grpSp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4573173" y="1723982"/>
            <a:ext cx="1445161" cy="82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r>
              <a:rPr lang="th-TH" altLang="en-US" sz="4791" b="1" u="sng">
                <a:solidFill>
                  <a:srgbClr val="5577B3"/>
                </a:solidFill>
                <a:latin typeface="TH SarabunPSK" charset="0"/>
                <a:ea typeface="Tahoma" charset="0"/>
                <a:cs typeface="TH SarabunPSK" charset="0"/>
              </a:rPr>
              <a:t>พันธกิจ</a:t>
            </a:r>
            <a:endParaRPr lang="en-GB" altLang="en-US" sz="4791">
              <a:solidFill>
                <a:srgbClr val="5577B3"/>
              </a:solidFill>
              <a:latin typeface="Calibri" charset="0"/>
              <a:ea typeface="Tahoma" charset="0"/>
              <a:cs typeface="TH SarabunPSK" charset="0"/>
            </a:endParaRPr>
          </a:p>
        </p:txBody>
      </p:sp>
      <p:grpSp>
        <p:nvGrpSpPr>
          <p:cNvPr id="39941" name="Group 6"/>
          <p:cNvGrpSpPr>
            <a:grpSpLocks/>
          </p:cNvGrpSpPr>
          <p:nvPr/>
        </p:nvGrpSpPr>
        <p:grpSpPr bwMode="auto">
          <a:xfrm>
            <a:off x="-999887" y="2921943"/>
            <a:ext cx="13890658" cy="5970796"/>
            <a:chOff x="-549816" y="2540143"/>
            <a:chExt cx="13593695" cy="6863919"/>
          </a:xfrm>
        </p:grpSpPr>
        <p:grpSp>
          <p:nvGrpSpPr>
            <p:cNvPr id="39947" name="Group 7"/>
            <p:cNvGrpSpPr>
              <a:grpSpLocks/>
            </p:cNvGrpSpPr>
            <p:nvPr/>
          </p:nvGrpSpPr>
          <p:grpSpPr bwMode="auto">
            <a:xfrm>
              <a:off x="-549816" y="2540143"/>
              <a:ext cx="4521727" cy="4747098"/>
              <a:chOff x="-549816" y="2540143"/>
              <a:chExt cx="4521727" cy="4747098"/>
            </a:xfrm>
          </p:grpSpPr>
          <p:pic>
            <p:nvPicPr>
              <p:cNvPr id="32" name="Picture 12" descr="White abstract triangles background Free Vector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stretch>
                <a:fillRect/>
              </a:stretch>
            </p:blipFill>
            <p:spPr bwMode="auto">
              <a:xfrm rot="16200000">
                <a:off x="-662501" y="2652828"/>
                <a:ext cx="4747098" cy="4521727"/>
              </a:xfrm>
              <a:prstGeom prst="rect">
                <a:avLst/>
              </a:prstGeom>
              <a:ln>
                <a:noFill/>
              </a:ln>
              <a:effectLst>
                <a:softEdge rad="381000"/>
              </a:effectLst>
              <a:extLst/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1149928" y="3371028"/>
                <a:ext cx="739042" cy="2310063"/>
              </a:xfrm>
              <a:prstGeom prst="rect">
                <a:avLst/>
              </a:prstGeom>
              <a:solidFill>
                <a:srgbClr val="FAFBFD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797"/>
              </a:p>
            </p:txBody>
          </p:sp>
        </p:grpSp>
        <p:grpSp>
          <p:nvGrpSpPr>
            <p:cNvPr id="39948" name="Group 8"/>
            <p:cNvGrpSpPr>
              <a:grpSpLocks/>
            </p:cNvGrpSpPr>
            <p:nvPr/>
          </p:nvGrpSpPr>
          <p:grpSpPr bwMode="auto">
            <a:xfrm rot="-5106614">
              <a:off x="8409466" y="3186859"/>
              <a:ext cx="4521727" cy="4747098"/>
              <a:chOff x="-549816" y="2540143"/>
              <a:chExt cx="4521727" cy="4747098"/>
            </a:xfrm>
          </p:grpSpPr>
          <p:pic>
            <p:nvPicPr>
              <p:cNvPr id="30" name="Picture 29" descr="White abstract triangles background Free Vector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stretch>
                <a:fillRect/>
              </a:stretch>
            </p:blipFill>
            <p:spPr bwMode="auto">
              <a:xfrm rot="16200000">
                <a:off x="-662501" y="2652828"/>
                <a:ext cx="4747098" cy="4521727"/>
              </a:xfrm>
              <a:prstGeom prst="rect">
                <a:avLst/>
              </a:prstGeom>
              <a:ln>
                <a:noFill/>
              </a:ln>
              <a:effectLst>
                <a:softEdge rad="381000"/>
              </a:effectLst>
              <a:extLst/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1149928" y="3371028"/>
                <a:ext cx="739042" cy="2310063"/>
              </a:xfrm>
              <a:prstGeom prst="rect">
                <a:avLst/>
              </a:prstGeom>
              <a:solidFill>
                <a:srgbClr val="FAFBFD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797"/>
              </a:p>
            </p:txBody>
          </p:sp>
        </p:grpSp>
        <p:grpSp>
          <p:nvGrpSpPr>
            <p:cNvPr id="39949" name="Group 9"/>
            <p:cNvGrpSpPr>
              <a:grpSpLocks/>
            </p:cNvGrpSpPr>
            <p:nvPr/>
          </p:nvGrpSpPr>
          <p:grpSpPr bwMode="auto">
            <a:xfrm rot="-2598513">
              <a:off x="3835136" y="4656964"/>
              <a:ext cx="4521727" cy="4747098"/>
              <a:chOff x="-549816" y="2540143"/>
              <a:chExt cx="4521727" cy="4747098"/>
            </a:xfrm>
          </p:grpSpPr>
          <p:pic>
            <p:nvPicPr>
              <p:cNvPr id="28" name="Picture 12" descr="White abstract triangles background Free Vector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stretch>
                <a:fillRect/>
              </a:stretch>
            </p:blipFill>
            <p:spPr bwMode="auto">
              <a:xfrm rot="16200000">
                <a:off x="-662501" y="2652828"/>
                <a:ext cx="4747098" cy="4521727"/>
              </a:xfrm>
              <a:prstGeom prst="rect">
                <a:avLst/>
              </a:prstGeom>
              <a:ln>
                <a:noFill/>
              </a:ln>
              <a:effectLst>
                <a:softEdge rad="381000"/>
              </a:effectLst>
              <a:extLst/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1149928" y="3371028"/>
                <a:ext cx="739042" cy="2310063"/>
              </a:xfrm>
              <a:prstGeom prst="rect">
                <a:avLst/>
              </a:prstGeom>
              <a:solidFill>
                <a:srgbClr val="FAFBFD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797"/>
              </a:p>
            </p:txBody>
          </p:sp>
        </p:grpSp>
      </p:grpSp>
      <p:sp>
        <p:nvSpPr>
          <p:cNvPr id="39942" name="Rectangle 1"/>
          <p:cNvSpPr>
            <a:spLocks noChangeArrowheads="1"/>
          </p:cNvSpPr>
          <p:nvPr/>
        </p:nvSpPr>
        <p:spPr bwMode="auto">
          <a:xfrm>
            <a:off x="4573173" y="2459238"/>
            <a:ext cx="7499941" cy="414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r>
              <a:rPr lang="th-TH" altLang="en-US" sz="2396" b="1">
                <a:latin typeface="TH SarabunPSK" charset="0"/>
                <a:cs typeface="TH SarabunPSK" charset="0"/>
              </a:rPr>
              <a:t>1. </a:t>
            </a:r>
            <a:r>
              <a:rPr lang="th-TH" altLang="en-US" sz="2396" b="1">
                <a:solidFill>
                  <a:srgbClr val="FF0000"/>
                </a:solidFill>
                <a:latin typeface="TH SarabunPSK" charset="0"/>
                <a:cs typeface="TH SarabunPSK" charset="0"/>
              </a:rPr>
              <a:t>เสนอแนะนโยบาย </a:t>
            </a:r>
            <a:r>
              <a:rPr lang="th-TH" altLang="en-US" sz="2396" b="1">
                <a:latin typeface="TH SarabunPSK" charset="0"/>
                <a:cs typeface="TH SarabunPSK" charset="0"/>
              </a:rPr>
              <a:t>จัดทำยุทธศาสตร์และแผนด้านวิทยาศาสตร์เทคโนโลยีและนวัตกรรม</a:t>
            </a:r>
            <a:br>
              <a:rPr lang="th-TH" altLang="en-US" sz="2396" b="1">
                <a:latin typeface="TH SarabunPSK" charset="0"/>
                <a:cs typeface="TH SarabunPSK" charset="0"/>
              </a:rPr>
            </a:br>
            <a:r>
              <a:rPr lang="th-TH" altLang="en-US" sz="2396" b="1">
                <a:latin typeface="TH SarabunPSK" charset="0"/>
                <a:cs typeface="TH SarabunPSK" charset="0"/>
              </a:rPr>
              <a:t>2. ริเริ่ม เร่งรัด ผลักดันและดำเนินการ</a:t>
            </a:r>
            <a:r>
              <a:rPr lang="th-TH" altLang="en-US" sz="2396" b="1">
                <a:solidFill>
                  <a:srgbClr val="FF0000"/>
                </a:solidFill>
                <a:latin typeface="TH SarabunPSK" charset="0"/>
                <a:cs typeface="TH SarabunPSK" charset="0"/>
              </a:rPr>
              <a:t>วิจัยและพัฒนา </a:t>
            </a:r>
            <a:r>
              <a:rPr lang="th-TH" altLang="en-US" sz="2396" b="1">
                <a:latin typeface="TH SarabunPSK" charset="0"/>
                <a:cs typeface="TH SarabunPSK" charset="0"/>
              </a:rPr>
              <a:t>เพื่อสร้างองค์ความรู้ และสร้าง         ผลกระทบเชิงเศรษฐกิจและสังคม รวมทั้ง</a:t>
            </a:r>
            <a:r>
              <a:rPr lang="th-TH" altLang="en-US" sz="2396" b="1">
                <a:solidFill>
                  <a:srgbClr val="FF0000"/>
                </a:solidFill>
                <a:latin typeface="TH SarabunPSK" charset="0"/>
                <a:cs typeface="TH SarabunPSK" charset="0"/>
              </a:rPr>
              <a:t>พัฒนาโครงสร้างพื้นฐาน</a:t>
            </a:r>
            <a:r>
              <a:rPr lang="th-TH" altLang="en-US" sz="2396" b="1">
                <a:latin typeface="TH SarabunPSK" charset="0"/>
                <a:cs typeface="TH SarabunPSK" charset="0"/>
              </a:rPr>
              <a:t>ด้านวิทยาศาสตร์ เทคโนโลยีและนวัตกรรม</a:t>
            </a:r>
            <a:br>
              <a:rPr lang="th-TH" altLang="en-US" sz="2396" b="1">
                <a:latin typeface="TH SarabunPSK" charset="0"/>
                <a:cs typeface="TH SarabunPSK" charset="0"/>
              </a:rPr>
            </a:br>
            <a:r>
              <a:rPr lang="th-TH" altLang="en-US" sz="2396" b="1">
                <a:latin typeface="TH SarabunPSK" charset="0"/>
                <a:cs typeface="TH SarabunPSK" charset="0"/>
              </a:rPr>
              <a:t>3. ร่วมมือกับหน่วยงานต่างๆ สร้างคนดีและเก่งในทุกระดับ รวมทั้ง</a:t>
            </a:r>
            <a:r>
              <a:rPr lang="th-TH" altLang="en-US" sz="2396" b="1">
                <a:solidFill>
                  <a:srgbClr val="FF0000"/>
                </a:solidFill>
                <a:latin typeface="TH SarabunPSK" charset="0"/>
                <a:cs typeface="TH SarabunPSK" charset="0"/>
              </a:rPr>
              <a:t>สร้างความตระหนัก</a:t>
            </a:r>
            <a:r>
              <a:rPr lang="th-TH" altLang="en-US" sz="2396" b="1">
                <a:latin typeface="TH SarabunPSK" charset="0"/>
                <a:cs typeface="TH SarabunPSK" charset="0"/>
              </a:rPr>
              <a:t>ด้านวิทยาศาสตร์ เทคโนโลยีและนวัตกรรม ให้แพร่หลายและเป็นที่ยอมรับ</a:t>
            </a:r>
            <a:br>
              <a:rPr lang="th-TH" altLang="en-US" sz="2396" b="1">
                <a:latin typeface="TH SarabunPSK" charset="0"/>
                <a:cs typeface="TH SarabunPSK" charset="0"/>
              </a:rPr>
            </a:br>
            <a:r>
              <a:rPr lang="th-TH" altLang="en-US" sz="2396" b="1">
                <a:latin typeface="TH SarabunPSK" charset="0"/>
                <a:cs typeface="TH SarabunPSK" charset="0"/>
              </a:rPr>
              <a:t>4. สร้าง</a:t>
            </a:r>
            <a:r>
              <a:rPr lang="th-TH" altLang="en-US" sz="2396" b="1">
                <a:solidFill>
                  <a:srgbClr val="FF0000"/>
                </a:solidFill>
                <a:latin typeface="TH SarabunPSK" charset="0"/>
                <a:cs typeface="TH SarabunPSK" charset="0"/>
              </a:rPr>
              <a:t>ระบบสนับสนุน</a:t>
            </a:r>
            <a:r>
              <a:rPr lang="th-TH" altLang="en-US" sz="2396" b="1">
                <a:latin typeface="TH SarabunPSK" charset="0"/>
                <a:cs typeface="TH SarabunPSK" charset="0"/>
              </a:rPr>
              <a:t>วิทยาศาสตร์ เทคโนโลยีและนวัตกรรมอย่างมีประสิทธิภาพ เพื่อสามารถสร้างปัญญา เข้าถึงความรู้ใหม่ๆ และนำภูมิปัญญาไทยมาใช้ผสมผสานกันได้</a:t>
            </a:r>
            <a:br>
              <a:rPr lang="th-TH" altLang="en-US" sz="2396" b="1">
                <a:latin typeface="TH SarabunPSK" charset="0"/>
                <a:cs typeface="TH SarabunPSK" charset="0"/>
              </a:rPr>
            </a:br>
            <a:r>
              <a:rPr lang="th-TH" altLang="en-US" sz="2396" b="1">
                <a:latin typeface="TH SarabunPSK" charset="0"/>
                <a:cs typeface="TH SarabunPSK" charset="0"/>
              </a:rPr>
              <a:t>5. สนับสนุนให้มีการ</a:t>
            </a:r>
            <a:r>
              <a:rPr lang="th-TH" altLang="en-US" sz="2396" b="1">
                <a:solidFill>
                  <a:srgbClr val="FF0000"/>
                </a:solidFill>
                <a:latin typeface="TH SarabunPSK" charset="0"/>
                <a:cs typeface="TH SarabunPSK" charset="0"/>
              </a:rPr>
              <a:t>ถ่ายทอดเทคโนโลยี </a:t>
            </a:r>
            <a:r>
              <a:rPr lang="th-TH" altLang="en-US" sz="2396" b="1">
                <a:latin typeface="TH SarabunPSK" charset="0"/>
                <a:cs typeface="TH SarabunPSK" charset="0"/>
              </a:rPr>
              <a:t>และสร้างนวัตกรรมให้แก่ภาคการผลิตและบริการ รวมทั้งบริการสังคมด้วยวิทยาศาสตร์ เทคโนโลยี และนวัตกรรม เพื่อเพิ่มผลิตภาพทางเศรษฐกิจ และคุณภาพชีวิตของประชาชน</a:t>
            </a:r>
            <a:endParaRPr lang="en-GB" altLang="en-US" sz="2396" b="1">
              <a:latin typeface="TH SarabunPSK" charset="0"/>
              <a:cs typeface="TH SarabunPSK" charset="0"/>
            </a:endParaRPr>
          </a:p>
        </p:txBody>
      </p:sp>
      <p:grpSp>
        <p:nvGrpSpPr>
          <p:cNvPr id="39943" name="Group 4"/>
          <p:cNvGrpSpPr>
            <a:grpSpLocks/>
          </p:cNvGrpSpPr>
          <p:nvPr/>
        </p:nvGrpSpPr>
        <p:grpSpPr bwMode="auto">
          <a:xfrm>
            <a:off x="757442" y="2246902"/>
            <a:ext cx="3280135" cy="3148613"/>
            <a:chOff x="699160" y="2630439"/>
            <a:chExt cx="3284699" cy="3154815"/>
          </a:xfrm>
        </p:grpSpPr>
        <p:sp>
          <p:nvSpPr>
            <p:cNvPr id="36" name="Rectangle 89"/>
            <p:cNvSpPr>
              <a:spLocks noChangeArrowheads="1"/>
            </p:cNvSpPr>
            <p:nvPr/>
          </p:nvSpPr>
          <p:spPr bwMode="auto">
            <a:xfrm>
              <a:off x="699160" y="3460821"/>
              <a:ext cx="3284699" cy="232443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altLang="en-US" sz="3194" b="1">
                  <a:latin typeface="TH SarabunPSK" charset="0"/>
                  <a:cs typeface="TH SarabunPSK" charset="0"/>
                </a:rPr>
                <a:t>นวัตกรรมนำไทยสู่ประเทศพัฒนาแล้วอย่างยั่งยืน </a:t>
              </a:r>
            </a:p>
            <a:p>
              <a:pPr algn="ctr">
                <a:spcBef>
                  <a:spcPct val="50000"/>
                </a:spcBef>
              </a:pPr>
              <a:r>
                <a:rPr lang="th-TH" altLang="en-US" sz="3194" b="1">
                  <a:latin typeface="TH SarabunPSK" charset="0"/>
                  <a:cs typeface="TH SarabunPSK" charset="0"/>
                </a:rPr>
                <a:t>ภายในปี พ.ศ. 2560-2579</a:t>
              </a:r>
            </a:p>
            <a:p>
              <a:pPr algn="ctr">
                <a:spcBef>
                  <a:spcPct val="50000"/>
                </a:spcBef>
              </a:pPr>
              <a:r>
                <a:rPr lang="th-TH" altLang="en-US" sz="2196" b="1">
                  <a:latin typeface="TH SarabunPSK" charset="0"/>
                  <a:cs typeface="TH SarabunPSK" charset="0"/>
                </a:rPr>
                <a:t> </a:t>
              </a:r>
            </a:p>
          </p:txBody>
        </p:sp>
        <p:sp>
          <p:nvSpPr>
            <p:cNvPr id="39946" name="Rectangle 3"/>
            <p:cNvSpPr>
              <a:spLocks noChangeArrowheads="1"/>
            </p:cNvSpPr>
            <p:nvPr/>
          </p:nvSpPr>
          <p:spPr bwMode="auto">
            <a:xfrm>
              <a:off x="1429240" y="2630439"/>
              <a:ext cx="1823746" cy="830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cs typeface="Angsana New" charset="0"/>
                </a:defRPr>
              </a:lvl9pPr>
            </a:lstStyle>
            <a:p>
              <a:r>
                <a:rPr lang="th-TH" altLang="en-US" sz="4791" b="1" u="sng">
                  <a:solidFill>
                    <a:srgbClr val="5577B3"/>
                  </a:solidFill>
                  <a:latin typeface="TH SarabunPSK" charset="0"/>
                  <a:ea typeface="Tahoma" charset="0"/>
                  <a:cs typeface="TH SarabunPSK" charset="0"/>
                </a:rPr>
                <a:t>วิสัยทัศน์ </a:t>
              </a:r>
              <a:endParaRPr lang="en-GB" altLang="en-US" sz="4791">
                <a:solidFill>
                  <a:srgbClr val="5577B3"/>
                </a:solidFill>
                <a:latin typeface="Calibri" charset="0"/>
                <a:ea typeface="Tahoma" charset="0"/>
                <a:cs typeface="TH SarabunPSK" charset="0"/>
              </a:endParaRPr>
            </a:p>
          </p:txBody>
        </p:sp>
      </p:grpSp>
      <p:sp>
        <p:nvSpPr>
          <p:cNvPr id="39944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1613" indent="-285236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0943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597320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3697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fld id="{E9AA3650-77D8-3F46-A001-7DF67FAC073A}" type="slidenum">
              <a:rPr lang="en-GB" altLang="th-TH" sz="1797">
                <a:latin typeface="TH SarabunPSK" charset="0"/>
                <a:cs typeface="TH SarabunPSK" charset="0"/>
              </a:rPr>
              <a:pPr/>
              <a:t>22</a:t>
            </a:fld>
            <a:endParaRPr lang="en-GB" altLang="th-TH" sz="1797">
              <a:latin typeface="TH SarabunPSK" charset="0"/>
              <a:cs typeface="TH SarabunP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0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"/>
          <p:cNvSpPr/>
          <p:nvPr/>
        </p:nvSpPr>
        <p:spPr>
          <a:xfrm>
            <a:off x="23706" y="933039"/>
            <a:ext cx="1057830" cy="80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kern="0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วิสัยทัศน์</a:t>
            </a:r>
            <a:endParaRPr lang="en-US" sz="2000" b="1" kern="0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244637" y="1846979"/>
            <a:ext cx="10818941" cy="809765"/>
          </a:xfrm>
          <a:prstGeom prst="rect">
            <a:avLst/>
          </a:prstGeom>
          <a:noFill/>
          <a:ln w="28575">
            <a:solidFill>
              <a:srgbClr val="FF6600"/>
            </a:solidFill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>
              <a:solidFill>
                <a:prstClr val="white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5910" y="1846977"/>
            <a:ext cx="1057963" cy="80864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kern="0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เป้าประสงค์</a:t>
            </a:r>
            <a:endParaRPr lang="en-US" sz="2000" b="1" kern="0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303133" y="1911862"/>
            <a:ext cx="806490" cy="685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36000" tIns="36000" rIns="36000" bIns="36000" anchor="ctr" anchorCtr="0"/>
          <a:lstStyle/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Startup Nation</a:t>
            </a: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190874" y="1911862"/>
            <a:ext cx="969256" cy="685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36000" tIns="36000" rIns="36000" bIns="36000" anchor="ctr" anchorCtr="0"/>
          <a:lstStyle/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Innovation Thailand</a:t>
            </a: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4" name="Rectangle 10"/>
          <p:cNvSpPr/>
          <p:nvPr/>
        </p:nvSpPr>
        <p:spPr>
          <a:xfrm>
            <a:off x="3229015" y="1917329"/>
            <a:ext cx="1876669" cy="685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36000" tIns="36000" rIns="36000" bIns="36000" anchor="ctr" anchorCtr="0"/>
          <a:lstStyle/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Tech-based </a:t>
            </a: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Agriculture &amp; Services</a:t>
            </a: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5183642" y="1912553"/>
            <a:ext cx="2057950" cy="685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36000" tIns="36000" rIns="36000" bIns="36000" anchor="ctr" anchorCtr="0"/>
          <a:lstStyle/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การลงทุนวิจัยและนวัตกรรม</a:t>
            </a: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/>
            </a:r>
            <a:b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4%</a:t>
            </a:r>
            <a:r>
              <a:rPr lang="th-TH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ของ</a:t>
            </a: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GDP</a:t>
            </a:r>
            <a:endParaRPr lang="th-TH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9971188" y="1915055"/>
            <a:ext cx="2017771" cy="685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36000" tIns="36000" rIns="36000" bIns="36000" anchor="ctr" anchorCtr="0"/>
          <a:lstStyle/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บุคลากรวิจัยและพัฒนา </a:t>
            </a: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200 </a:t>
            </a:r>
            <a:r>
              <a:rPr lang="th-TH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คนต่อประชากร 10</a:t>
            </a: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,</a:t>
            </a:r>
            <a:r>
              <a:rPr lang="th-TH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000 คน</a:t>
            </a:r>
          </a:p>
        </p:txBody>
      </p:sp>
      <p:sp>
        <p:nvSpPr>
          <p:cNvPr id="101" name="Rectangle 100"/>
          <p:cNvSpPr/>
          <p:nvPr/>
        </p:nvSpPr>
        <p:spPr bwMode="auto">
          <a:xfrm>
            <a:off x="7310481" y="1910970"/>
            <a:ext cx="2583206" cy="685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36000" tIns="36000" rIns="36000" bIns="36000" anchor="ctr" anchorCtr="0"/>
          <a:lstStyle/>
          <a:p>
            <a:pPr algn="ctr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สัดส่วนการลงทุนวิจัยและนวัตกรรมภาคเอกชนต่อภาครัฐ 70</a:t>
            </a:r>
            <a:r>
              <a:rPr lang="en-US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:</a:t>
            </a:r>
            <a:r>
              <a:rPr lang="th-TH" sz="1800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30</a:t>
            </a:r>
            <a:endParaRPr lang="en-US" sz="1800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4121" name="AutoShape 2" descr="ผลการค้นหารูปภาพสำหรับ oecd logo"/>
          <p:cNvSpPr>
            <a:spLocks noChangeAspect="1" noChangeArrowheads="1"/>
          </p:cNvSpPr>
          <p:nvPr/>
        </p:nvSpPr>
        <p:spPr bwMode="auto">
          <a:xfrm>
            <a:off x="155292" y="-144864"/>
            <a:ext cx="304244" cy="30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108" name="สี่เหลี่ยมผืนผ้า 59"/>
          <p:cNvSpPr/>
          <p:nvPr/>
        </p:nvSpPr>
        <p:spPr>
          <a:xfrm>
            <a:off x="1232784" y="941948"/>
            <a:ext cx="10813393" cy="797855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36000" tIns="36000" rIns="36000" bIns="36000" anchor="ctr" anchorCtr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spc="-30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นวัตกรรมนำไทยสู่ประเทศพัฒนาแล้วอย่างยั่งยืน  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(Innovation Thailand :  Towards a Sustainable Developed Economy)</a:t>
            </a:r>
            <a:endParaRPr lang="th-TH" sz="2800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39942" y="2744320"/>
            <a:ext cx="10823637" cy="8214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17221" y="2736517"/>
            <a:ext cx="1057963" cy="80864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kern="0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กรอบแนวคิด</a:t>
            </a:r>
            <a:endParaRPr lang="en-US" sz="2000" b="1" kern="0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1187321" y="2808087"/>
            <a:ext cx="841427" cy="777074"/>
            <a:chOff x="9923456" y="1738617"/>
            <a:chExt cx="843092" cy="7755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0050237" y="1738617"/>
              <a:ext cx="541343" cy="541343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pic>
        <p:sp>
          <p:nvSpPr>
            <p:cNvPr id="4334" name="TextBox 86"/>
            <p:cNvSpPr txBox="1">
              <a:spLocks noChangeArrowheads="1"/>
            </p:cNvSpPr>
            <p:nvPr/>
          </p:nvSpPr>
          <p:spPr bwMode="auto">
            <a:xfrm>
              <a:off x="9923456" y="2236938"/>
              <a:ext cx="843092" cy="277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600" b="1">
                  <a:latin typeface="Tahoma" pitchFamily="34" charset="0"/>
                  <a:cs typeface="Tahoma" pitchFamily="34" charset="0"/>
                </a:rPr>
                <a:t>Technology Megatrend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7262251" y="2801658"/>
            <a:ext cx="1400791" cy="767487"/>
            <a:chOff x="1512862" y="1707746"/>
            <a:chExt cx="1402363" cy="76607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/>
            <a:srcRect l="47950" t="30357" r="31239" b="16938"/>
            <a:stretch/>
          </p:blipFill>
          <p:spPr>
            <a:xfrm>
              <a:off x="1969740" y="1707746"/>
              <a:ext cx="387078" cy="5529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32" name="TextBox 93"/>
            <p:cNvSpPr txBox="1">
              <a:spLocks noChangeArrowheads="1"/>
            </p:cNvSpPr>
            <p:nvPr/>
          </p:nvSpPr>
          <p:spPr bwMode="auto">
            <a:xfrm>
              <a:off x="1512862" y="2273576"/>
              <a:ext cx="1402363" cy="20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700" b="1">
                  <a:latin typeface="Tahoma" pitchFamily="34" charset="0"/>
                  <a:cs typeface="Tahoma" pitchFamily="34" charset="0"/>
                </a:rPr>
                <a:t>นโยบายรัฐบาล</a:t>
              </a:r>
              <a:endParaRPr lang="en-US" altLang="en-US" sz="700" b="1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141287" y="2827891"/>
            <a:ext cx="1218563" cy="746415"/>
            <a:chOff x="2663632" y="1740786"/>
            <a:chExt cx="1220770" cy="74388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7801" y="1740786"/>
              <a:ext cx="476243" cy="4473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30" name="TextBox 95"/>
            <p:cNvSpPr txBox="1">
              <a:spLocks noChangeArrowheads="1"/>
            </p:cNvSpPr>
            <p:nvPr/>
          </p:nvSpPr>
          <p:spPr bwMode="auto">
            <a:xfrm>
              <a:off x="2663632" y="2177086"/>
              <a:ext cx="1220770" cy="30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700" b="1" dirty="0">
                  <a:latin typeface="Tahoma" pitchFamily="34" charset="0"/>
                  <a:cs typeface="Tahoma" pitchFamily="34" charset="0"/>
                </a:rPr>
                <a:t>กรอบยุทธศาสตร์ชาติ</a:t>
              </a:r>
              <a:br>
                <a:rPr lang="th-TH" altLang="en-US" sz="700" b="1" dirty="0">
                  <a:latin typeface="Tahoma" pitchFamily="34" charset="0"/>
                  <a:cs typeface="Tahoma" pitchFamily="34" charset="0"/>
                </a:rPr>
              </a:br>
              <a:r>
                <a:rPr lang="th-TH" altLang="en-US" sz="700" b="1" dirty="0">
                  <a:latin typeface="Tahoma" pitchFamily="34" charset="0"/>
                  <a:cs typeface="Tahoma" pitchFamily="34" charset="0"/>
                </a:rPr>
                <a:t>ระยะ 20 ปี</a:t>
              </a:r>
              <a:endParaRPr lang="en-US" altLang="en-US" sz="700" b="1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6227501" y="2801719"/>
            <a:ext cx="1399209" cy="779847"/>
            <a:chOff x="3880639" y="1703882"/>
            <a:chExt cx="1402363" cy="7772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/>
            <a:srcRect b="47259"/>
            <a:stretch>
              <a:fillRect/>
            </a:stretch>
          </p:blipFill>
          <p:spPr>
            <a:xfrm>
              <a:off x="4180805" y="1703882"/>
              <a:ext cx="795677" cy="4934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28" name="TextBox 91"/>
            <p:cNvSpPr txBox="1">
              <a:spLocks noChangeArrowheads="1"/>
            </p:cNvSpPr>
            <p:nvPr/>
          </p:nvSpPr>
          <p:spPr bwMode="auto">
            <a:xfrm>
              <a:off x="3880639" y="2173505"/>
              <a:ext cx="1402363" cy="307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700" b="1">
                  <a:latin typeface="Tahoma" pitchFamily="34" charset="0"/>
                  <a:cs typeface="Tahoma" pitchFamily="34" charset="0"/>
                </a:rPr>
                <a:t>แผนพัฒนาเศรษฐกิจและสังคมแห่งชาติ ฉบับที่ 12</a:t>
              </a:r>
              <a:endParaRPr lang="en-US" altLang="en-US" sz="700" b="1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125860" y="2816048"/>
            <a:ext cx="1399209" cy="729232"/>
            <a:chOff x="5423708" y="1717723"/>
            <a:chExt cx="1402363" cy="72775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/>
            <a:srcRect l="15914" t="1652" r="-2605" b="-1652"/>
            <a:stretch/>
          </p:blipFill>
          <p:spPr>
            <a:xfrm>
              <a:off x="5676229" y="1717723"/>
              <a:ext cx="951319" cy="576689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26" name="TextBox 97"/>
            <p:cNvSpPr txBox="1">
              <a:spLocks noChangeArrowheads="1"/>
            </p:cNvSpPr>
            <p:nvPr/>
          </p:nvSpPr>
          <p:spPr bwMode="auto">
            <a:xfrm>
              <a:off x="5423708" y="2260671"/>
              <a:ext cx="1402363" cy="184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600" b="1">
                  <a:latin typeface="Tahoma" pitchFamily="34" charset="0"/>
                  <a:cs typeface="Tahoma" pitchFamily="34" charset="0"/>
                </a:rPr>
                <a:t>Thailand 4.0</a:t>
              </a:r>
            </a:p>
          </p:txBody>
        </p:sp>
      </p:grp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2948070" y="2820727"/>
            <a:ext cx="1554500" cy="758892"/>
            <a:chOff x="7907439" y="1697200"/>
            <a:chExt cx="1557947" cy="755874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90228" y="1697200"/>
              <a:ext cx="721007" cy="4820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24" name="TextBox 98"/>
            <p:cNvSpPr txBox="1">
              <a:spLocks noChangeArrowheads="1"/>
            </p:cNvSpPr>
            <p:nvPr/>
          </p:nvSpPr>
          <p:spPr bwMode="auto">
            <a:xfrm>
              <a:off x="7907439" y="2084189"/>
              <a:ext cx="1557947" cy="368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600" b="1">
                  <a:latin typeface="Tahoma" pitchFamily="34" charset="0"/>
                  <a:cs typeface="Tahoma" pitchFamily="34" charset="0"/>
                </a:rPr>
                <a:t>องค์การความร่วมมือ</a:t>
              </a:r>
              <a:br>
                <a:rPr lang="th-TH" altLang="en-US" sz="600" b="1">
                  <a:latin typeface="Tahoma" pitchFamily="34" charset="0"/>
                  <a:cs typeface="Tahoma" pitchFamily="34" charset="0"/>
                </a:rPr>
              </a:br>
              <a:r>
                <a:rPr lang="th-TH" altLang="en-US" sz="600" b="1">
                  <a:latin typeface="Tahoma" pitchFamily="34" charset="0"/>
                  <a:cs typeface="Tahoma" pitchFamily="34" charset="0"/>
                </a:rPr>
                <a:t>เพื่อเศรษฐกิจและการพัฒนา </a:t>
              </a:r>
              <a:r>
                <a:rPr lang="en-US" altLang="en-US" sz="600" b="1">
                  <a:latin typeface="Tahoma" pitchFamily="34" charset="0"/>
                  <a:cs typeface="Tahoma" pitchFamily="34" charset="0"/>
                </a:rPr>
                <a:t/>
              </a:r>
              <a:br>
                <a:rPr lang="en-US" altLang="en-US" sz="600" b="1">
                  <a:latin typeface="Tahoma" pitchFamily="34" charset="0"/>
                  <a:cs typeface="Tahoma" pitchFamily="34" charset="0"/>
                </a:rPr>
              </a:br>
              <a:r>
                <a:rPr lang="th-TH" altLang="en-US" sz="600" b="1"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altLang="en-US" sz="600" b="1">
                  <a:latin typeface="Tahoma" pitchFamily="34" charset="0"/>
                  <a:cs typeface="Tahoma" pitchFamily="34" charset="0"/>
                </a:rPr>
                <a:t>OECD</a:t>
              </a:r>
              <a:r>
                <a:rPr lang="th-TH" altLang="en-US" sz="600" b="1">
                  <a:latin typeface="Tahoma" pitchFamily="34" charset="0"/>
                  <a:cs typeface="Tahoma" pitchFamily="34" charset="0"/>
                </a:rPr>
                <a:t>)</a:t>
              </a:r>
              <a:endParaRPr lang="en-US" altLang="en-US" sz="600" b="1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967184" y="2829514"/>
            <a:ext cx="1554500" cy="725424"/>
            <a:chOff x="6669535" y="1733981"/>
            <a:chExt cx="1557947" cy="7221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 cstate="print"/>
            <a:srcRect t="13998"/>
            <a:stretch/>
          </p:blipFill>
          <p:spPr>
            <a:xfrm>
              <a:off x="7095151" y="1733981"/>
              <a:ext cx="649542" cy="53880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22" name="TextBox 89"/>
            <p:cNvSpPr txBox="1">
              <a:spLocks noChangeArrowheads="1"/>
            </p:cNvSpPr>
            <p:nvPr/>
          </p:nvSpPr>
          <p:spPr bwMode="auto">
            <a:xfrm>
              <a:off x="6669535" y="2179616"/>
              <a:ext cx="1557947" cy="276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600" b="1" dirty="0">
                  <a:latin typeface="Tahoma" pitchFamily="34" charset="0"/>
                  <a:cs typeface="Tahoma" pitchFamily="34" charset="0"/>
                </a:rPr>
                <a:t>เป้าหมายการพัฒนาที่ยั่งยืน </a:t>
              </a:r>
              <a:br>
                <a:rPr lang="th-TH" altLang="en-US" sz="600" b="1" dirty="0">
                  <a:latin typeface="Tahoma" pitchFamily="34" charset="0"/>
                  <a:cs typeface="Tahoma" pitchFamily="34" charset="0"/>
                </a:rPr>
              </a:br>
              <a:r>
                <a:rPr lang="th-TH" altLang="en-US" sz="600" b="1" dirty="0">
                  <a:latin typeface="Tahoma" pitchFamily="34" charset="0"/>
                  <a:cs typeface="Tahoma" pitchFamily="34" charset="0"/>
                </a:rPr>
                <a:t>(</a:t>
              </a:r>
              <a:r>
                <a:rPr lang="en-US" altLang="en-US" sz="600" b="1" dirty="0">
                  <a:latin typeface="Tahoma" pitchFamily="34" charset="0"/>
                  <a:cs typeface="Tahoma" pitchFamily="34" charset="0"/>
                </a:rPr>
                <a:t>SDGs</a:t>
              </a:r>
              <a:r>
                <a:rPr lang="th-TH" altLang="en-US" sz="600" b="1" dirty="0">
                  <a:latin typeface="Tahoma" pitchFamily="34" charset="0"/>
                  <a:cs typeface="Tahoma" pitchFamily="34" charset="0"/>
                </a:rPr>
                <a:t>)</a:t>
              </a:r>
              <a:endParaRPr lang="en-US" altLang="en-US" sz="600" b="1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8" name="กลุ่ม 103"/>
          <p:cNvGrpSpPr>
            <a:grpSpLocks/>
          </p:cNvGrpSpPr>
          <p:nvPr/>
        </p:nvGrpSpPr>
        <p:grpSpPr bwMode="auto">
          <a:xfrm>
            <a:off x="10249232" y="2781853"/>
            <a:ext cx="925410" cy="794195"/>
            <a:chOff x="9967794" y="1713719"/>
            <a:chExt cx="928298" cy="791566"/>
          </a:xfrm>
        </p:grpSpPr>
        <p:sp>
          <p:nvSpPr>
            <p:cNvPr id="119" name="Oval 118"/>
            <p:cNvSpPr/>
            <p:nvPr/>
          </p:nvSpPr>
          <p:spPr>
            <a:xfrm>
              <a:off x="9967794" y="1713719"/>
              <a:ext cx="844322" cy="74937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9" name="Group 31"/>
            <p:cNvGrpSpPr>
              <a:grpSpLocks/>
            </p:cNvGrpSpPr>
            <p:nvPr/>
          </p:nvGrpSpPr>
          <p:grpSpPr bwMode="auto">
            <a:xfrm>
              <a:off x="9999767" y="1720105"/>
              <a:ext cx="896325" cy="785180"/>
              <a:chOff x="9015028" y="1720105"/>
              <a:chExt cx="896325" cy="785180"/>
            </a:xfrm>
          </p:grpSpPr>
          <p:sp>
            <p:nvSpPr>
              <p:cNvPr id="4316" name="TextBox 16"/>
              <p:cNvSpPr txBox="1">
                <a:spLocks noChangeArrowheads="1"/>
              </p:cNvSpPr>
              <p:nvPr/>
            </p:nvSpPr>
            <p:spPr bwMode="auto">
              <a:xfrm>
                <a:off x="9015028" y="2197675"/>
                <a:ext cx="896325" cy="307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th-TH" altLang="en-US" sz="700" b="1">
                    <a:latin typeface="Tahoma" pitchFamily="34" charset="0"/>
                    <a:cs typeface="Tahoma" pitchFamily="34" charset="0"/>
                  </a:rPr>
                  <a:t>ปฏิรูประบบวิจัยและนวัตกรรม</a:t>
                </a:r>
                <a:endParaRPr lang="en-US" altLang="en-US" sz="700" b="1">
                  <a:latin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0" name="Group 30"/>
              <p:cNvGrpSpPr>
                <a:grpSpLocks/>
              </p:cNvGrpSpPr>
              <p:nvPr/>
            </p:nvGrpSpPr>
            <p:grpSpPr bwMode="auto">
              <a:xfrm>
                <a:off x="9031280" y="1720105"/>
                <a:ext cx="780170" cy="536239"/>
                <a:chOff x="9031280" y="1720105"/>
                <a:chExt cx="780170" cy="536239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9355010" y="1800984"/>
                  <a:ext cx="456202" cy="45536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 flipH="1">
                  <a:off x="9254869" y="1720066"/>
                  <a:ext cx="216179" cy="21578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9030741" y="1921569"/>
                  <a:ext cx="311552" cy="31256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</p:pic>
          </p:grpSp>
        </p:grpSp>
      </p:grpSp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4178669" y="2812706"/>
            <a:ext cx="1072779" cy="724049"/>
            <a:chOff x="11275769" y="1740786"/>
            <a:chExt cx="1074040" cy="7209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83544" y="1740786"/>
              <a:ext cx="521949" cy="52152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311" name="TextBox 85"/>
            <p:cNvSpPr txBox="1">
              <a:spLocks noChangeArrowheads="1"/>
            </p:cNvSpPr>
            <p:nvPr/>
          </p:nvSpPr>
          <p:spPr bwMode="auto">
            <a:xfrm>
              <a:off x="11275769" y="2277383"/>
              <a:ext cx="1074040" cy="18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600" b="1">
                  <a:latin typeface="Tahoma" pitchFamily="34" charset="0"/>
                  <a:cs typeface="Tahoma" pitchFamily="34" charset="0"/>
                </a:rPr>
                <a:t>ASEAN  Innovation</a:t>
              </a:r>
            </a:p>
          </p:txBody>
        </p:sp>
      </p:grpSp>
      <p:grpSp>
        <p:nvGrpSpPr>
          <p:cNvPr id="22" name="Group 19"/>
          <p:cNvGrpSpPr>
            <a:grpSpLocks/>
          </p:cNvGrpSpPr>
          <p:nvPr/>
        </p:nvGrpSpPr>
        <p:grpSpPr bwMode="auto">
          <a:xfrm>
            <a:off x="2225609" y="2804045"/>
            <a:ext cx="1399209" cy="757506"/>
            <a:chOff x="721783" y="1721863"/>
            <a:chExt cx="1402363" cy="755675"/>
          </a:xfrm>
        </p:grpSpPr>
        <p:pic>
          <p:nvPicPr>
            <p:cNvPr id="4308" name="Picture 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22115" y="1721863"/>
              <a:ext cx="688440" cy="51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9" name="TextBox 130"/>
            <p:cNvSpPr txBox="1">
              <a:spLocks noChangeArrowheads="1"/>
            </p:cNvSpPr>
            <p:nvPr/>
          </p:nvSpPr>
          <p:spPr bwMode="auto">
            <a:xfrm>
              <a:off x="721783" y="2277412"/>
              <a:ext cx="1402363" cy="20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h-TH" altLang="en-US" sz="700" b="1" dirty="0">
                  <a:latin typeface="Tahoma" pitchFamily="34" charset="0"/>
                  <a:cs typeface="Tahoma" pitchFamily="34" charset="0"/>
                </a:rPr>
                <a:t>เศรษฐกิจพอเพียง</a:t>
              </a:r>
              <a:endParaRPr lang="en-US" altLang="en-US" sz="700" b="1" dirty="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7" name="Rounded Rectangle 83"/>
          <p:cNvSpPr/>
          <p:nvPr/>
        </p:nvSpPr>
        <p:spPr>
          <a:xfrm>
            <a:off x="28525" y="3716733"/>
            <a:ext cx="1057963" cy="135181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kern="0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ยุทธศาสตร์</a:t>
            </a:r>
            <a:endParaRPr lang="en-US" sz="2000" b="1" kern="0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37" name="Rounded Rectangle 83"/>
          <p:cNvSpPr/>
          <p:nvPr/>
        </p:nvSpPr>
        <p:spPr>
          <a:xfrm>
            <a:off x="28522" y="5152133"/>
            <a:ext cx="1036333" cy="148285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kern="0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แผนงาน</a:t>
            </a:r>
            <a:endParaRPr lang="en-US" sz="2000" b="1" kern="0" dirty="0">
              <a:solidFill>
                <a:schemeClr val="bg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1" name="Rounded Rectangle 83"/>
          <p:cNvSpPr/>
          <p:nvPr/>
        </p:nvSpPr>
        <p:spPr>
          <a:xfrm>
            <a:off x="1159934" y="5154512"/>
            <a:ext cx="1981547" cy="1480100"/>
          </a:xfrm>
          <a:prstGeom prst="roundRect">
            <a:avLst>
              <a:gd name="adj" fmla="val 0"/>
            </a:avLst>
          </a:prstGeom>
          <a:solidFill>
            <a:srgbClr val="FFE6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228600" algn="l"/>
              </a:tabLs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1. 	</a:t>
            </a: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การ</a:t>
            </a: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พัฒนากำลังคนด้าน 		วทน. สู่อนาคต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2. 	</a:t>
            </a:r>
            <a:r>
              <a:rPr lang="th-TH" sz="1600" b="1" spc="-4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การพัฒนาผู้ประกอบการ</a:t>
            </a: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	รุ่นใหม่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3.  การสร้างความตระหนัก	และแนวคิด</a:t>
            </a: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นวัตกรรม</a:t>
            </a:r>
            <a:endParaRPr lang="th-TH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5" name="Rounded Rectangle 83"/>
          <p:cNvSpPr/>
          <p:nvPr/>
        </p:nvSpPr>
        <p:spPr>
          <a:xfrm>
            <a:off x="3248641" y="5162344"/>
            <a:ext cx="2196000" cy="1480100"/>
          </a:xfrm>
          <a:prstGeom prst="roundRect">
            <a:avLst>
              <a:gd name="adj" fmla="val 4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4. 	การใช้ วทน. </a:t>
            </a: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รองรับ  </a:t>
            </a:r>
            <a:b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 อุตสาหกรรม</a:t>
            </a: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เป้าหมาย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5. 	การพัฒนานโยบายและ	มาตรการด้านวิจัย</a:t>
            </a: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และนวัตกรรม</a:t>
            </a:r>
            <a:endParaRPr lang="th-TH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6. 	การวิจัย พัฒนา และ	นวัตกรรม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6" name="Rounded Rectangle 83"/>
          <p:cNvSpPr/>
          <p:nvPr/>
        </p:nvSpPr>
        <p:spPr>
          <a:xfrm>
            <a:off x="5533444" y="5159325"/>
            <a:ext cx="2338879" cy="1480100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  <a:defRPr/>
            </a:pPr>
            <a:r>
              <a:rPr lang="th-TH" sz="1600" b="1" spc="-3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7. การพัฒนาศักยภาพโครงสร้าง	พื้นฐานเพื่อเศรษฐกิจ สังคม 	สิ่งแวดล้อม</a:t>
            </a:r>
          </a:p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  <a:defRPr/>
            </a:pPr>
            <a:r>
              <a:rPr lang="th-TH" sz="1600" b="1" spc="-3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8. การพัฒนาโครงสร้างพื้นฐาน	ด้าน </a:t>
            </a:r>
            <a:r>
              <a:rPr lang="th-TH" sz="1600" b="1" spc="-30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วทน</a:t>
            </a:r>
            <a:r>
              <a:rPr lang="th-TH" sz="1600" b="1" spc="-3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.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7" name="Rounded Rectangle 83"/>
          <p:cNvSpPr/>
          <p:nvPr/>
        </p:nvSpPr>
        <p:spPr>
          <a:xfrm>
            <a:off x="7972580" y="5160146"/>
            <a:ext cx="1801270" cy="1480100"/>
          </a:xfrm>
          <a:prstGeom prst="roundRect">
            <a:avLst>
              <a:gd name="adj" fmla="val 27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228600" algn="l"/>
              </a:tabLst>
              <a:defRPr/>
            </a:pPr>
            <a:r>
              <a:rPr lang="en-US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9. </a:t>
            </a: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การสร้างสรรค์เมือง	เทคโนโลยี และ	นวัตกรรม</a:t>
            </a:r>
            <a:endParaRPr lang="en-US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8" name="Rounded Rectangle 83"/>
          <p:cNvSpPr/>
          <p:nvPr/>
        </p:nvSpPr>
        <p:spPr>
          <a:xfrm>
            <a:off x="9854241" y="5168639"/>
            <a:ext cx="2160000" cy="1480100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82575" algn="l"/>
              </a:tabLs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10. การพัฒนาเศรษฐกิจ</a:t>
            </a: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ฐานราก</a:t>
            </a:r>
            <a:b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    ด้วย</a:t>
            </a: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เทคโนโลยี</a:t>
            </a:r>
            <a:r>
              <a:rPr lang="th-TH" sz="1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และนวัตกรรม</a:t>
            </a:r>
            <a:endParaRPr lang="th-TH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82575" algn="l"/>
              </a:tabLs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11. การบริหารจัดการ	ทรัพยากรด้วย </a:t>
            </a:r>
            <a:r>
              <a:rPr lang="th-TH" sz="1600" b="1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วทน</a:t>
            </a: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.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282575" algn="l"/>
              </a:tabLs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12. การส่งเสริมการใช้ </a:t>
            </a:r>
            <a:r>
              <a:rPr lang="th-TH" sz="1600" b="1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วทน</a:t>
            </a: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. 	ระดับชุมชน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87968" y="2861510"/>
            <a:ext cx="841425" cy="641737"/>
            <a:chOff x="9383235" y="1818669"/>
            <a:chExt cx="842963" cy="640590"/>
          </a:xfrm>
        </p:grpSpPr>
        <p:sp>
          <p:nvSpPr>
            <p:cNvPr id="4306" name="TextBox 117"/>
            <p:cNvSpPr txBox="1">
              <a:spLocks noChangeArrowheads="1"/>
            </p:cNvSpPr>
            <p:nvPr/>
          </p:nvSpPr>
          <p:spPr bwMode="auto">
            <a:xfrm>
              <a:off x="9383235" y="2259007"/>
              <a:ext cx="842963" cy="200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th-TH" altLang="en-US" sz="700" b="1">
                  <a:latin typeface="Tahoma" pitchFamily="34" charset="0"/>
                  <a:cs typeface="Tahoma" pitchFamily="34" charset="0"/>
                </a:rPr>
                <a:t>ประชารัฐ</a:t>
              </a:r>
              <a:endParaRPr lang="en-US" altLang="en-US" sz="700" b="1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4307" name="Picture 183" descr="ผลการค้นหารูปภาพสำหรับ ประชารัฐ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387088" y="1818669"/>
              <a:ext cx="700432" cy="289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8" name="Rounded Rectangle 83"/>
          <p:cNvSpPr/>
          <p:nvPr/>
        </p:nvSpPr>
        <p:spPr>
          <a:xfrm>
            <a:off x="1207470" y="3732974"/>
            <a:ext cx="1956990" cy="1299600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r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บ่มเพาะ</a:t>
            </a:r>
            <a:r>
              <a:rPr lang="th-TH" sz="1800" b="1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นวัตกร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/>
            </a:r>
            <a:b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เพื่ออนาคต </a:t>
            </a:r>
            <a:b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en-US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Incubate Future Innovators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</a:p>
        </p:txBody>
      </p:sp>
      <p:sp>
        <p:nvSpPr>
          <p:cNvPr id="179" name="Rounded Rectangle 83"/>
          <p:cNvSpPr/>
          <p:nvPr/>
        </p:nvSpPr>
        <p:spPr>
          <a:xfrm>
            <a:off x="3296780" y="3727375"/>
            <a:ext cx="2103557" cy="12996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th-TH" sz="1800" b="1" spc="-6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 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บริหารจัดการงานวิจัยพัฒนาและ</a:t>
            </a: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นวัตกรรม</a:t>
            </a:r>
            <a:b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ใน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สาขาเป้าหมาย </a:t>
            </a:r>
            <a:b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en-US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Manage RDI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of Strategic Clusters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 </a:t>
            </a:r>
          </a:p>
        </p:txBody>
      </p:sp>
      <p:sp>
        <p:nvSpPr>
          <p:cNvPr id="4" name="Oval 3"/>
          <p:cNvSpPr/>
          <p:nvPr/>
        </p:nvSpPr>
        <p:spPr>
          <a:xfrm>
            <a:off x="1152074" y="3675665"/>
            <a:ext cx="301203" cy="2995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3250859" y="3694033"/>
            <a:ext cx="301203" cy="2995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2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80" name="Rounded Rectangle 83"/>
          <p:cNvSpPr/>
          <p:nvPr/>
        </p:nvSpPr>
        <p:spPr>
          <a:xfrm>
            <a:off x="5533888" y="3724796"/>
            <a:ext cx="2320997" cy="12996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ขับเคลื่อนโครงการ </a:t>
            </a: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วทน.</a:t>
            </a:r>
            <a:endParaRPr lang="th-TH" sz="18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ct val="90000"/>
              </a:lnSpc>
              <a:defRPr/>
            </a:pP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ขนาด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ใหญ่</a:t>
            </a:r>
            <a:endParaRPr lang="en-US" sz="18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(Develop Mega Science Projects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</a:p>
        </p:txBody>
      </p:sp>
      <p:sp>
        <p:nvSpPr>
          <p:cNvPr id="126" name="Oval 125"/>
          <p:cNvSpPr/>
          <p:nvPr/>
        </p:nvSpPr>
        <p:spPr>
          <a:xfrm>
            <a:off x="5491152" y="3695068"/>
            <a:ext cx="301203" cy="2995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3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82" name="Rounded Rectangle 83"/>
          <p:cNvSpPr/>
          <p:nvPr/>
        </p:nvSpPr>
        <p:spPr>
          <a:xfrm>
            <a:off x="9892836" y="3735932"/>
            <a:ext cx="2143833" cy="12996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0" rIns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ผลักดันเทคโนโลยี</a:t>
            </a:r>
            <a:b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เพื่อสังคม</a:t>
            </a: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และ</a:t>
            </a:r>
            <a:b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เศรษฐกิจฐาน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ราก</a:t>
            </a:r>
            <a:b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en-US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Drive Technology for Community Economy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</a:p>
        </p:txBody>
      </p:sp>
      <p:sp>
        <p:nvSpPr>
          <p:cNvPr id="128" name="Oval 127"/>
          <p:cNvSpPr/>
          <p:nvPr/>
        </p:nvSpPr>
        <p:spPr>
          <a:xfrm>
            <a:off x="9880977" y="3680554"/>
            <a:ext cx="301203" cy="2995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5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183" name="Rounded Rectangle 83"/>
          <p:cNvSpPr/>
          <p:nvPr/>
        </p:nvSpPr>
        <p:spPr>
          <a:xfrm>
            <a:off x="7934169" y="3728367"/>
            <a:ext cx="1872304" cy="12996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พัฒนาเขต</a:t>
            </a: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นวัตกรรม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ใน</a:t>
            </a: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พื้นที่เป้าหมาย </a:t>
            </a:r>
            <a:b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en-US" sz="1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Develop Targeted Innovation Zones)</a:t>
            </a:r>
          </a:p>
        </p:txBody>
      </p:sp>
      <p:sp>
        <p:nvSpPr>
          <p:cNvPr id="127" name="Oval 126"/>
          <p:cNvSpPr/>
          <p:nvPr/>
        </p:nvSpPr>
        <p:spPr>
          <a:xfrm>
            <a:off x="7910094" y="3709557"/>
            <a:ext cx="301203" cy="2995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4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41285" y="9501"/>
            <a:ext cx="11702184" cy="7143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แผน</a:t>
            </a:r>
            <a:r>
              <a:rPr lang="th-TH" sz="36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ยุทธศาสตร์ระยะ 20 ปี กระทรวงวิทยาศาสตร์และเทคโนโลยี (พ.ศ. 2560–2579</a:t>
            </a:r>
            <a:r>
              <a:rPr lang="th-TH" sz="36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)</a:t>
            </a:r>
            <a:endParaRPr lang="th-TH" sz="3600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pic>
        <p:nvPicPr>
          <p:cNvPr id="74" name="Picture 8"/>
          <p:cNvPicPr>
            <a:picLocks noChangeAspect="1"/>
          </p:cNvPicPr>
          <p:nvPr/>
        </p:nvPicPr>
        <p:blipFill>
          <a:blip r:embed="rId16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97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1"/>
          <p:cNvSpPr/>
          <p:nvPr/>
        </p:nvSpPr>
        <p:spPr>
          <a:xfrm>
            <a:off x="1492928" y="1225095"/>
            <a:ext cx="10676848" cy="536912"/>
          </a:xfrm>
          <a:prstGeom prst="rect">
            <a:avLst/>
          </a:prstGeom>
          <a:solidFill>
            <a:srgbClr val="A74DDF">
              <a:alpha val="3098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" name="ตัวเชื่อมต่อตรง 7"/>
          <p:cNvCxnSpPr/>
          <p:nvPr/>
        </p:nvCxnSpPr>
        <p:spPr>
          <a:xfrm>
            <a:off x="2373740" y="1076131"/>
            <a:ext cx="7992753" cy="1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"/>
          <p:cNvSpPr/>
          <p:nvPr/>
        </p:nvSpPr>
        <p:spPr>
          <a:xfrm>
            <a:off x="2368645" y="955281"/>
            <a:ext cx="108177" cy="12300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361064" y="447327"/>
            <a:ext cx="917487" cy="534882"/>
            <a:chOff x="6429492" y="4029114"/>
            <a:chExt cx="838903" cy="448575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6470762" y="4192779"/>
              <a:ext cx="797633" cy="284910"/>
              <a:chOff x="7638451" y="4202386"/>
              <a:chExt cx="797633" cy="284910"/>
            </a:xfrm>
          </p:grpSpPr>
          <p:sp>
            <p:nvSpPr>
              <p:cNvPr id="22" name="Wave 7"/>
              <p:cNvSpPr/>
              <p:nvPr/>
            </p:nvSpPr>
            <p:spPr>
              <a:xfrm rot="20855991">
                <a:off x="7637750" y="4202931"/>
                <a:ext cx="737481" cy="275019"/>
              </a:xfrm>
              <a:prstGeom prst="wav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/>
              </a:p>
            </p:txBody>
          </p:sp>
          <p:sp>
            <p:nvSpPr>
              <p:cNvPr id="23" name="สี่เหลี่ยมผืนผ้า 22"/>
              <p:cNvSpPr/>
              <p:nvPr/>
            </p:nvSpPr>
            <p:spPr>
              <a:xfrm rot="21220697">
                <a:off x="7654431" y="4254289"/>
                <a:ext cx="781653" cy="233007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ปี 2557-2559</a:t>
                </a:r>
              </a:p>
            </p:txBody>
          </p:sp>
        </p:grpSp>
        <p:pic>
          <p:nvPicPr>
            <p:cNvPr id="5294" name="Picture 2" descr="ผลการค้นหารูปภาพสำหรับ ปักหมุด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402033">
              <a:off x="6429492" y="4029114"/>
              <a:ext cx="3333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Oval 167"/>
          <p:cNvSpPr/>
          <p:nvPr/>
        </p:nvSpPr>
        <p:spPr>
          <a:xfrm>
            <a:off x="4286153" y="937741"/>
            <a:ext cx="108177" cy="12300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26" name="Oval 174"/>
          <p:cNvSpPr/>
          <p:nvPr/>
        </p:nvSpPr>
        <p:spPr>
          <a:xfrm>
            <a:off x="6607480" y="965513"/>
            <a:ext cx="108177" cy="12300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27" name="Oval 175"/>
          <p:cNvSpPr/>
          <p:nvPr/>
        </p:nvSpPr>
        <p:spPr>
          <a:xfrm>
            <a:off x="10271395" y="958077"/>
            <a:ext cx="108177" cy="12300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grpSp>
        <p:nvGrpSpPr>
          <p:cNvPr id="6" name="Group 153"/>
          <p:cNvGrpSpPr>
            <a:grpSpLocks/>
          </p:cNvGrpSpPr>
          <p:nvPr/>
        </p:nvGrpSpPr>
        <p:grpSpPr bwMode="auto">
          <a:xfrm>
            <a:off x="10244479" y="585823"/>
            <a:ext cx="708318" cy="396386"/>
            <a:chOff x="6429492" y="4029114"/>
            <a:chExt cx="779021" cy="438561"/>
          </a:xfrm>
        </p:grpSpPr>
        <p:grpSp>
          <p:nvGrpSpPr>
            <p:cNvPr id="9" name="Group 154"/>
            <p:cNvGrpSpPr>
              <a:grpSpLocks/>
            </p:cNvGrpSpPr>
            <p:nvPr/>
          </p:nvGrpSpPr>
          <p:grpSpPr bwMode="auto">
            <a:xfrm>
              <a:off x="6470459" y="4153153"/>
              <a:ext cx="738054" cy="314522"/>
              <a:chOff x="7638148" y="4162760"/>
              <a:chExt cx="738054" cy="314522"/>
            </a:xfrm>
          </p:grpSpPr>
          <p:sp>
            <p:nvSpPr>
              <p:cNvPr id="31" name="Wave 158"/>
              <p:cNvSpPr/>
              <p:nvPr/>
            </p:nvSpPr>
            <p:spPr>
              <a:xfrm rot="20855991">
                <a:off x="7639008" y="4202521"/>
                <a:ext cx="737194" cy="274761"/>
              </a:xfrm>
              <a:prstGeom prst="wav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/>
              </a:p>
            </p:txBody>
          </p:sp>
          <p:sp>
            <p:nvSpPr>
              <p:cNvPr id="32" name="สี่เหลี่ยมผืนผ้า 170"/>
              <p:cNvSpPr/>
              <p:nvPr/>
            </p:nvSpPr>
            <p:spPr>
              <a:xfrm rot="21220697">
                <a:off x="7746885" y="4162760"/>
                <a:ext cx="600985" cy="306770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ปี</a:t>
                </a:r>
                <a:r>
                  <a:rPr lang="en-US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2579</a:t>
                </a:r>
                <a:endParaRPr lang="th-TH" sz="800" b="1" kern="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5290" name="Picture 2" descr="ผลการค้นหารูปภาพสำหรับ ปักหมุด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402033">
              <a:off x="6429492" y="4029114"/>
              <a:ext cx="3333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148"/>
          <p:cNvGrpSpPr>
            <a:grpSpLocks/>
          </p:cNvGrpSpPr>
          <p:nvPr/>
        </p:nvGrpSpPr>
        <p:grpSpPr bwMode="auto">
          <a:xfrm>
            <a:off x="4230898" y="557168"/>
            <a:ext cx="709904" cy="407529"/>
            <a:chOff x="6429494" y="4029119"/>
            <a:chExt cx="777773" cy="449685"/>
          </a:xfrm>
        </p:grpSpPr>
        <p:grpSp>
          <p:nvGrpSpPr>
            <p:cNvPr id="11" name="Group 149"/>
            <p:cNvGrpSpPr>
              <a:grpSpLocks/>
            </p:cNvGrpSpPr>
            <p:nvPr/>
          </p:nvGrpSpPr>
          <p:grpSpPr bwMode="auto">
            <a:xfrm>
              <a:off x="6471159" y="4172034"/>
              <a:ext cx="736108" cy="306770"/>
              <a:chOff x="7638848" y="4181641"/>
              <a:chExt cx="736108" cy="306770"/>
            </a:xfrm>
          </p:grpSpPr>
          <p:sp>
            <p:nvSpPr>
              <p:cNvPr id="36" name="Wave 151"/>
              <p:cNvSpPr/>
              <p:nvPr/>
            </p:nvSpPr>
            <p:spPr>
              <a:xfrm rot="20855991">
                <a:off x="7638848" y="4202082"/>
                <a:ext cx="736108" cy="275780"/>
              </a:xfrm>
              <a:prstGeom prst="wav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/>
              </a:p>
            </p:txBody>
          </p:sp>
          <p:sp>
            <p:nvSpPr>
              <p:cNvPr id="37" name="สี่เหลี่ยมผืนผ้า 170"/>
              <p:cNvSpPr/>
              <p:nvPr/>
            </p:nvSpPr>
            <p:spPr>
              <a:xfrm rot="21220697">
                <a:off x="7744750" y="4181641"/>
                <a:ext cx="601029" cy="306770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ปี 2560</a:t>
                </a:r>
              </a:p>
            </p:txBody>
          </p:sp>
        </p:grpSp>
        <p:pic>
          <p:nvPicPr>
            <p:cNvPr id="5286" name="Picture 2" descr="ผลการค้นหารูปภาพสำหรับ ปักหมุด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0197967">
              <a:off x="6429494" y="4029119"/>
              <a:ext cx="3333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33"/>
          <p:cNvGrpSpPr>
            <a:grpSpLocks/>
          </p:cNvGrpSpPr>
          <p:nvPr/>
        </p:nvGrpSpPr>
        <p:grpSpPr bwMode="auto">
          <a:xfrm>
            <a:off x="6596717" y="601742"/>
            <a:ext cx="724164" cy="396386"/>
            <a:chOff x="6429492" y="4029114"/>
            <a:chExt cx="920103" cy="438561"/>
          </a:xfrm>
        </p:grpSpPr>
        <p:grpSp>
          <p:nvGrpSpPr>
            <p:cNvPr id="13" name="Group 134"/>
            <p:cNvGrpSpPr>
              <a:grpSpLocks/>
            </p:cNvGrpSpPr>
            <p:nvPr/>
          </p:nvGrpSpPr>
          <p:grpSpPr bwMode="auto">
            <a:xfrm>
              <a:off x="6466612" y="4157019"/>
              <a:ext cx="882983" cy="310656"/>
              <a:chOff x="7634301" y="4166626"/>
              <a:chExt cx="882983" cy="310656"/>
            </a:xfrm>
          </p:grpSpPr>
          <p:sp>
            <p:nvSpPr>
              <p:cNvPr id="41" name="Wave 139"/>
              <p:cNvSpPr/>
              <p:nvPr/>
            </p:nvSpPr>
            <p:spPr>
              <a:xfrm rot="20855991">
                <a:off x="7637448" y="4204282"/>
                <a:ext cx="738901" cy="273000"/>
              </a:xfrm>
              <a:prstGeom prst="wav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/>
              </a:p>
            </p:txBody>
          </p:sp>
          <p:sp>
            <p:nvSpPr>
              <p:cNvPr id="42" name="สี่เหลี่ยมผืนผ้า 170"/>
              <p:cNvSpPr/>
              <p:nvPr/>
            </p:nvSpPr>
            <p:spPr>
              <a:xfrm rot="21220697">
                <a:off x="7634301" y="4166626"/>
                <a:ext cx="882983" cy="306770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ปี 2564</a:t>
                </a:r>
              </a:p>
            </p:txBody>
          </p:sp>
        </p:grpSp>
        <p:pic>
          <p:nvPicPr>
            <p:cNvPr id="5282" name="Picture 2" descr="ผลการค้นหารูปภาพสำหรับ ปักหมุด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402033">
              <a:off x="6429492" y="4029114"/>
              <a:ext cx="3333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Rectangle 210"/>
          <p:cNvSpPr/>
          <p:nvPr/>
        </p:nvSpPr>
        <p:spPr>
          <a:xfrm>
            <a:off x="1492928" y="1745150"/>
            <a:ext cx="10676848" cy="570793"/>
          </a:xfrm>
          <a:prstGeom prst="rect">
            <a:avLst/>
          </a:prstGeom>
          <a:solidFill>
            <a:srgbClr val="A74DDF">
              <a:alpha val="3098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2" name="ลูกศรเชื่อมต่อแบบตรง 163"/>
          <p:cNvCxnSpPr>
            <a:stCxn id="5228" idx="3"/>
            <a:endCxn id="5229" idx="1"/>
          </p:cNvCxnSpPr>
          <p:nvPr/>
        </p:nvCxnSpPr>
        <p:spPr>
          <a:xfrm>
            <a:off x="4587870" y="2054802"/>
            <a:ext cx="1795343" cy="1680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Rectangle 205"/>
          <p:cNvSpPr/>
          <p:nvPr/>
        </p:nvSpPr>
        <p:spPr>
          <a:xfrm>
            <a:off x="1481572" y="2306262"/>
            <a:ext cx="10688204" cy="578718"/>
          </a:xfrm>
          <a:prstGeom prst="rect">
            <a:avLst/>
          </a:prstGeom>
          <a:solidFill>
            <a:srgbClr val="A74DDF">
              <a:alpha val="3098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Striped Right Arrow 153"/>
          <p:cNvSpPr/>
          <p:nvPr/>
        </p:nvSpPr>
        <p:spPr>
          <a:xfrm>
            <a:off x="-4272" y="2333634"/>
            <a:ext cx="1708721" cy="588482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C2A3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STEM Workforce</a:t>
            </a:r>
          </a:p>
        </p:txBody>
      </p:sp>
      <p:sp>
        <p:nvSpPr>
          <p:cNvPr id="72" name="สี่เหลี่ยมผืนผ้า 71"/>
          <p:cNvSpPr/>
          <p:nvPr/>
        </p:nvSpPr>
        <p:spPr>
          <a:xfrm>
            <a:off x="6202449" y="2319950"/>
            <a:ext cx="1673346" cy="5474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3" name="สี่เหลี่ยมผืนผ้า 72"/>
          <p:cNvSpPr/>
          <p:nvPr/>
        </p:nvSpPr>
        <p:spPr>
          <a:xfrm>
            <a:off x="10125308" y="2319949"/>
            <a:ext cx="1894613" cy="54742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0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5" name="สี่เหลี่ยมผืนผ้า 74"/>
          <p:cNvSpPr/>
          <p:nvPr/>
        </p:nvSpPr>
        <p:spPr>
          <a:xfrm>
            <a:off x="1714544" y="2319413"/>
            <a:ext cx="774873" cy="54761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9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Striped Right Arrow 148"/>
          <p:cNvSpPr/>
          <p:nvPr/>
        </p:nvSpPr>
        <p:spPr>
          <a:xfrm>
            <a:off x="7085" y="1197724"/>
            <a:ext cx="1708721" cy="602169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C2A3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บุคลากรวิจัยและพัฒนา</a:t>
            </a:r>
          </a:p>
        </p:txBody>
      </p:sp>
      <p:sp>
        <p:nvSpPr>
          <p:cNvPr id="61" name="Striped Right Arrow 154"/>
          <p:cNvSpPr/>
          <p:nvPr/>
        </p:nvSpPr>
        <p:spPr>
          <a:xfrm>
            <a:off x="1" y="1799890"/>
            <a:ext cx="1708721" cy="547428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C2A3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Startup </a:t>
            </a:r>
            <a:endParaRPr lang="th-TH" sz="1600" b="1" kern="0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76" name="Rectangle 205"/>
          <p:cNvSpPr/>
          <p:nvPr/>
        </p:nvSpPr>
        <p:spPr>
          <a:xfrm>
            <a:off x="1492928" y="2894746"/>
            <a:ext cx="10676848" cy="506371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7" name="ลูกศรเชื่อมต่อแบบตรง 163"/>
          <p:cNvCxnSpPr/>
          <p:nvPr/>
        </p:nvCxnSpPr>
        <p:spPr>
          <a:xfrm>
            <a:off x="4753818" y="3152773"/>
            <a:ext cx="1673344" cy="955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ลูกศรเชื่อมต่อแบบตรง 163"/>
          <p:cNvCxnSpPr/>
          <p:nvPr/>
        </p:nvCxnSpPr>
        <p:spPr>
          <a:xfrm>
            <a:off x="3116921" y="3155165"/>
            <a:ext cx="759026" cy="1273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ลูกศรเชื่อมต่อแบบตรง 163"/>
          <p:cNvCxnSpPr/>
          <p:nvPr/>
        </p:nvCxnSpPr>
        <p:spPr>
          <a:xfrm flipV="1">
            <a:off x="7333558" y="3152773"/>
            <a:ext cx="2540124" cy="955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8" name="Rectangle 210"/>
          <p:cNvSpPr/>
          <p:nvPr/>
        </p:nvSpPr>
        <p:spPr>
          <a:xfrm>
            <a:off x="1495196" y="3401115"/>
            <a:ext cx="10674581" cy="574798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91" name="ลูกศรเชื่อมต่อแบบตรง 163"/>
          <p:cNvCxnSpPr/>
          <p:nvPr/>
        </p:nvCxnSpPr>
        <p:spPr>
          <a:xfrm>
            <a:off x="3370243" y="3682088"/>
            <a:ext cx="438936" cy="159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7" name="Striped Right Arrow 154"/>
          <p:cNvSpPr/>
          <p:nvPr/>
        </p:nvSpPr>
        <p:spPr>
          <a:xfrm>
            <a:off x="2269" y="3423363"/>
            <a:ext cx="1708721" cy="554429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66FF33">
              <a:alpha val="6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Bio-based</a:t>
            </a:r>
            <a:endParaRPr lang="th-TH" sz="1600" b="1" kern="0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85" name="Striped Right Arrow 153"/>
          <p:cNvSpPr/>
          <p:nvPr/>
        </p:nvSpPr>
        <p:spPr>
          <a:xfrm>
            <a:off x="7083" y="2905574"/>
            <a:ext cx="1708721" cy="554429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66FF33">
              <a:alpha val="6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สัดส่วนค่าใช้จ่ายวิจัยและพัฒนาต่อ </a:t>
            </a: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GDP</a:t>
            </a:r>
          </a:p>
        </p:txBody>
      </p:sp>
      <p:sp>
        <p:nvSpPr>
          <p:cNvPr id="105" name="Rectangle 205"/>
          <p:cNvSpPr/>
          <p:nvPr/>
        </p:nvSpPr>
        <p:spPr>
          <a:xfrm>
            <a:off x="1495196" y="3978211"/>
            <a:ext cx="10674581" cy="506371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" name="Rectangle 210"/>
          <p:cNvSpPr/>
          <p:nvPr/>
        </p:nvSpPr>
        <p:spPr>
          <a:xfrm>
            <a:off x="1497464" y="4484581"/>
            <a:ext cx="10672313" cy="574798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6" name="ลูกศรเชื่อมต่อแบบตรง 163"/>
          <p:cNvCxnSpPr/>
          <p:nvPr/>
        </p:nvCxnSpPr>
        <p:spPr>
          <a:xfrm flipV="1">
            <a:off x="5441945" y="4784704"/>
            <a:ext cx="629088" cy="11143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3" name="Striped Right Arrow 154"/>
          <p:cNvSpPr/>
          <p:nvPr/>
        </p:nvSpPr>
        <p:spPr>
          <a:xfrm>
            <a:off x="4537" y="4506829"/>
            <a:ext cx="1708721" cy="554429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66FF33">
              <a:alpha val="6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ปฏิรูประบบวิจัยและนวัตกรรมของประเทศ</a:t>
            </a:r>
          </a:p>
        </p:txBody>
      </p:sp>
      <p:sp>
        <p:nvSpPr>
          <p:cNvPr id="129" name="Striped Right Arrow 153"/>
          <p:cNvSpPr/>
          <p:nvPr/>
        </p:nvSpPr>
        <p:spPr>
          <a:xfrm>
            <a:off x="9351" y="3989039"/>
            <a:ext cx="1708721" cy="554429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66FF33">
              <a:alpha val="6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Digital , Robotics and AI</a:t>
            </a:r>
          </a:p>
        </p:txBody>
      </p:sp>
      <p:sp>
        <p:nvSpPr>
          <p:cNvPr id="131" name="Rectangle 205"/>
          <p:cNvSpPr/>
          <p:nvPr/>
        </p:nvSpPr>
        <p:spPr>
          <a:xfrm>
            <a:off x="1497464" y="5061676"/>
            <a:ext cx="10672313" cy="506371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1" name="Rectangle 210"/>
          <p:cNvSpPr/>
          <p:nvPr/>
        </p:nvSpPr>
        <p:spPr>
          <a:xfrm>
            <a:off x="1499732" y="5568046"/>
            <a:ext cx="10670045" cy="574798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9" name="Striped Right Arrow 154"/>
          <p:cNvSpPr/>
          <p:nvPr/>
        </p:nvSpPr>
        <p:spPr>
          <a:xfrm>
            <a:off x="6805" y="5590294"/>
            <a:ext cx="1708721" cy="554429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66FF33">
              <a:alpha val="6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พลังงานทดแทน</a:t>
            </a:r>
          </a:p>
        </p:txBody>
      </p:sp>
      <p:sp>
        <p:nvSpPr>
          <p:cNvPr id="155" name="Striped Right Arrow 153"/>
          <p:cNvSpPr/>
          <p:nvPr/>
        </p:nvSpPr>
        <p:spPr>
          <a:xfrm>
            <a:off x="11619" y="5072505"/>
            <a:ext cx="1708721" cy="554429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66FF33">
              <a:alpha val="6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Science diplomacy</a:t>
            </a:r>
          </a:p>
        </p:txBody>
      </p:sp>
      <p:sp>
        <p:nvSpPr>
          <p:cNvPr id="157" name="Rectangle 205"/>
          <p:cNvSpPr/>
          <p:nvPr/>
        </p:nvSpPr>
        <p:spPr>
          <a:xfrm>
            <a:off x="1495196" y="6113213"/>
            <a:ext cx="10674581" cy="586562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7" name="Striped Right Arrow 153"/>
          <p:cNvSpPr/>
          <p:nvPr/>
        </p:nvSpPr>
        <p:spPr>
          <a:xfrm>
            <a:off x="9351" y="6124040"/>
            <a:ext cx="1708721" cy="600187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66FF33">
              <a:alpha val="6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ระบบราง</a:t>
            </a:r>
            <a:endParaRPr lang="en-US" sz="1600" b="1" kern="0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216" name="TextBox 168"/>
          <p:cNvSpPr txBox="1">
            <a:spLocks noChangeArrowheads="1"/>
          </p:cNvSpPr>
          <p:nvPr/>
        </p:nvSpPr>
        <p:spPr bwMode="auto">
          <a:xfrm>
            <a:off x="2004527" y="1349940"/>
            <a:ext cx="9525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16.2 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:10,000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17" name="TextBox 169"/>
          <p:cNvSpPr txBox="1">
            <a:spLocks noChangeArrowheads="1"/>
          </p:cNvSpPr>
          <p:nvPr/>
        </p:nvSpPr>
        <p:spPr bwMode="auto">
          <a:xfrm>
            <a:off x="3777702" y="1351532"/>
            <a:ext cx="840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18 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:10,000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18" name="TextBox 170"/>
          <p:cNvSpPr txBox="1">
            <a:spLocks noChangeArrowheads="1"/>
          </p:cNvSpPr>
          <p:nvPr/>
        </p:nvSpPr>
        <p:spPr bwMode="auto">
          <a:xfrm>
            <a:off x="6300395" y="1381778"/>
            <a:ext cx="840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b="1">
                <a:latin typeface="TH SarabunPSK" pitchFamily="34" charset="-34"/>
                <a:cs typeface="TH SarabunPSK" pitchFamily="34" charset="-34"/>
              </a:rPr>
              <a:t>50 </a:t>
            </a:r>
            <a:r>
              <a:rPr lang="en-US" sz="1600" b="1">
                <a:latin typeface="TH SarabunPSK" pitchFamily="34" charset="-34"/>
                <a:cs typeface="TH SarabunPSK" pitchFamily="34" charset="-34"/>
              </a:rPr>
              <a:t>:10,000</a:t>
            </a:r>
            <a:endParaRPr lang="th-TH" sz="1600" b="1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19" name="TextBox 171"/>
          <p:cNvSpPr txBox="1">
            <a:spLocks noChangeArrowheads="1"/>
          </p:cNvSpPr>
          <p:nvPr/>
        </p:nvSpPr>
        <p:spPr bwMode="auto">
          <a:xfrm>
            <a:off x="9800789" y="1354716"/>
            <a:ext cx="870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TH SarabunPSK" pitchFamily="34" charset="-34"/>
                <a:cs typeface="TH SarabunPSK" pitchFamily="34" charset="-34"/>
              </a:rPr>
              <a:t>200:10,000</a:t>
            </a:r>
            <a:endParaRPr lang="th-TH" sz="1600" b="1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6" name="ลูกศรเชื่อมต่อแบบตรง 163"/>
          <p:cNvCxnSpPr>
            <a:stCxn id="5216" idx="3"/>
            <a:endCxn id="5217" idx="1"/>
          </p:cNvCxnSpPr>
          <p:nvPr/>
        </p:nvCxnSpPr>
        <p:spPr>
          <a:xfrm>
            <a:off x="2957032" y="1519217"/>
            <a:ext cx="820670" cy="159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7" name="ลูกศรเชื่อมต่อแบบตรง 163"/>
          <p:cNvCxnSpPr>
            <a:endCxn id="5218" idx="1"/>
          </p:cNvCxnSpPr>
          <p:nvPr/>
        </p:nvCxnSpPr>
        <p:spPr>
          <a:xfrm>
            <a:off x="4776003" y="1525050"/>
            <a:ext cx="1524392" cy="2600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9" name="ลูกศรเชื่อมต่อแบบตรง 163"/>
          <p:cNvCxnSpPr>
            <a:stCxn id="5218" idx="3"/>
            <a:endCxn id="5219" idx="1"/>
          </p:cNvCxnSpPr>
          <p:nvPr/>
        </p:nvCxnSpPr>
        <p:spPr>
          <a:xfrm flipV="1">
            <a:off x="7140690" y="1523993"/>
            <a:ext cx="2660099" cy="2706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9" name="สี่เหลี่ยมผืนผ้า 208"/>
          <p:cNvSpPr/>
          <p:nvPr/>
        </p:nvSpPr>
        <p:spPr>
          <a:xfrm>
            <a:off x="9773851" y="2309843"/>
            <a:ext cx="1097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พัฒนากำลังคน 13 ล้านคน</a:t>
            </a:r>
          </a:p>
        </p:txBody>
      </p:sp>
      <p:sp>
        <p:nvSpPr>
          <p:cNvPr id="5224" name="TextBox 212"/>
          <p:cNvSpPr txBox="1">
            <a:spLocks noChangeArrowheads="1"/>
          </p:cNvSpPr>
          <p:nvPr/>
        </p:nvSpPr>
        <p:spPr bwMode="auto">
          <a:xfrm>
            <a:off x="4009053" y="2938459"/>
            <a:ext cx="5613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1.0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5225" name="TextBox 213"/>
          <p:cNvSpPr txBox="1">
            <a:spLocks noChangeArrowheads="1"/>
          </p:cNvSpPr>
          <p:nvPr/>
        </p:nvSpPr>
        <p:spPr bwMode="auto">
          <a:xfrm>
            <a:off x="6509562" y="2938459"/>
            <a:ext cx="5613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1.5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sp>
        <p:nvSpPr>
          <p:cNvPr id="5226" name="TextBox 214"/>
          <p:cNvSpPr txBox="1">
            <a:spLocks noChangeArrowheads="1"/>
          </p:cNvSpPr>
          <p:nvPr/>
        </p:nvSpPr>
        <p:spPr bwMode="auto">
          <a:xfrm>
            <a:off x="2313526" y="2938459"/>
            <a:ext cx="5918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0.75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27" name="TextBox 216"/>
          <p:cNvSpPr txBox="1">
            <a:spLocks noChangeArrowheads="1"/>
          </p:cNvSpPr>
          <p:nvPr/>
        </p:nvSpPr>
        <p:spPr bwMode="auto">
          <a:xfrm>
            <a:off x="10002034" y="2938459"/>
            <a:ext cx="5613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b="1">
                <a:latin typeface="TH SarabunPSK" pitchFamily="34" charset="-34"/>
                <a:cs typeface="TH SarabunPSK" pitchFamily="34" charset="-34"/>
              </a:rPr>
              <a:t>4.0 </a:t>
            </a:r>
            <a:r>
              <a:rPr lang="en-US" sz="1600" b="1">
                <a:latin typeface="TH SarabunPSK" pitchFamily="34" charset="-34"/>
                <a:cs typeface="TH SarabunPSK" pitchFamily="34" charset="-34"/>
              </a:rPr>
              <a:t>%</a:t>
            </a:r>
            <a:endParaRPr lang="th-TH" sz="1600" b="1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28" name="สี่เหลี่ยมผืนผ้า 217"/>
          <p:cNvSpPr>
            <a:spLocks noChangeArrowheads="1"/>
          </p:cNvSpPr>
          <p:nvPr/>
        </p:nvSpPr>
        <p:spPr bwMode="auto">
          <a:xfrm>
            <a:off x="3798871" y="1885525"/>
            <a:ext cx="7889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000 ราย</a:t>
            </a:r>
          </a:p>
        </p:txBody>
      </p:sp>
      <p:sp>
        <p:nvSpPr>
          <p:cNvPr id="5229" name="สี่เหลี่ยมผืนผ้า 219"/>
          <p:cNvSpPr>
            <a:spLocks noChangeArrowheads="1"/>
          </p:cNvSpPr>
          <p:nvPr/>
        </p:nvSpPr>
        <p:spPr bwMode="auto">
          <a:xfrm>
            <a:off x="6383213" y="1902333"/>
            <a:ext cx="8659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H SarabunPSK" pitchFamily="34" charset="-34"/>
                <a:cs typeface="TH SarabunPSK" pitchFamily="34" charset="-34"/>
              </a:rPr>
              <a:t>25,000 </a:t>
            </a:r>
            <a:r>
              <a:rPr lang="th-TH" sz="1600" b="1">
                <a:latin typeface="TH SarabunPSK" pitchFamily="34" charset="-34"/>
                <a:cs typeface="TH SarabunPSK" pitchFamily="34" charset="-34"/>
              </a:rPr>
              <a:t>ราย</a:t>
            </a:r>
          </a:p>
        </p:txBody>
      </p:sp>
      <p:sp>
        <p:nvSpPr>
          <p:cNvPr id="5230" name="สี่เหลี่ยมผืนผ้า 220"/>
          <p:cNvSpPr>
            <a:spLocks noChangeArrowheads="1"/>
          </p:cNvSpPr>
          <p:nvPr/>
        </p:nvSpPr>
        <p:spPr bwMode="auto">
          <a:xfrm>
            <a:off x="9813443" y="1894373"/>
            <a:ext cx="9428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H SarabunPSK" pitchFamily="34" charset="-34"/>
                <a:cs typeface="TH SarabunPSK" pitchFamily="34" charset="-34"/>
              </a:rPr>
              <a:t>100,000 </a:t>
            </a:r>
            <a:r>
              <a:rPr lang="th-TH" sz="1600" b="1">
                <a:latin typeface="TH SarabunPSK" pitchFamily="34" charset="-34"/>
                <a:cs typeface="TH SarabunPSK" pitchFamily="34" charset="-34"/>
              </a:rPr>
              <a:t>ราย</a:t>
            </a:r>
          </a:p>
        </p:txBody>
      </p:sp>
      <p:sp>
        <p:nvSpPr>
          <p:cNvPr id="5231" name="สี่เหลี่ยมผืนผ้า 225"/>
          <p:cNvSpPr>
            <a:spLocks noChangeArrowheads="1"/>
          </p:cNvSpPr>
          <p:nvPr/>
        </p:nvSpPr>
        <p:spPr bwMode="auto">
          <a:xfrm>
            <a:off x="1941483" y="1866889"/>
            <a:ext cx="12565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2,500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ราย</a:t>
            </a:r>
          </a:p>
        </p:txBody>
      </p:sp>
      <p:sp>
        <p:nvSpPr>
          <p:cNvPr id="5232" name="TextBox 235"/>
          <p:cNvSpPr txBox="1">
            <a:spLocks noChangeArrowheads="1"/>
          </p:cNvSpPr>
          <p:nvPr/>
        </p:nvSpPr>
        <p:spPr bwMode="auto">
          <a:xfrm>
            <a:off x="1870045" y="4548496"/>
            <a:ext cx="12375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ตั้งสภานโยบายวิจัย และนวัตกรรมแห่งชาติ</a:t>
            </a:r>
          </a:p>
        </p:txBody>
      </p:sp>
      <p:sp>
        <p:nvSpPr>
          <p:cNvPr id="242" name="สี่เหลี่ยมผืนผ้า 241"/>
          <p:cNvSpPr/>
          <p:nvPr/>
        </p:nvSpPr>
        <p:spPr>
          <a:xfrm>
            <a:off x="3727434" y="4438245"/>
            <a:ext cx="192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- ปฏิรูปงบประมาณแบบ</a:t>
            </a:r>
            <a:r>
              <a:rPr lang="th-TH" sz="1200" b="1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บูรณา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Roadmap  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นโยบายและ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ยุทธศาสตร์</a:t>
            </a:r>
            <a:b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ระบบวิจัยและ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นวัตกรรมของ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ประเทศ</a:t>
            </a:r>
            <a:endParaRPr lang="th-TH" sz="12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cxnSp>
        <p:nvCxnSpPr>
          <p:cNvPr id="252" name="ลูกศรเชื่อมต่อแบบตรง 163"/>
          <p:cNvCxnSpPr/>
          <p:nvPr/>
        </p:nvCxnSpPr>
        <p:spPr>
          <a:xfrm>
            <a:off x="3980531" y="5334490"/>
            <a:ext cx="2302433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4" name="TextBox 253"/>
          <p:cNvSpPr txBox="1"/>
          <p:nvPr/>
        </p:nvSpPr>
        <p:spPr>
          <a:xfrm>
            <a:off x="1879343" y="5010161"/>
            <a:ext cx="2117034" cy="5913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2550" indent="-825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นำร่องความร่วมมือด้าน </a:t>
            </a:r>
            <a:r>
              <a:rPr lang="th-TH" sz="1200" b="1" dirty="0" err="1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วทน.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กับ   กระทรวงต่างประเทศ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แผนยุทธศาสตร์การทูตวิทยาศาสตร์</a:t>
            </a:r>
          </a:p>
        </p:txBody>
      </p:sp>
      <p:sp>
        <p:nvSpPr>
          <p:cNvPr id="5236" name="TextBox 261"/>
          <p:cNvSpPr txBox="1">
            <a:spLocks noChangeArrowheads="1"/>
          </p:cNvSpPr>
          <p:nvPr/>
        </p:nvSpPr>
        <p:spPr bwMode="auto">
          <a:xfrm>
            <a:off x="1901527" y="3347660"/>
            <a:ext cx="1915789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มีองค์ความรู้ เทคนิค </a:t>
            </a: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เทคโนโลยี</a:t>
            </a:r>
            <a:br>
              <a:rPr lang="th-TH" sz="1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  ด้าน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Bio-based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ผลิตโรงงาน</a:t>
            </a: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ต้นแบบ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37" name="TextBox 263"/>
          <p:cNvSpPr txBox="1">
            <a:spLocks noChangeArrowheads="1"/>
          </p:cNvSpPr>
          <p:nvPr/>
        </p:nvSpPr>
        <p:spPr bwMode="auto">
          <a:xfrm>
            <a:off x="3798872" y="3442421"/>
            <a:ext cx="117045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เพิ่มผู้เชี่ยวชาญด้าน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Bio-based 1,000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คน</a:t>
            </a:r>
          </a:p>
        </p:txBody>
      </p:sp>
      <p:cxnSp>
        <p:nvCxnSpPr>
          <p:cNvPr id="265" name="ลูกศรเชื่อมต่อแบบตรง 163"/>
          <p:cNvCxnSpPr>
            <a:stCxn id="5237" idx="3"/>
            <a:endCxn id="5239" idx="1"/>
          </p:cNvCxnSpPr>
          <p:nvPr/>
        </p:nvCxnSpPr>
        <p:spPr>
          <a:xfrm>
            <a:off x="4969326" y="3654787"/>
            <a:ext cx="1269269" cy="776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39" name="TextBox 268"/>
          <p:cNvSpPr txBox="1">
            <a:spLocks noChangeArrowheads="1"/>
          </p:cNvSpPr>
          <p:nvPr/>
        </p:nvSpPr>
        <p:spPr bwMode="auto">
          <a:xfrm>
            <a:off x="6238595" y="3367087"/>
            <a:ext cx="2465647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เพิ่มผู้เชี่ยวชาญด้าน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Bio-based 3,000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คน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ขยายโรงงานต้นแบบไปสู่อุตสาหกรรม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เทคโนโลยีการรักษาขั้นสูง</a:t>
            </a:r>
          </a:p>
        </p:txBody>
      </p:sp>
      <p:sp>
        <p:nvSpPr>
          <p:cNvPr id="5240" name="TextBox 271"/>
          <p:cNvSpPr txBox="1">
            <a:spLocks noChangeArrowheads="1"/>
          </p:cNvSpPr>
          <p:nvPr/>
        </p:nvSpPr>
        <p:spPr bwMode="auto">
          <a:xfrm>
            <a:off x="9331746" y="3347660"/>
            <a:ext cx="2838029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เพิ่มผู้เชี่ยวชาญด้าน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Bio-based </a:t>
            </a:r>
            <a:r>
              <a:rPr lang="en-US" sz="1200" b="1" dirty="0" smtClean="0">
                <a:latin typeface="TH SarabunPSK" pitchFamily="34" charset="-34"/>
                <a:cs typeface="TH SarabunPSK" pitchFamily="34" charset="-34"/>
              </a:rPr>
              <a:t>20,000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คน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เพิ่มศักยภาพอุตสาหกรรม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พัฒนา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Bio-based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แบบครบวงจร</a:t>
            </a:r>
          </a:p>
        </p:txBody>
      </p:sp>
      <p:cxnSp>
        <p:nvCxnSpPr>
          <p:cNvPr id="274" name="ลูกศรเชื่อมต่อแบบตรง 163"/>
          <p:cNvCxnSpPr/>
          <p:nvPr/>
        </p:nvCxnSpPr>
        <p:spPr>
          <a:xfrm>
            <a:off x="3376797" y="4250399"/>
            <a:ext cx="438935" cy="159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1654329" y="3884664"/>
            <a:ext cx="211386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725" indent="-857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- ออกแบบและพัฒนาเครื่องจักร    </a:t>
            </a:r>
            <a:b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ร่วมกับเอกชน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- ต้นแบบเครื่องมืออุปกรณ์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อัตโนมัติ</a:t>
            </a:r>
            <a:endParaRPr lang="th-TH" sz="12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3739671" y="3976992"/>
            <a:ext cx="2202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12713" algn="l"/>
              </a:tabLst>
              <a:defRPr/>
            </a:pP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หุ่นยนต์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สำหรับอุตสาหกรรม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การผลิต</a:t>
            </a: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12713" algn="l"/>
              </a:tabLst>
              <a:defRPr/>
            </a:pP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ระบบ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แนะนำการปลูกพืชทดแทน</a:t>
            </a:r>
          </a:p>
        </p:txBody>
      </p:sp>
      <p:cxnSp>
        <p:nvCxnSpPr>
          <p:cNvPr id="280" name="ลูกศรเชื่อมต่อแบบตรง 163"/>
          <p:cNvCxnSpPr/>
          <p:nvPr/>
        </p:nvCxnSpPr>
        <p:spPr>
          <a:xfrm flipV="1">
            <a:off x="5615763" y="4215377"/>
            <a:ext cx="612000" cy="1273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1" name="TextBox 280"/>
          <p:cNvSpPr txBox="1"/>
          <p:nvPr/>
        </p:nvSpPr>
        <p:spPr>
          <a:xfrm>
            <a:off x="6240179" y="3903767"/>
            <a:ext cx="279207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หุ่นยนต์สำหรับอุตสาหกรรมการผลิตขั้นสูง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ศูนย์พัฒนาหุนยนต์อุตสาหกรรม</a:t>
            </a: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ขยายผลระบบแนะนำการปลูกพืช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ทดแทน 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39 จังหวัด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9339669" y="3918715"/>
            <a:ext cx="2787323" cy="5913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2550" indent="-825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หุ่นยนต์สำหรับอุตสาหกรรมการผลิตอัจฉริยะ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หุ่นยนต์ที่สามารถทำงานร่วมกับคน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ขยายระบบแนะนำการปลูกพืช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ทดแทนครอบคลุม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ทั่วประเทศ</a:t>
            </a:r>
          </a:p>
        </p:txBody>
      </p:sp>
      <p:sp>
        <p:nvSpPr>
          <p:cNvPr id="5248" name="สี่เหลี่ยมผืนผ้า 289"/>
          <p:cNvSpPr>
            <a:spLocks noChangeArrowheads="1"/>
          </p:cNvSpPr>
          <p:nvPr/>
        </p:nvSpPr>
        <p:spPr bwMode="auto">
          <a:xfrm>
            <a:off x="3622294" y="5686302"/>
            <a:ext cx="15338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ต้นแบบเทคโนโลยี</a:t>
            </a:r>
          </a:p>
        </p:txBody>
      </p:sp>
      <p:sp>
        <p:nvSpPr>
          <p:cNvPr id="5249" name="สี่เหลี่ยมผืนผ้า 290"/>
          <p:cNvSpPr>
            <a:spLocks noChangeArrowheads="1"/>
          </p:cNvSpPr>
          <p:nvPr/>
        </p:nvSpPr>
        <p:spPr bwMode="auto">
          <a:xfrm>
            <a:off x="9490207" y="5733294"/>
            <a:ext cx="20239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การจัดการพลังงานที่เหมาะสมอย่างยั่งยืน</a:t>
            </a:r>
          </a:p>
        </p:txBody>
      </p:sp>
      <p:sp>
        <p:nvSpPr>
          <p:cNvPr id="292" name="สี่เหลี่ยมผืนผ้า 291"/>
          <p:cNvSpPr/>
          <p:nvPr/>
        </p:nvSpPr>
        <p:spPr>
          <a:xfrm>
            <a:off x="6270287" y="5517559"/>
            <a:ext cx="2814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โรงงานต้นแบบกำจัดขยะและผลิตไฟฟ้าจากของเหลือทิ้ง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ธุรกิจอุตสาหกรรม 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Solar cell </a:t>
            </a:r>
            <a:endParaRPr lang="th-TH" sz="12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ศูนย์เรียนรู้เทคโนโลยี 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Green Gas </a:t>
            </a:r>
            <a:endParaRPr lang="th-TH" sz="12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251" name="สี่เหลี่ยมผืนผ้า 292"/>
          <p:cNvSpPr>
            <a:spLocks noChangeArrowheads="1"/>
          </p:cNvSpPr>
          <p:nvPr/>
        </p:nvSpPr>
        <p:spPr bwMode="auto">
          <a:xfrm>
            <a:off x="1899944" y="5624218"/>
            <a:ext cx="1535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พัฒนาเทคโนโลยีเพิ่มประสิทธิภาพพลังงาน</a:t>
            </a:r>
          </a:p>
        </p:txBody>
      </p:sp>
      <p:cxnSp>
        <p:nvCxnSpPr>
          <p:cNvPr id="294" name="ลูกศรเชื่อมต่อแบบตรง 163"/>
          <p:cNvCxnSpPr/>
          <p:nvPr/>
        </p:nvCxnSpPr>
        <p:spPr>
          <a:xfrm>
            <a:off x="3345104" y="5820022"/>
            <a:ext cx="416751" cy="159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5" name="สี่เหลี่ยมผืนผ้า 294"/>
          <p:cNvSpPr/>
          <p:nvPr/>
        </p:nvSpPr>
        <p:spPr>
          <a:xfrm>
            <a:off x="6118770" y="4457348"/>
            <a:ext cx="303795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MOSTI</a:t>
            </a:r>
          </a:p>
          <a:p>
            <a:pPr marL="112713" indent="-11271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กฎหมาย มาตรการแรงจูงใจที่เอื้อต่อการสร้างนวัตกรรม การวิจัย และการพัฒนาบุคลากรวิจัย และนวัตกรรม (เสร็จ ปี 2562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)</a:t>
            </a:r>
            <a:endParaRPr lang="th-TH" sz="12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299" name="สี่เหลี่ยมผืนผ้า 298"/>
          <p:cNvSpPr/>
          <p:nvPr/>
        </p:nvSpPr>
        <p:spPr>
          <a:xfrm>
            <a:off x="3727433" y="6133742"/>
            <a:ext cx="244702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indent="-8255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พัฒนาต้นแบบรถไฟ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&amp; 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โครงสร้าง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พื้นฐาน</a:t>
            </a:r>
            <a:b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ระบบ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ราง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60325" algn="l"/>
              </a:tabLst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พัฒนาบุคลากร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เชี่ยวชาญเฉพาะ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ด้าน</a:t>
            </a:r>
          </a:p>
        </p:txBody>
      </p:sp>
      <p:sp>
        <p:nvSpPr>
          <p:cNvPr id="5255" name="สี่เหลี่ยมผืนผ้า 299"/>
          <p:cNvSpPr>
            <a:spLocks noChangeArrowheads="1"/>
          </p:cNvSpPr>
          <p:nvPr/>
        </p:nvSpPr>
        <p:spPr bwMode="auto">
          <a:xfrm>
            <a:off x="8466551" y="6114099"/>
            <a:ext cx="2584492" cy="59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ระบบทันสมัยเทียบมาตรฐานสากล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ใช้วัสดุภายในประเทศ ลดการนำเข้า 50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%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ศูนย์เชี่ยวชาญด้านระบบราง (เสร็จปี 2570)</a:t>
            </a:r>
          </a:p>
        </p:txBody>
      </p:sp>
      <p:sp>
        <p:nvSpPr>
          <p:cNvPr id="5256" name="สี่เหลี่ยมผืนผ้า 300"/>
          <p:cNvSpPr>
            <a:spLocks noChangeArrowheads="1"/>
          </p:cNvSpPr>
          <p:nvPr/>
        </p:nvSpPr>
        <p:spPr bwMode="auto">
          <a:xfrm>
            <a:off x="6257609" y="6133742"/>
            <a:ext cx="2327607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2550" indent="-82550"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ต้นแบบรถไฟ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 &amp;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ระบบราง </a:t>
            </a:r>
          </a:p>
          <a:p>
            <a:pPr marL="82550" indent="-82550"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มีบุคลากร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&gt;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300 คน</a:t>
            </a:r>
          </a:p>
          <a:p>
            <a:pPr marL="82550" indent="-82550"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หน่วยทดสอบระบบ</a:t>
            </a: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ขับเคลื่อนและ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ห้ามล้อรถไฟ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6" name="Flowchart: Off-page Connector 61"/>
          <p:cNvSpPr/>
          <p:nvPr/>
        </p:nvSpPr>
        <p:spPr>
          <a:xfrm>
            <a:off x="0" y="649500"/>
            <a:ext cx="1635314" cy="391610"/>
          </a:xfrm>
          <a:prstGeom prst="flowChartOffpageConnector">
            <a:avLst/>
          </a:prstGeom>
          <a:solidFill>
            <a:srgbClr val="FFC000"/>
          </a:solidFill>
          <a:ln w="38100">
            <a:solidFill>
              <a:srgbClr val="FF993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0" rIns="0" anchor="ctr"/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เป้าการ</a:t>
            </a:r>
            <a:r>
              <a:rPr lang="th-TH" sz="20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ขับเคลื่อน</a:t>
            </a:r>
            <a:endParaRPr lang="th-TH" sz="20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5258" name="สี่เหลี่ยมผืนผ้า 147"/>
          <p:cNvSpPr>
            <a:spLocks noChangeArrowheads="1"/>
          </p:cNvSpPr>
          <p:nvPr/>
        </p:nvSpPr>
        <p:spPr bwMode="auto">
          <a:xfrm>
            <a:off x="6124503" y="5098887"/>
            <a:ext cx="2313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จัดตั้ง ทูตวิทยาศาสตร์ 5 </a:t>
            </a: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ประเทศ</a:t>
            </a:r>
          </a:p>
          <a:p>
            <a:pPr algn="ctr"/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องค์กรระหว่างประเทศ</a:t>
            </a:r>
          </a:p>
        </p:txBody>
      </p:sp>
      <p:sp>
        <p:nvSpPr>
          <p:cNvPr id="151" name="สี่เหลี่ยมผืนผ้า 150"/>
          <p:cNvSpPr/>
          <p:nvPr/>
        </p:nvSpPr>
        <p:spPr>
          <a:xfrm>
            <a:off x="6301980" y="2313027"/>
            <a:ext cx="1140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พัฒนากำลังคน 3.25 ล้านคน</a:t>
            </a:r>
          </a:p>
        </p:txBody>
      </p:sp>
      <p:sp>
        <p:nvSpPr>
          <p:cNvPr id="152" name="สี่เหลี่ยมผืนผ้า 151"/>
          <p:cNvSpPr/>
          <p:nvPr/>
        </p:nvSpPr>
        <p:spPr>
          <a:xfrm>
            <a:off x="3750763" y="2295517"/>
            <a:ext cx="127243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5725" indent="-857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พัฒนากำลังคน 6.5 แสนคน</a:t>
            </a:r>
          </a:p>
        </p:txBody>
      </p:sp>
      <p:sp>
        <p:nvSpPr>
          <p:cNvPr id="153" name="สี่เหลี่ยมผืนผ้า 152"/>
          <p:cNvSpPr/>
          <p:nvPr/>
        </p:nvSpPr>
        <p:spPr>
          <a:xfrm>
            <a:off x="2083758" y="2309843"/>
            <a:ext cx="1072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พัฒนากำลังคน 7 หมื่นคน</a:t>
            </a:r>
          </a:p>
        </p:txBody>
      </p:sp>
      <p:sp>
        <p:nvSpPr>
          <p:cNvPr id="5262" name="สี่เหลี่ยมผืนผ้า 157"/>
          <p:cNvSpPr>
            <a:spLocks noChangeArrowheads="1"/>
          </p:cNvSpPr>
          <p:nvPr/>
        </p:nvSpPr>
        <p:spPr bwMode="auto">
          <a:xfrm>
            <a:off x="807308" y="6615822"/>
            <a:ext cx="463463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หมายเหตุ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เป้าการขับเคลื่อน คือ การดำเนินยุทธศาสตร์ วทน. ตามเป้าประสงค์ที่ได้ตั้งไว้</a:t>
            </a:r>
          </a:p>
        </p:txBody>
      </p:sp>
      <p:sp>
        <p:nvSpPr>
          <p:cNvPr id="5263" name="TextBox 158"/>
          <p:cNvSpPr txBox="1">
            <a:spLocks noChangeArrowheads="1"/>
          </p:cNvSpPr>
          <p:nvPr/>
        </p:nvSpPr>
        <p:spPr bwMode="auto">
          <a:xfrm>
            <a:off x="11195243" y="889879"/>
            <a:ext cx="958686" cy="30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400" b="1">
                <a:latin typeface="Tahoma" pitchFamily="34" charset="0"/>
                <a:cs typeface="Tahoma" pitchFamily="34" charset="0"/>
              </a:rPr>
              <a:t>หมายเหตุ</a:t>
            </a:r>
          </a:p>
        </p:txBody>
      </p:sp>
      <p:cxnSp>
        <p:nvCxnSpPr>
          <p:cNvPr id="174" name="ลูกศรเชื่อมต่อแบบตรง 163"/>
          <p:cNvCxnSpPr/>
          <p:nvPr/>
        </p:nvCxnSpPr>
        <p:spPr>
          <a:xfrm flipV="1">
            <a:off x="7314542" y="2039238"/>
            <a:ext cx="2484662" cy="2865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5" name="ลูกศรเชื่อมต่อแบบตรง 163"/>
          <p:cNvCxnSpPr/>
          <p:nvPr/>
        </p:nvCxnSpPr>
        <p:spPr>
          <a:xfrm>
            <a:off x="3140690" y="2034461"/>
            <a:ext cx="611658" cy="159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8" name="ลูกศรเชื่อมต่อแบบตรง 163"/>
          <p:cNvCxnSpPr/>
          <p:nvPr/>
        </p:nvCxnSpPr>
        <p:spPr>
          <a:xfrm flipV="1">
            <a:off x="4774419" y="2597997"/>
            <a:ext cx="1589359" cy="1114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0" name="ลูกศรเชื่อมต่อแบบตรง 163"/>
          <p:cNvCxnSpPr/>
          <p:nvPr/>
        </p:nvCxnSpPr>
        <p:spPr>
          <a:xfrm flipV="1">
            <a:off x="7325635" y="2597997"/>
            <a:ext cx="2483077" cy="27063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1" name="ลูกศรเชื่อมต่อแบบตรง 163"/>
          <p:cNvCxnSpPr/>
          <p:nvPr/>
        </p:nvCxnSpPr>
        <p:spPr>
          <a:xfrm>
            <a:off x="3151782" y="2593222"/>
            <a:ext cx="610073" cy="159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10871233" y="1214628"/>
            <a:ext cx="1333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จำนวนบุคลากรวิจัย </a:t>
            </a:r>
            <a:r>
              <a:rPr lang="en-US" sz="1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: </a:t>
            </a:r>
            <a:r>
              <a:rPr lang="th-TH" sz="1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ประชากร</a:t>
            </a:r>
            <a:r>
              <a:rPr lang="en-US" sz="1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10,000</a:t>
            </a:r>
            <a:r>
              <a:rPr lang="th-TH" sz="1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คน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10871233" y="1885525"/>
            <a:ext cx="12841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 </a:t>
            </a:r>
            <a:r>
              <a:rPr lang="en-US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Startup</a:t>
            </a:r>
            <a:endParaRPr lang="th-TH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11119182" y="2314620"/>
            <a:ext cx="105059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จำนวนแรงงาน </a:t>
            </a:r>
            <a:r>
              <a:rPr lang="en-US" sz="1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STEM</a:t>
            </a:r>
            <a:endParaRPr lang="th-TH" sz="1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cxnSp>
        <p:nvCxnSpPr>
          <p:cNvPr id="193" name="ลูกศรเชื่อมต่อแบบตรง 163"/>
          <p:cNvCxnSpPr/>
          <p:nvPr/>
        </p:nvCxnSpPr>
        <p:spPr>
          <a:xfrm>
            <a:off x="8452289" y="3702782"/>
            <a:ext cx="914318" cy="1114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0" name="ลูกศรเชื่อมต่อแบบตรง 163"/>
          <p:cNvCxnSpPr/>
          <p:nvPr/>
        </p:nvCxnSpPr>
        <p:spPr>
          <a:xfrm>
            <a:off x="3321335" y="4729565"/>
            <a:ext cx="438936" cy="159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2" name="ลูกศรเชื่อมต่อแบบตรง 163"/>
          <p:cNvCxnSpPr/>
          <p:nvPr/>
        </p:nvCxnSpPr>
        <p:spPr>
          <a:xfrm flipV="1">
            <a:off x="5024787" y="5813655"/>
            <a:ext cx="1269269" cy="955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3" name="ลูกศรเชื่อมต่อแบบตรง 163"/>
          <p:cNvCxnSpPr/>
          <p:nvPr/>
        </p:nvCxnSpPr>
        <p:spPr>
          <a:xfrm flipV="1">
            <a:off x="8529936" y="5856274"/>
            <a:ext cx="717826" cy="11143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" name="ลูกศรเชื่อมต่อแบบตรง 163"/>
          <p:cNvCxnSpPr/>
          <p:nvPr/>
        </p:nvCxnSpPr>
        <p:spPr>
          <a:xfrm>
            <a:off x="8043461" y="6393110"/>
            <a:ext cx="438936" cy="1592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0" name="ลูกศรเชื่อมต่อแบบตรง 163"/>
          <p:cNvCxnSpPr/>
          <p:nvPr/>
        </p:nvCxnSpPr>
        <p:spPr>
          <a:xfrm flipV="1">
            <a:off x="5462138" y="6412213"/>
            <a:ext cx="717826" cy="1273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79" name="TextBox 121"/>
          <p:cNvSpPr txBox="1">
            <a:spLocks noChangeArrowheads="1"/>
          </p:cNvSpPr>
          <p:nvPr/>
        </p:nvSpPr>
        <p:spPr bwMode="auto">
          <a:xfrm>
            <a:off x="11119182" y="2938459"/>
            <a:ext cx="10505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1600" b="1" dirty="0"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1600" b="1" dirty="0">
                <a:latin typeface="TH SarabunPSK" pitchFamily="34" charset="-34"/>
                <a:cs typeface="TH SarabunPSK" pitchFamily="34" charset="-34"/>
              </a:rPr>
              <a:t>GDP</a:t>
            </a:r>
            <a:endParaRPr lang="th-TH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4" name="Slide Number Placeholder 23"/>
          <p:cNvSpPr txBox="1">
            <a:spLocks/>
          </p:cNvSpPr>
          <p:nvPr/>
        </p:nvSpPr>
        <p:spPr>
          <a:xfrm>
            <a:off x="9166947" y="6359680"/>
            <a:ext cx="2738199" cy="366139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317FF9-9841-41B9-A328-6351911E5718}" type="slidenum">
              <a:rPr lang="en-US" alt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altLang="en-US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27" name="ลูกศรเชื่อมต่อแบบตรง 163"/>
          <p:cNvCxnSpPr/>
          <p:nvPr/>
        </p:nvCxnSpPr>
        <p:spPr>
          <a:xfrm>
            <a:off x="8442341" y="4224343"/>
            <a:ext cx="914318" cy="1114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6" name="Picture 8"/>
          <p:cNvPicPr>
            <a:picLocks noChangeAspect="1"/>
          </p:cNvPicPr>
          <p:nvPr/>
        </p:nvPicPr>
        <p:blipFill>
          <a:blip r:embed="rId4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" name="Rounded Rectangle 5"/>
          <p:cNvSpPr/>
          <p:nvPr/>
        </p:nvSpPr>
        <p:spPr>
          <a:xfrm>
            <a:off x="0" y="11517"/>
            <a:ext cx="11268000" cy="433779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>
              <a:defRPr/>
            </a:pPr>
            <a:r>
              <a:rPr lang="en-US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Roadmap </a:t>
            </a:r>
            <a:r>
              <a:rPr lang="th-TH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แผนยุทธศาสตร์ระยะ 20 ปี กระทรวงวิทยาศาสตร์และเทคโนโลยี </a:t>
            </a:r>
            <a:r>
              <a:rPr lang="en-US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th-TH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พ.ศ. </a:t>
            </a:r>
            <a:r>
              <a:rPr lang="en-US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2560–2579)</a:t>
            </a:r>
            <a:endParaRPr lang="th-TH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25" name="Slide Number Placeholder 1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24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10"/>
          <p:cNvSpPr/>
          <p:nvPr/>
        </p:nvSpPr>
        <p:spPr>
          <a:xfrm>
            <a:off x="1497462" y="1692713"/>
            <a:ext cx="10683931" cy="574798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22" name="Striped Right Arrow 154"/>
          <p:cNvSpPr/>
          <p:nvPr/>
        </p:nvSpPr>
        <p:spPr>
          <a:xfrm>
            <a:off x="4537" y="1714961"/>
            <a:ext cx="1708721" cy="554429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66FF33">
              <a:alpha val="69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EV</a:t>
            </a:r>
            <a:endParaRPr lang="en-US" sz="1600" b="1" kern="0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41" name="Rounded Rectangle 5"/>
          <p:cNvSpPr/>
          <p:nvPr/>
        </p:nvSpPr>
        <p:spPr>
          <a:xfrm>
            <a:off x="0" y="11517"/>
            <a:ext cx="11268000" cy="433779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rIns="0" anchor="ctr"/>
          <a:lstStyle/>
          <a:p>
            <a:pPr algn="ctr">
              <a:defRPr/>
            </a:pPr>
            <a:r>
              <a:rPr lang="en-US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Roadmap </a:t>
            </a:r>
            <a:r>
              <a:rPr lang="th-TH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แผนยุทธศาสตร์ระยะ 20 ปี กระทรวงวิทยาศาสตร์และเทคโนโลยี </a:t>
            </a:r>
            <a:r>
              <a:rPr lang="en-US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th-TH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พ.ศ. </a:t>
            </a:r>
            <a:r>
              <a:rPr lang="en-US" b="1" kern="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2560–2579)</a:t>
            </a:r>
            <a:endParaRPr lang="th-TH" b="1" kern="0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77" name="Rectangle 201"/>
          <p:cNvSpPr/>
          <p:nvPr/>
        </p:nvSpPr>
        <p:spPr>
          <a:xfrm>
            <a:off x="1485844" y="2248869"/>
            <a:ext cx="10683931" cy="541448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cxnSp>
        <p:nvCxnSpPr>
          <p:cNvPr id="87" name="ลูกศรเชื่อมต่อแบบตรง 163"/>
          <p:cNvCxnSpPr/>
          <p:nvPr/>
        </p:nvCxnSpPr>
        <p:spPr>
          <a:xfrm flipV="1">
            <a:off x="5012110" y="2543872"/>
            <a:ext cx="3181889" cy="1114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8" name="Rectangle 201"/>
          <p:cNvSpPr/>
          <p:nvPr/>
        </p:nvSpPr>
        <p:spPr>
          <a:xfrm>
            <a:off x="1495194" y="2784906"/>
            <a:ext cx="10683931" cy="536023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96" name="Striped Right Arrow 148"/>
          <p:cNvSpPr/>
          <p:nvPr/>
        </p:nvSpPr>
        <p:spPr>
          <a:xfrm>
            <a:off x="9353" y="2812279"/>
            <a:ext cx="1708721" cy="479856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NQI/MSTQ</a:t>
            </a:r>
            <a:endParaRPr lang="th-TH" sz="1600" b="1" kern="0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99" name="Rectangle 205"/>
          <p:cNvSpPr/>
          <p:nvPr/>
        </p:nvSpPr>
        <p:spPr>
          <a:xfrm>
            <a:off x="1495194" y="3849813"/>
            <a:ext cx="10683931" cy="588484"/>
          </a:xfrm>
          <a:prstGeom prst="rect">
            <a:avLst/>
          </a:prstGeom>
          <a:solidFill>
            <a:srgbClr val="66CCFF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04" name="Striped Right Arrow 153"/>
          <p:cNvSpPr/>
          <p:nvPr/>
        </p:nvSpPr>
        <p:spPr>
          <a:xfrm>
            <a:off x="9351" y="3849256"/>
            <a:ext cx="1708721" cy="554429"/>
          </a:xfrm>
          <a:prstGeom prst="stripedRightArrow">
            <a:avLst>
              <a:gd name="adj1" fmla="val 98368"/>
              <a:gd name="adj2" fmla="val 25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EECi</a:t>
            </a:r>
            <a:endParaRPr lang="th-TH" sz="1600" b="1" kern="0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110" name="Rectangle 201"/>
          <p:cNvSpPr/>
          <p:nvPr/>
        </p:nvSpPr>
        <p:spPr>
          <a:xfrm>
            <a:off x="1495194" y="3318633"/>
            <a:ext cx="10683931" cy="531183"/>
          </a:xfrm>
          <a:prstGeom prst="rect">
            <a:avLst/>
          </a:prstGeom>
          <a:solidFill>
            <a:srgbClr val="66CCFF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cxnSp>
        <p:nvCxnSpPr>
          <p:cNvPr id="111" name="ลูกศรเชื่อมต่อแบบตรง 163"/>
          <p:cNvCxnSpPr/>
          <p:nvPr/>
        </p:nvCxnSpPr>
        <p:spPr>
          <a:xfrm flipV="1">
            <a:off x="2982229" y="3572245"/>
            <a:ext cx="1064855" cy="636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7" name="Striped Right Arrow 148"/>
          <p:cNvSpPr/>
          <p:nvPr/>
        </p:nvSpPr>
        <p:spPr>
          <a:xfrm>
            <a:off x="9353" y="3329738"/>
            <a:ext cx="1708721" cy="507266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Food </a:t>
            </a:r>
            <a:r>
              <a:rPr lang="en-US" sz="1600" b="1" kern="0" dirty="0" err="1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innopolis</a:t>
            </a:r>
            <a:endParaRPr lang="th-TH" sz="1600" b="1" kern="0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cxnSp>
        <p:nvCxnSpPr>
          <p:cNvPr id="118" name="ลูกศรเชื่อมต่อแบบตรง 163"/>
          <p:cNvCxnSpPr/>
          <p:nvPr/>
        </p:nvCxnSpPr>
        <p:spPr>
          <a:xfrm flipV="1">
            <a:off x="5072325" y="3561103"/>
            <a:ext cx="885794" cy="477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8" name="Rectangle 201"/>
          <p:cNvSpPr/>
          <p:nvPr/>
        </p:nvSpPr>
        <p:spPr>
          <a:xfrm>
            <a:off x="1495194" y="4385877"/>
            <a:ext cx="10683931" cy="556504"/>
          </a:xfrm>
          <a:prstGeom prst="rect">
            <a:avLst/>
          </a:prstGeom>
          <a:solidFill>
            <a:srgbClr val="66CCFF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60" name="Striped Right Arrow 148"/>
          <p:cNvSpPr/>
          <p:nvPr/>
        </p:nvSpPr>
        <p:spPr>
          <a:xfrm>
            <a:off x="9353" y="4432194"/>
            <a:ext cx="1708721" cy="512384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Science Parks</a:t>
            </a:r>
          </a:p>
        </p:txBody>
      </p:sp>
      <p:cxnSp>
        <p:nvCxnSpPr>
          <p:cNvPr id="161" name="ลูกศรเชื่อมต่อแบบตรง 163"/>
          <p:cNvCxnSpPr/>
          <p:nvPr/>
        </p:nvCxnSpPr>
        <p:spPr>
          <a:xfrm>
            <a:off x="5284663" y="4630866"/>
            <a:ext cx="977701" cy="477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9" name="Rectangle 205"/>
          <p:cNvSpPr/>
          <p:nvPr/>
        </p:nvSpPr>
        <p:spPr>
          <a:xfrm>
            <a:off x="1511085" y="5500105"/>
            <a:ext cx="10683931" cy="588484"/>
          </a:xfrm>
          <a:prstGeom prst="rect">
            <a:avLst/>
          </a:prstGeom>
          <a:solidFill>
            <a:srgbClr val="FFB9D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73" name="Striped Right Arrow 153"/>
          <p:cNvSpPr/>
          <p:nvPr/>
        </p:nvSpPr>
        <p:spPr>
          <a:xfrm>
            <a:off x="25242" y="5499546"/>
            <a:ext cx="1708721" cy="582560"/>
          </a:xfrm>
          <a:prstGeom prst="stripedRightArrow">
            <a:avLst>
              <a:gd name="adj1" fmla="val 98368"/>
              <a:gd name="adj2" fmla="val 25000"/>
            </a:avLst>
          </a:prstGeom>
          <a:solidFill>
            <a:srgbClr val="FF97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บริหารจัดการทรัพยากร</a:t>
            </a:r>
          </a:p>
        </p:txBody>
      </p:sp>
      <p:sp>
        <p:nvSpPr>
          <p:cNvPr id="175" name="Rectangle 201"/>
          <p:cNvSpPr/>
          <p:nvPr/>
        </p:nvSpPr>
        <p:spPr>
          <a:xfrm>
            <a:off x="1511085" y="4949829"/>
            <a:ext cx="10683931" cy="546536"/>
          </a:xfrm>
          <a:prstGeom prst="rect">
            <a:avLst/>
          </a:prstGeom>
          <a:solidFill>
            <a:srgbClr val="FFB9D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78" name="Striped Right Arrow 148"/>
          <p:cNvSpPr/>
          <p:nvPr/>
        </p:nvSpPr>
        <p:spPr>
          <a:xfrm>
            <a:off x="25244" y="4963515"/>
            <a:ext cx="1708721" cy="521928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FF97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4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เทคโนโลยีสำหรับสังคมผู้สูงอายุและสุขภาวะ</a:t>
            </a:r>
          </a:p>
        </p:txBody>
      </p:sp>
      <p:sp>
        <p:nvSpPr>
          <p:cNvPr id="186" name="Rectangle 201"/>
          <p:cNvSpPr/>
          <p:nvPr/>
        </p:nvSpPr>
        <p:spPr>
          <a:xfrm>
            <a:off x="1511085" y="6083801"/>
            <a:ext cx="10683931" cy="602168"/>
          </a:xfrm>
          <a:prstGeom prst="rect">
            <a:avLst/>
          </a:prstGeom>
          <a:solidFill>
            <a:srgbClr val="FFB9D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cxnSp>
        <p:nvCxnSpPr>
          <p:cNvPr id="187" name="ลูกศรเชื่อมต่อแบบตรง 163"/>
          <p:cNvCxnSpPr/>
          <p:nvPr/>
        </p:nvCxnSpPr>
        <p:spPr>
          <a:xfrm>
            <a:off x="3429088" y="5820022"/>
            <a:ext cx="272552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8" name="Striped Right Arrow 148"/>
          <p:cNvSpPr/>
          <p:nvPr/>
        </p:nvSpPr>
        <p:spPr>
          <a:xfrm>
            <a:off x="25244" y="6058290"/>
            <a:ext cx="1708721" cy="626256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FF97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Technology for Community Economy</a:t>
            </a:r>
          </a:p>
        </p:txBody>
      </p:sp>
      <p:cxnSp>
        <p:nvCxnSpPr>
          <p:cNvPr id="189" name="ลูกศรเชื่อมต่อแบบตรง 163"/>
          <p:cNvCxnSpPr/>
          <p:nvPr/>
        </p:nvCxnSpPr>
        <p:spPr>
          <a:xfrm>
            <a:off x="5359139" y="5832757"/>
            <a:ext cx="454782" cy="636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07" name="TextBox 208"/>
          <p:cNvSpPr txBox="1">
            <a:spLocks noChangeArrowheads="1"/>
          </p:cNvSpPr>
          <p:nvPr/>
        </p:nvSpPr>
        <p:spPr bwMode="auto">
          <a:xfrm>
            <a:off x="2205771" y="2300311"/>
            <a:ext cx="3532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- ตั้งสถาบันเทคโนโลยีเพื่อพัฒนาที่ยั่งยืนและการค้า</a:t>
            </a:r>
          </a:p>
          <a:p>
            <a:pPr>
              <a:buFontTx/>
              <a:buChar char="-"/>
            </a:pP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 ลด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การปล่อยก๊าซเรือนกระจก 7-20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% 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08" name="TextBox 209"/>
          <p:cNvSpPr txBox="1">
            <a:spLocks noChangeArrowheads="1"/>
          </p:cNvSpPr>
          <p:nvPr/>
        </p:nvSpPr>
        <p:spPr bwMode="auto">
          <a:xfrm>
            <a:off x="7988000" y="2274840"/>
            <a:ext cx="1888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ลดการปล่อยก๊าซเรือนกระจก </a:t>
            </a:r>
          </a:p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20-25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(เสร็จปี 2569)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09" name="สี่เหลี่ยมผืนผ้า 211"/>
          <p:cNvSpPr>
            <a:spLocks noChangeArrowheads="1"/>
          </p:cNvSpPr>
          <p:nvPr/>
        </p:nvSpPr>
        <p:spPr bwMode="auto">
          <a:xfrm>
            <a:off x="1817544" y="3447278"/>
            <a:ext cx="11139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จัดตั้งสำนักงานใหญ่</a:t>
            </a:r>
            <a:endParaRPr lang="en-US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10" name="สี่เหลี่ยมผืนผ้า 215"/>
          <p:cNvSpPr>
            <a:spLocks noChangeArrowheads="1"/>
          </p:cNvSpPr>
          <p:nvPr/>
        </p:nvSpPr>
        <p:spPr bwMode="auto">
          <a:xfrm>
            <a:off x="3850593" y="3366890"/>
            <a:ext cx="1478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มูลค่าการลงทุน </a:t>
            </a:r>
          </a:p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3,500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ลบ.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11" name="สี่เหลี่ยมผืนผ้า 216"/>
          <p:cNvSpPr>
            <a:spLocks noChangeArrowheads="1"/>
          </p:cNvSpPr>
          <p:nvPr/>
        </p:nvSpPr>
        <p:spPr bwMode="auto">
          <a:xfrm>
            <a:off x="5926427" y="3334050"/>
            <a:ext cx="1478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มูลค่าการลงทุน </a:t>
            </a:r>
          </a:p>
          <a:p>
            <a:pPr algn="ctr"/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35</a:t>
            </a:r>
            <a:r>
              <a:rPr lang="en-US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000 ลบ.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12" name="สี่เหลี่ยมผืนผ้า 222"/>
          <p:cNvSpPr>
            <a:spLocks noChangeArrowheads="1"/>
          </p:cNvSpPr>
          <p:nvPr/>
        </p:nvSpPr>
        <p:spPr bwMode="auto">
          <a:xfrm>
            <a:off x="9174869" y="3465745"/>
            <a:ext cx="212499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มูลค่าทางเศรษฐกิจเพิ่มขึ้น 20</a:t>
            </a:r>
            <a:r>
              <a:rPr lang="en-US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ของ </a:t>
            </a:r>
            <a:r>
              <a:rPr lang="en-US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GDP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13" name="สี่เหลี่ยมผืนผ้า 223"/>
          <p:cNvSpPr>
            <a:spLocks noChangeArrowheads="1"/>
          </p:cNvSpPr>
          <p:nvPr/>
        </p:nvSpPr>
        <p:spPr bwMode="auto">
          <a:xfrm>
            <a:off x="1893605" y="4405620"/>
            <a:ext cx="1158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ผู้ประกอบการใช้ประโยชน์  80 ราย</a:t>
            </a:r>
          </a:p>
        </p:txBody>
      </p:sp>
      <p:sp>
        <p:nvSpPr>
          <p:cNvPr id="6214" name="สี่เหลี่ยมผืนผ้า 224"/>
          <p:cNvSpPr>
            <a:spLocks noChangeArrowheads="1"/>
          </p:cNvSpPr>
          <p:nvPr/>
        </p:nvSpPr>
        <p:spPr bwMode="auto">
          <a:xfrm>
            <a:off x="3931409" y="4438657"/>
            <a:ext cx="13532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เครือข่ายมหาวิทยาลัย</a:t>
            </a:r>
          </a:p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24 แห่ง</a:t>
            </a:r>
          </a:p>
        </p:txBody>
      </p:sp>
      <p:sp>
        <p:nvSpPr>
          <p:cNvPr id="6215" name="สี่เหลี่ยมผืนผ้า 225"/>
          <p:cNvSpPr>
            <a:spLocks noChangeArrowheads="1"/>
          </p:cNvSpPr>
          <p:nvPr/>
        </p:nvSpPr>
        <p:spPr bwMode="auto">
          <a:xfrm>
            <a:off x="6181550" y="4438657"/>
            <a:ext cx="11821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ภาคเอกชนลงทุนวิจัย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5,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000 ลบ.</a:t>
            </a:r>
          </a:p>
        </p:txBody>
      </p:sp>
      <p:sp>
        <p:nvSpPr>
          <p:cNvPr id="6216" name="สี่เหลี่ยมผืนผ้า 229"/>
          <p:cNvSpPr>
            <a:spLocks noChangeArrowheads="1"/>
          </p:cNvSpPr>
          <p:nvPr/>
        </p:nvSpPr>
        <p:spPr bwMode="auto">
          <a:xfrm>
            <a:off x="9366608" y="4452573"/>
            <a:ext cx="14800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ภาคเอกชนลงทุน</a:t>
            </a: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วิจัย</a:t>
            </a:r>
          </a:p>
          <a:p>
            <a:pPr algn="ctr"/>
            <a:r>
              <a:rPr lang="en-US" sz="1200" b="1" dirty="0" smtClean="0">
                <a:latin typeface="TH SarabunPSK" pitchFamily="34" charset="-34"/>
                <a:cs typeface="TH SarabunPSK" pitchFamily="34" charset="-34"/>
              </a:rPr>
              <a:t>28,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000 ลบ.</a:t>
            </a:r>
          </a:p>
        </p:txBody>
      </p:sp>
      <p:sp>
        <p:nvSpPr>
          <p:cNvPr id="6217" name="สี่เหลี่ยมผืนผ้า 236"/>
          <p:cNvSpPr>
            <a:spLocks noChangeArrowheads="1"/>
          </p:cNvSpPr>
          <p:nvPr/>
        </p:nvSpPr>
        <p:spPr bwMode="auto">
          <a:xfrm>
            <a:off x="3833162" y="2795583"/>
            <a:ext cx="14118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สร้างฐานข้อมูล</a:t>
            </a:r>
          </a:p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บริการสอบเทียบ</a:t>
            </a:r>
            <a:endParaRPr lang="en-US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18" name="สี่เหลี่ยมผืนผ้า 238"/>
          <p:cNvSpPr>
            <a:spLocks noChangeArrowheads="1"/>
          </p:cNvSpPr>
          <p:nvPr/>
        </p:nvSpPr>
        <p:spPr bwMode="auto">
          <a:xfrm>
            <a:off x="1747821" y="2795583"/>
            <a:ext cx="1977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- พัฒนาระบบมาตรวิทยา มาตรฐาน</a:t>
            </a:r>
          </a:p>
          <a:p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- พัฒนา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ระบบ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รับรอง</a:t>
            </a: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ผลิตภัณฑ์</a:t>
            </a:r>
            <a:endParaRPr lang="en-US" sz="1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45" name="ลูกศรเชื่อมต่อแบบตรง 163"/>
          <p:cNvCxnSpPr/>
          <p:nvPr/>
        </p:nvCxnSpPr>
        <p:spPr>
          <a:xfrm flipV="1">
            <a:off x="3559026" y="3081937"/>
            <a:ext cx="438936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20" name="สี่เหลี่ยมผืนผ้า 246"/>
          <p:cNvSpPr>
            <a:spLocks noChangeArrowheads="1"/>
          </p:cNvSpPr>
          <p:nvPr/>
        </p:nvSpPr>
        <p:spPr bwMode="auto">
          <a:xfrm>
            <a:off x="5913751" y="2760372"/>
            <a:ext cx="2528590" cy="59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สร้าง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ระบบการรับรองผลิตภัณฑ์โดยใช้</a:t>
            </a:r>
          </a:p>
          <a:p>
            <a:pPr>
              <a:lnSpc>
                <a:spcPct val="90000"/>
              </a:lnSpc>
            </a:pP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เครื่องหมายของ วท. (</a:t>
            </a:r>
            <a:r>
              <a:rPr lang="en-US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S&amp;T Tested Mark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พัฒนาและยกระดับ </a:t>
            </a:r>
            <a:r>
              <a:rPr lang="en-US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NQI 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Hub </a:t>
            </a:r>
            <a:r>
              <a:rPr lang="th-TH" sz="1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ด้านอาหาร ยาน</a:t>
            </a:r>
            <a:r>
              <a:rPr lang="th-TH" sz="1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ยนต์</a:t>
            </a:r>
            <a:endParaRPr lang="th-TH" sz="12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21" name="สี่เหลี่ยมผืนผ้า 252"/>
          <p:cNvSpPr>
            <a:spLocks noChangeArrowheads="1"/>
          </p:cNvSpPr>
          <p:nvPr/>
        </p:nvSpPr>
        <p:spPr bwMode="auto">
          <a:xfrm>
            <a:off x="9073455" y="2777883"/>
            <a:ext cx="2012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ขยาย </a:t>
            </a:r>
            <a:r>
              <a:rPr lang="en-US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S&amp;T Tested Mark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พัฒนาและยกระดับ </a:t>
            </a:r>
            <a:r>
              <a:rPr lang="en-US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NQI 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Hub </a:t>
            </a:r>
            <a:r>
              <a:rPr lang="th-TH" sz="12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ในอุตสาหกรรม </a:t>
            </a:r>
            <a:r>
              <a:rPr lang="th-TH" sz="1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5+5</a:t>
            </a:r>
            <a:endParaRPr lang="th-TH" sz="12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57" name="ลูกศรเชื่อมต่อแบบตรง 163"/>
          <p:cNvCxnSpPr/>
          <p:nvPr/>
        </p:nvCxnSpPr>
        <p:spPr>
          <a:xfrm flipV="1">
            <a:off x="5328887" y="6388334"/>
            <a:ext cx="756000" cy="11143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8" name="ลูกศรเชื่อมต่อแบบตรง 163"/>
          <p:cNvCxnSpPr/>
          <p:nvPr/>
        </p:nvCxnSpPr>
        <p:spPr>
          <a:xfrm flipV="1">
            <a:off x="7727961" y="6407438"/>
            <a:ext cx="1296000" cy="2069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9" name="ลูกศรเชื่อมต่อแบบตรง 163"/>
          <p:cNvCxnSpPr/>
          <p:nvPr/>
        </p:nvCxnSpPr>
        <p:spPr>
          <a:xfrm>
            <a:off x="3579626" y="6413805"/>
            <a:ext cx="299490" cy="159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25" name="สี่เหลี่ยมผืนผ้า 260"/>
          <p:cNvSpPr>
            <a:spLocks noChangeArrowheads="1"/>
          </p:cNvSpPr>
          <p:nvPr/>
        </p:nvSpPr>
        <p:spPr bwMode="auto">
          <a:xfrm>
            <a:off x="3880701" y="6120132"/>
            <a:ext cx="14898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พัฒนาผู้ประกอบการ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SMEs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OTOP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,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630 ราย</a:t>
            </a:r>
          </a:p>
        </p:txBody>
      </p:sp>
      <p:sp>
        <p:nvSpPr>
          <p:cNvPr id="6226" name="สี่เหลี่ยมผืนผ้า 261"/>
          <p:cNvSpPr>
            <a:spLocks noChangeArrowheads="1"/>
          </p:cNvSpPr>
          <p:nvPr/>
        </p:nvSpPr>
        <p:spPr bwMode="auto">
          <a:xfrm>
            <a:off x="6050026" y="6127262"/>
            <a:ext cx="1472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พัฒนาผู้ประกอบการ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SMEs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OTOP 23,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700 ราย</a:t>
            </a:r>
          </a:p>
        </p:txBody>
      </p:sp>
      <p:sp>
        <p:nvSpPr>
          <p:cNvPr id="263" name="สี่เหลี่ยมผืนผ้า 262"/>
          <p:cNvSpPr/>
          <p:nvPr/>
        </p:nvSpPr>
        <p:spPr>
          <a:xfrm>
            <a:off x="9013845" y="6108158"/>
            <a:ext cx="321570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- SMEs 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เข้าถึงข้อมูล ว. และ ท.   ได้ 100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%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สร้างนวัตกรรมได้ 50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%</a:t>
            </a:r>
            <a:endParaRPr lang="th-TH" sz="12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85725" indent="-8572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- นวัตกรรมผลิตภัณฑ์ 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OTOP 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ใน ตลาด 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High End 500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ผลิตภัณฑ์</a:t>
            </a:r>
          </a:p>
        </p:txBody>
      </p:sp>
      <p:sp>
        <p:nvSpPr>
          <p:cNvPr id="6228" name="สี่เหลี่ยมผืนผ้า 266"/>
          <p:cNvSpPr>
            <a:spLocks noChangeArrowheads="1"/>
          </p:cNvSpPr>
          <p:nvPr/>
        </p:nvSpPr>
        <p:spPr bwMode="auto">
          <a:xfrm>
            <a:off x="3853762" y="5010161"/>
            <a:ext cx="13532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Feasibility Study Business Model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29" name="สี่เหลี่ยมผืนผ้า 267"/>
          <p:cNvSpPr>
            <a:spLocks noChangeArrowheads="1"/>
          </p:cNvSpPr>
          <p:nvPr/>
        </p:nvSpPr>
        <p:spPr bwMode="auto">
          <a:xfrm>
            <a:off x="6094396" y="5010161"/>
            <a:ext cx="25211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200" b="1" dirty="0" err="1">
                <a:latin typeface="TH SarabunPSK" pitchFamily="34" charset="-34"/>
                <a:cs typeface="TH SarabunPSK" pitchFamily="34" charset="-34"/>
              </a:rPr>
              <a:t>Medicopolis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 Regional Hub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  <a:p>
            <a:pPr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นวัตกรรมทางการแพทย์</a:t>
            </a:r>
          </a:p>
        </p:txBody>
      </p:sp>
      <p:sp>
        <p:nvSpPr>
          <p:cNvPr id="6230" name="สี่เหลี่ยมผืนผ้า 268"/>
          <p:cNvSpPr>
            <a:spLocks noChangeArrowheads="1"/>
          </p:cNvSpPr>
          <p:nvPr/>
        </p:nvSpPr>
        <p:spPr bwMode="auto">
          <a:xfrm>
            <a:off x="9384299" y="4938723"/>
            <a:ext cx="1772686" cy="59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นวัตกรรมผลิตภัณฑ์สุขภาพ </a:t>
            </a:r>
          </a:p>
          <a:p>
            <a:pPr>
              <a:lnSpc>
                <a:spcPct val="90000"/>
              </a:lnSpc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- ลดการนำเข้าอุปกรณ์การแพทย์</a:t>
            </a:r>
          </a:p>
          <a:p>
            <a:pPr>
              <a:lnSpc>
                <a:spcPct val="90000"/>
              </a:lnSpc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- ผลิตวัคซีนโรคเขตร้อน</a:t>
            </a:r>
          </a:p>
        </p:txBody>
      </p:sp>
      <p:sp>
        <p:nvSpPr>
          <p:cNvPr id="270" name="สี่เหลี่ยมผืนผ้า 269"/>
          <p:cNvSpPr/>
          <p:nvPr/>
        </p:nvSpPr>
        <p:spPr>
          <a:xfrm>
            <a:off x="1851343" y="6081731"/>
            <a:ext cx="2018966" cy="59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สนับสนุน 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SMEs 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นำ ว. และ ท. 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มา</a:t>
            </a:r>
            <a:b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สนับสนุน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การผลิต 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1,600 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คูปองวิทย์เพื่อ 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OTOP 240 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ราย</a:t>
            </a:r>
            <a:endParaRPr lang="th-TH" sz="12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6232" name="สี่เหลี่ยมผืนผ้า 272"/>
          <p:cNvSpPr>
            <a:spLocks noChangeArrowheads="1"/>
          </p:cNvSpPr>
          <p:nvPr/>
        </p:nvSpPr>
        <p:spPr bwMode="auto">
          <a:xfrm>
            <a:off x="3803055" y="5590787"/>
            <a:ext cx="1621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ชั้นข้อมูลภูมิสารสนเทศตามฐาน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FGDS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15 จังหวัด</a:t>
            </a:r>
          </a:p>
        </p:txBody>
      </p:sp>
      <p:sp>
        <p:nvSpPr>
          <p:cNvPr id="6233" name="สี่เหลี่ยมผืนผ้า 273"/>
          <p:cNvSpPr>
            <a:spLocks noChangeArrowheads="1"/>
          </p:cNvSpPr>
          <p:nvPr/>
        </p:nvSpPr>
        <p:spPr bwMode="auto">
          <a:xfrm>
            <a:off x="5990204" y="5509600"/>
            <a:ext cx="2666451" cy="59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- ระบบสืบค้นและบริการภูมิสารสนเทศกลางของประเทศ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สนับสนุนศูนย์ข้อมูลน้ำในกลุ่มประเทศ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CLMV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ระบบ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Data Lake/IOT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สำหรับบริหารจัดการน้ำ</a:t>
            </a:r>
          </a:p>
        </p:txBody>
      </p:sp>
      <p:sp>
        <p:nvSpPr>
          <p:cNvPr id="6234" name="สี่เหลี่ยมผืนผ้า 276"/>
          <p:cNvSpPr>
            <a:spLocks noChangeArrowheads="1"/>
          </p:cNvSpPr>
          <p:nvPr/>
        </p:nvSpPr>
        <p:spPr bwMode="auto">
          <a:xfrm>
            <a:off x="9285792" y="5563726"/>
            <a:ext cx="23658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ศูนย์ข้อมูลน้ำใน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CLMV</a:t>
            </a:r>
          </a:p>
          <a:p>
            <a:pPr>
              <a:buFontTx/>
              <a:buChar char="-"/>
            </a:pP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ระบบบริหารจัดการน้ำแบบอัจฉริยะ</a:t>
            </a:r>
          </a:p>
        </p:txBody>
      </p:sp>
      <p:sp>
        <p:nvSpPr>
          <p:cNvPr id="6235" name="สี่เหลี่ยมผืนผ้า 279"/>
          <p:cNvSpPr>
            <a:spLocks noChangeArrowheads="1"/>
          </p:cNvSpPr>
          <p:nvPr/>
        </p:nvSpPr>
        <p:spPr bwMode="auto">
          <a:xfrm>
            <a:off x="3370243" y="3938591"/>
            <a:ext cx="17762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พัฒนาบุคลากรด้าน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Robotics </a:t>
            </a:r>
            <a:endParaRPr lang="th-TH" sz="12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100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ทุน</a:t>
            </a:r>
          </a:p>
        </p:txBody>
      </p:sp>
      <p:sp>
        <p:nvSpPr>
          <p:cNvPr id="6236" name="สี่เหลี่ยมผืนผ้า 281"/>
          <p:cNvSpPr>
            <a:spLocks noChangeArrowheads="1"/>
          </p:cNvSpPr>
          <p:nvPr/>
        </p:nvSpPr>
        <p:spPr bwMode="auto">
          <a:xfrm>
            <a:off x="5874135" y="3928833"/>
            <a:ext cx="1907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พัฒนาเทคโนโลยีหุ่นยนต์</a:t>
            </a: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รองรับ </a:t>
            </a:r>
            <a:br>
              <a:rPr lang="th-TH" sz="1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10 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อุตสาหกรรมเป้าหมาย</a:t>
            </a:r>
          </a:p>
        </p:txBody>
      </p:sp>
      <p:sp>
        <p:nvSpPr>
          <p:cNvPr id="6237" name="สี่เหลี่ยมผืนผ้า 283"/>
          <p:cNvSpPr>
            <a:spLocks noChangeArrowheads="1"/>
          </p:cNvSpPr>
          <p:nvPr/>
        </p:nvSpPr>
        <p:spPr bwMode="auto">
          <a:xfrm>
            <a:off x="9082962" y="3867153"/>
            <a:ext cx="2029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พัฒนาระบบ</a:t>
            </a: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หุ่นยนต์</a:t>
            </a:r>
            <a:br>
              <a:rPr lang="th-TH" sz="12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1200" b="1" dirty="0" smtClean="0"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อุตสาหกรรมและ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IOT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0" name="สี่เหลี่ยมผืนผ้า 289"/>
          <p:cNvSpPr/>
          <p:nvPr/>
        </p:nvSpPr>
        <p:spPr>
          <a:xfrm>
            <a:off x="1741482" y="1690976"/>
            <a:ext cx="2200265" cy="59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- แผนมุ่งเป้าวิจัยสนับสนุน 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อุตสาหกรรม</a:t>
            </a:r>
            <a:b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</a:b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ยาน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ยนต์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- </a:t>
            </a:r>
            <a:r>
              <a:rPr lang="en-US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Roadmap </a:t>
            </a:r>
            <a:r>
              <a:rPr lang="th-TH" sz="12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ยานยนต์</a:t>
            </a:r>
            <a:r>
              <a:rPr lang="th-TH" sz="12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ไฟฟ้า</a:t>
            </a:r>
            <a:endParaRPr lang="en-US" sz="12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6239" name="สี่เหลี่ยมผืนผ้า 294"/>
          <p:cNvSpPr>
            <a:spLocks noChangeArrowheads="1"/>
          </p:cNvSpPr>
          <p:nvPr/>
        </p:nvSpPr>
        <p:spPr bwMode="auto">
          <a:xfrm>
            <a:off x="3913722" y="1654440"/>
            <a:ext cx="1784266" cy="59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ต้นแบบยานยนต์ไฟฟ้า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มาตรฐานยานยนต์ไฟฟ้า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ผลิตมอเตอร์</a:t>
            </a:r>
            <a:endParaRPr lang="en-US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40" name="สี่เหลี่ยมผืนผ้า 295"/>
          <p:cNvSpPr>
            <a:spLocks noChangeArrowheads="1"/>
          </p:cNvSpPr>
          <p:nvPr/>
        </p:nvSpPr>
        <p:spPr bwMode="auto">
          <a:xfrm>
            <a:off x="5863043" y="1652575"/>
            <a:ext cx="2448217" cy="59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บุคลากรวิจัยด้านยานยนต์ 300 คน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มอเตอร์และไดร์ฟแบบครบวงจร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ระบบไฟฟ้าทำสถานีอัดประจุไฟฟ้า</a:t>
            </a:r>
            <a:endParaRPr lang="en-US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41" name="สี่เหลี่ยมผืนผ้า 296"/>
          <p:cNvSpPr>
            <a:spLocks noChangeArrowheads="1"/>
          </p:cNvSpPr>
          <p:nvPr/>
        </p:nvSpPr>
        <p:spPr bwMode="auto">
          <a:xfrm>
            <a:off x="8127445" y="1704137"/>
            <a:ext cx="2662138" cy="59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 เทคโนโลยีถนนอัจฉริยะ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พัฒนาสถานีประจุไฟฟ้า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ลงทุนในอุตสาหกรรมครบวงจร (เสร็จปี 2569)</a:t>
            </a:r>
            <a:endParaRPr lang="en-US" sz="1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02" name="ลูกศรเชื่อมต่อแบบตรง 163"/>
          <p:cNvCxnSpPr/>
          <p:nvPr/>
        </p:nvCxnSpPr>
        <p:spPr>
          <a:xfrm flipV="1">
            <a:off x="3394227" y="1988296"/>
            <a:ext cx="345444" cy="636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3" name="ลูกศรเชื่อมต่อแบบตรง 163"/>
          <p:cNvCxnSpPr/>
          <p:nvPr/>
        </p:nvCxnSpPr>
        <p:spPr>
          <a:xfrm flipV="1">
            <a:off x="5444707" y="1980336"/>
            <a:ext cx="343860" cy="477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44" name="สี่เหลี่ยมผืนผ้า 304"/>
          <p:cNvSpPr>
            <a:spLocks noChangeArrowheads="1"/>
          </p:cNvSpPr>
          <p:nvPr/>
        </p:nvSpPr>
        <p:spPr bwMode="auto">
          <a:xfrm>
            <a:off x="1847159" y="5548628"/>
            <a:ext cx="2237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- ชุมชนแม่ข่าย 55 เครือข่าย</a:t>
            </a:r>
          </a:p>
          <a:p>
            <a:r>
              <a:rPr lang="th-TH" sz="1200" b="1" dirty="0">
                <a:latin typeface="TH SarabunPSK" pitchFamily="34" charset="-34"/>
                <a:cs typeface="TH SarabunPSK" pitchFamily="34" charset="-34"/>
              </a:rPr>
              <a:t>- พัฒนาระบบ </a:t>
            </a:r>
            <a:r>
              <a:rPr lang="en-US" sz="1200" b="1" dirty="0">
                <a:latin typeface="TH SarabunPSK" pitchFamily="34" charset="-34"/>
                <a:cs typeface="TH SarabunPSK" pitchFamily="34" charset="-34"/>
              </a:rPr>
              <a:t>NGIS </a:t>
            </a:r>
            <a:r>
              <a:rPr lang="en-US" sz="1200" b="1" dirty="0" smtClean="0">
                <a:latin typeface="TH SarabunPSK" pitchFamily="34" charset="-34"/>
                <a:cs typeface="TH SarabunPSK" pitchFamily="34" charset="-34"/>
              </a:rPr>
              <a:t>portal</a:t>
            </a:r>
            <a:endParaRPr lang="th-TH" sz="1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5" name="Rectangle 210"/>
          <p:cNvSpPr/>
          <p:nvPr/>
        </p:nvSpPr>
        <p:spPr>
          <a:xfrm>
            <a:off x="1473911" y="1119627"/>
            <a:ext cx="10683931" cy="574798"/>
          </a:xfrm>
          <a:prstGeom prst="rect">
            <a:avLst/>
          </a:prstGeom>
          <a:solidFill>
            <a:srgbClr val="66FF33">
              <a:alpha val="4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27" name="Striped Right Arrow 154"/>
          <p:cNvSpPr/>
          <p:nvPr/>
        </p:nvSpPr>
        <p:spPr>
          <a:xfrm>
            <a:off x="-19015" y="1141873"/>
            <a:ext cx="1708721" cy="554429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rgbClr val="66FF33">
              <a:alpha val="69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Sensor</a:t>
            </a:r>
            <a:endParaRPr lang="en-US" sz="1600" b="1" kern="0" dirty="0">
              <a:solidFill>
                <a:schemeClr val="tx1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cxnSp>
        <p:nvCxnSpPr>
          <p:cNvPr id="128" name="ลูกศรเชื่อมต่อแบบตรง 163"/>
          <p:cNvCxnSpPr>
            <a:endCxn id="6253" idx="1"/>
          </p:cNvCxnSpPr>
          <p:nvPr/>
        </p:nvCxnSpPr>
        <p:spPr>
          <a:xfrm>
            <a:off x="5370507" y="1366823"/>
            <a:ext cx="2493894" cy="2422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52" name="สี่เหลี่ยมผืนผ้า 131"/>
          <p:cNvSpPr>
            <a:spLocks noChangeArrowheads="1"/>
          </p:cNvSpPr>
          <p:nvPr/>
        </p:nvSpPr>
        <p:spPr bwMode="auto">
          <a:xfrm>
            <a:off x="3687992" y="1138861"/>
            <a:ext cx="17921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เน้นเทคโนโลยี </a:t>
            </a:r>
            <a:r>
              <a:rPr lang="en-US" sz="1400" b="1" dirty="0">
                <a:latin typeface="TH SarabunPSK" pitchFamily="34" charset="-34"/>
                <a:cs typeface="TH SarabunPSK" pitchFamily="34" charset="-34"/>
              </a:rPr>
              <a:t>Sensor </a:t>
            </a: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ในอุตสาหกรรม</a:t>
            </a:r>
            <a:r>
              <a:rPr lang="en-US" sz="1400" b="1" dirty="0">
                <a:latin typeface="TH SarabunPSK" pitchFamily="34" charset="-34"/>
                <a:cs typeface="TH SarabunPSK" pitchFamily="34" charset="-34"/>
              </a:rPr>
              <a:t> 5+5</a:t>
            </a:r>
          </a:p>
        </p:txBody>
      </p:sp>
      <p:sp>
        <p:nvSpPr>
          <p:cNvPr id="6253" name="สี่เหลี่ยมผืนผ้า 132"/>
          <p:cNvSpPr>
            <a:spLocks noChangeArrowheads="1"/>
          </p:cNvSpPr>
          <p:nvPr/>
        </p:nvSpPr>
        <p:spPr bwMode="auto">
          <a:xfrm>
            <a:off x="7864401" y="1053775"/>
            <a:ext cx="4149840" cy="67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 เป็นผู้นำเทคโนโลยี </a:t>
            </a:r>
            <a:r>
              <a:rPr lang="en-US" sz="1400" b="1" dirty="0">
                <a:latin typeface="TH SarabunPSK" pitchFamily="34" charset="-34"/>
                <a:cs typeface="TH SarabunPSK" pitchFamily="34" charset="-34"/>
              </a:rPr>
              <a:t>Sensor </a:t>
            </a: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ของโลก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 สามารถกำหนด </a:t>
            </a:r>
            <a:r>
              <a:rPr lang="en-US" sz="1400" b="1" dirty="0">
                <a:latin typeface="TH SarabunPSK" pitchFamily="34" charset="-34"/>
                <a:cs typeface="TH SarabunPSK" pitchFamily="34" charset="-34"/>
              </a:rPr>
              <a:t>Trend Sensor </a:t>
            </a:r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ในอุตสาหกรรม</a:t>
            </a:r>
            <a:br>
              <a:rPr lang="th-TH" sz="14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   ที่</a:t>
            </a: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เกี่ยวข้อง (เสร็จ ปี 2569) </a:t>
            </a:r>
            <a:endParaRPr lang="en-US" sz="1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5" name="Striped Right Arrow 148"/>
          <p:cNvSpPr/>
          <p:nvPr/>
        </p:nvSpPr>
        <p:spPr>
          <a:xfrm>
            <a:off x="7085" y="2240144"/>
            <a:ext cx="1708721" cy="562437"/>
          </a:xfrm>
          <a:prstGeom prst="stripedRightArrow">
            <a:avLst>
              <a:gd name="adj1" fmla="val 100000"/>
              <a:gd name="adj2" fmla="val 25000"/>
            </a:avLst>
          </a:prstGeom>
          <a:solidFill>
            <a:schemeClr val="accent2">
              <a:lumMod val="60000"/>
              <a:lumOff val="40000"/>
              <a:alpha val="87451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Technology for Climate Change </a:t>
            </a:r>
          </a:p>
        </p:txBody>
      </p:sp>
      <p:sp>
        <p:nvSpPr>
          <p:cNvPr id="6257" name="สี่เหลี่ยมผืนผ้า 130"/>
          <p:cNvSpPr>
            <a:spLocks noChangeArrowheads="1"/>
          </p:cNvSpPr>
          <p:nvPr/>
        </p:nvSpPr>
        <p:spPr bwMode="auto">
          <a:xfrm>
            <a:off x="638525" y="6581797"/>
            <a:ext cx="371287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th-TH" sz="1200" dirty="0">
                <a:latin typeface="TH SarabunPSK" pitchFamily="34" charset="-34"/>
                <a:cs typeface="TH SarabunPSK" pitchFamily="34" charset="-34"/>
              </a:rPr>
              <a:t>หมายเหตุ </a:t>
            </a:r>
            <a:r>
              <a:rPr lang="en-US" sz="1200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1200" dirty="0">
                <a:latin typeface="TH SarabunPSK" pitchFamily="34" charset="-34"/>
                <a:cs typeface="TH SarabunPSK" pitchFamily="34" charset="-34"/>
              </a:rPr>
              <a:t>เป้าการขับเคลื่อน คือ การดำเนินยุทธศาสตร์ วทน. ตามเป้าประสงค์ที่ได้ตั้งไว้</a:t>
            </a:r>
          </a:p>
        </p:txBody>
      </p:sp>
      <p:cxnSp>
        <p:nvCxnSpPr>
          <p:cNvPr id="135" name="ตัวเชื่อมต่อตรง 134"/>
          <p:cNvCxnSpPr/>
          <p:nvPr/>
        </p:nvCxnSpPr>
        <p:spPr>
          <a:xfrm>
            <a:off x="2373740" y="1028374"/>
            <a:ext cx="7992753" cy="1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"/>
          <p:cNvSpPr/>
          <p:nvPr/>
        </p:nvSpPr>
        <p:spPr>
          <a:xfrm>
            <a:off x="2368645" y="907852"/>
            <a:ext cx="108177" cy="12300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383248" y="506227"/>
            <a:ext cx="895303" cy="428224"/>
            <a:chOff x="6449408" y="4117866"/>
            <a:chExt cx="818987" cy="359822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6470762" y="4192779"/>
              <a:ext cx="797633" cy="284909"/>
              <a:chOff x="7638451" y="4202386"/>
              <a:chExt cx="797633" cy="284909"/>
            </a:xfrm>
          </p:grpSpPr>
          <p:sp>
            <p:nvSpPr>
              <p:cNvPr id="140" name="Wave 7"/>
              <p:cNvSpPr/>
              <p:nvPr/>
            </p:nvSpPr>
            <p:spPr>
              <a:xfrm rot="20855991">
                <a:off x="7638841" y="4202380"/>
                <a:ext cx="736363" cy="275551"/>
              </a:xfrm>
              <a:prstGeom prst="wav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1" name="สี่เหลี่ยมผืนผ้า 140"/>
              <p:cNvSpPr/>
              <p:nvPr/>
            </p:nvSpPr>
            <p:spPr>
              <a:xfrm rot="21220697">
                <a:off x="7654431" y="4254288"/>
                <a:ext cx="781653" cy="233007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ปี 2557-2559</a:t>
                </a:r>
              </a:p>
            </p:txBody>
          </p:sp>
        </p:grpSp>
        <p:pic>
          <p:nvPicPr>
            <p:cNvPr id="6303" name="Picture 2" descr="ผลการค้นหารูปภาพสำหรับ ปักหมุด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402033">
              <a:off x="6449408" y="4117866"/>
              <a:ext cx="255642" cy="255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2" name="Oval 167"/>
          <p:cNvSpPr/>
          <p:nvPr/>
        </p:nvSpPr>
        <p:spPr>
          <a:xfrm>
            <a:off x="4286153" y="890312"/>
            <a:ext cx="108177" cy="12300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" name="Oval 174"/>
          <p:cNvSpPr/>
          <p:nvPr/>
        </p:nvSpPr>
        <p:spPr>
          <a:xfrm>
            <a:off x="6607480" y="918084"/>
            <a:ext cx="108177" cy="12300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4" name="Oval 175"/>
          <p:cNvSpPr/>
          <p:nvPr/>
        </p:nvSpPr>
        <p:spPr>
          <a:xfrm>
            <a:off x="10271395" y="910647"/>
            <a:ext cx="108177" cy="12300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3"/>
          <p:cNvGrpSpPr>
            <a:grpSpLocks/>
          </p:cNvGrpSpPr>
          <p:nvPr/>
        </p:nvGrpSpPr>
        <p:grpSpPr bwMode="auto">
          <a:xfrm>
            <a:off x="10244479" y="538066"/>
            <a:ext cx="708318" cy="397977"/>
            <a:chOff x="6429492" y="4029114"/>
            <a:chExt cx="779021" cy="438561"/>
          </a:xfrm>
        </p:grpSpPr>
        <p:grpSp>
          <p:nvGrpSpPr>
            <p:cNvPr id="6" name="Group 154"/>
            <p:cNvGrpSpPr>
              <a:grpSpLocks/>
            </p:cNvGrpSpPr>
            <p:nvPr/>
          </p:nvGrpSpPr>
          <p:grpSpPr bwMode="auto">
            <a:xfrm>
              <a:off x="6470459" y="4153153"/>
              <a:ext cx="738054" cy="314522"/>
              <a:chOff x="7638148" y="4162760"/>
              <a:chExt cx="738054" cy="314522"/>
            </a:xfrm>
          </p:grpSpPr>
          <p:sp>
            <p:nvSpPr>
              <p:cNvPr id="148" name="Wave 158"/>
              <p:cNvSpPr/>
              <p:nvPr/>
            </p:nvSpPr>
            <p:spPr>
              <a:xfrm rot="20855991">
                <a:off x="7639008" y="4203620"/>
                <a:ext cx="737194" cy="273662"/>
              </a:xfrm>
              <a:prstGeom prst="wav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9" name="สี่เหลี่ยมผืนผ้า 170"/>
              <p:cNvSpPr/>
              <p:nvPr/>
            </p:nvSpPr>
            <p:spPr>
              <a:xfrm rot="21220697">
                <a:off x="7746885" y="4162760"/>
                <a:ext cx="600985" cy="306770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ปี</a:t>
                </a:r>
                <a:r>
                  <a:rPr lang="en-US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2579</a:t>
                </a:r>
                <a:endParaRPr lang="th-TH" sz="800" b="1" kern="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pic>
          <p:nvPicPr>
            <p:cNvPr id="6299" name="Picture 2" descr="ผลการค้นหารูปภาพสำหรับ ปักหมุด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402033">
              <a:off x="6429492" y="4029114"/>
              <a:ext cx="3333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48"/>
          <p:cNvGrpSpPr>
            <a:grpSpLocks/>
          </p:cNvGrpSpPr>
          <p:nvPr/>
        </p:nvGrpSpPr>
        <p:grpSpPr bwMode="auto">
          <a:xfrm>
            <a:off x="4230898" y="509411"/>
            <a:ext cx="709904" cy="407529"/>
            <a:chOff x="6429492" y="4029114"/>
            <a:chExt cx="777775" cy="449681"/>
          </a:xfrm>
        </p:grpSpPr>
        <p:grpSp>
          <p:nvGrpSpPr>
            <p:cNvPr id="8" name="Group 149"/>
            <p:cNvGrpSpPr>
              <a:grpSpLocks/>
            </p:cNvGrpSpPr>
            <p:nvPr/>
          </p:nvGrpSpPr>
          <p:grpSpPr bwMode="auto">
            <a:xfrm>
              <a:off x="6470762" y="4172025"/>
              <a:ext cx="736505" cy="306770"/>
              <a:chOff x="7638451" y="4181632"/>
              <a:chExt cx="736505" cy="306770"/>
            </a:xfrm>
          </p:grpSpPr>
          <p:sp>
            <p:nvSpPr>
              <p:cNvPr id="153" name="Wave 151"/>
              <p:cNvSpPr/>
              <p:nvPr/>
            </p:nvSpPr>
            <p:spPr>
              <a:xfrm rot="20855991">
                <a:off x="7638848" y="4202082"/>
                <a:ext cx="736108" cy="275780"/>
              </a:xfrm>
              <a:prstGeom prst="wav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4" name="สี่เหลี่ยมผืนผ้า 170"/>
              <p:cNvSpPr/>
              <p:nvPr/>
            </p:nvSpPr>
            <p:spPr>
              <a:xfrm rot="21220697">
                <a:off x="7744746" y="4181632"/>
                <a:ext cx="601030" cy="306770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wrap="none"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ปี 2560</a:t>
                </a:r>
              </a:p>
            </p:txBody>
          </p:sp>
        </p:grpSp>
        <p:pic>
          <p:nvPicPr>
            <p:cNvPr id="6295" name="Picture 2" descr="ผลการค้นหารูปภาพสำหรับ ปักหมุด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1402033">
              <a:off x="6429492" y="4029114"/>
              <a:ext cx="3333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133"/>
          <p:cNvGrpSpPr>
            <a:grpSpLocks/>
          </p:cNvGrpSpPr>
          <p:nvPr/>
        </p:nvGrpSpPr>
        <p:grpSpPr bwMode="auto">
          <a:xfrm>
            <a:off x="6596715" y="553987"/>
            <a:ext cx="724162" cy="397980"/>
            <a:chOff x="6429493" y="4029114"/>
            <a:chExt cx="920101" cy="438564"/>
          </a:xfrm>
        </p:grpSpPr>
        <p:grpSp>
          <p:nvGrpSpPr>
            <p:cNvPr id="10" name="Group 134"/>
            <p:cNvGrpSpPr>
              <a:grpSpLocks/>
            </p:cNvGrpSpPr>
            <p:nvPr/>
          </p:nvGrpSpPr>
          <p:grpSpPr bwMode="auto">
            <a:xfrm>
              <a:off x="6466611" y="4157017"/>
              <a:ext cx="882983" cy="310661"/>
              <a:chOff x="7634300" y="4166624"/>
              <a:chExt cx="882983" cy="310661"/>
            </a:xfrm>
          </p:grpSpPr>
          <p:sp>
            <p:nvSpPr>
              <p:cNvPr id="163" name="Wave 139"/>
              <p:cNvSpPr/>
              <p:nvPr/>
            </p:nvSpPr>
            <p:spPr>
              <a:xfrm rot="20855991">
                <a:off x="7637447" y="4203623"/>
                <a:ext cx="738901" cy="273662"/>
              </a:xfrm>
              <a:prstGeom prst="wave">
                <a:avLst/>
              </a:prstGeom>
              <a:solidFill>
                <a:srgbClr val="92D05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4" name="สี่เหลี่ยมผืนผ้า 170"/>
              <p:cNvSpPr/>
              <p:nvPr/>
            </p:nvSpPr>
            <p:spPr>
              <a:xfrm rot="21220697">
                <a:off x="7634300" y="4166624"/>
                <a:ext cx="882983" cy="306770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h-TH" sz="800" b="1" kern="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ปี 2564</a:t>
                </a:r>
              </a:p>
            </p:txBody>
          </p:sp>
        </p:grpSp>
        <p:pic>
          <p:nvPicPr>
            <p:cNvPr id="6291" name="Picture 2" descr="ผลการค้นหารูปภาพสำหรับ ปักหมุด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0197967">
              <a:off x="6429493" y="4029114"/>
              <a:ext cx="33337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5" name="Flowchart: Off-page Connector 61"/>
          <p:cNvSpPr/>
          <p:nvPr/>
        </p:nvSpPr>
        <p:spPr>
          <a:xfrm>
            <a:off x="0" y="601742"/>
            <a:ext cx="1635314" cy="391610"/>
          </a:xfrm>
          <a:prstGeom prst="flowChartOffpageConnector">
            <a:avLst/>
          </a:prstGeom>
          <a:solidFill>
            <a:srgbClr val="FFC000"/>
          </a:solidFill>
          <a:ln w="38100">
            <a:solidFill>
              <a:srgbClr val="FF993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lIns="0" rIns="0" anchor="ctr"/>
          <a:lstStyle/>
          <a:p>
            <a:pPr algn="ctr">
              <a:lnSpc>
                <a:spcPct val="125000"/>
              </a:lnSpc>
              <a:defRPr/>
            </a:pPr>
            <a:r>
              <a:rPr lang="th-TH" sz="20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เป้าการ</a:t>
            </a:r>
            <a:r>
              <a:rPr lang="th-TH" sz="20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ขับเคลื่อน</a:t>
            </a:r>
            <a:endParaRPr lang="th-TH" sz="20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6276" name="TextBox 165"/>
          <p:cNvSpPr txBox="1">
            <a:spLocks noChangeArrowheads="1"/>
          </p:cNvSpPr>
          <p:nvPr/>
        </p:nvSpPr>
        <p:spPr bwMode="auto">
          <a:xfrm>
            <a:off x="11277642" y="811875"/>
            <a:ext cx="957102" cy="30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400" b="1">
                <a:latin typeface="Tahoma" pitchFamily="34" charset="0"/>
                <a:cs typeface="Tahoma" pitchFamily="34" charset="0"/>
              </a:rPr>
              <a:t>หมายเหตุ</a:t>
            </a:r>
          </a:p>
        </p:txBody>
      </p:sp>
      <p:cxnSp>
        <p:nvCxnSpPr>
          <p:cNvPr id="180" name="ลูกศรเชื่อมต่อแบบตรง 163"/>
          <p:cNvCxnSpPr/>
          <p:nvPr/>
        </p:nvCxnSpPr>
        <p:spPr>
          <a:xfrm flipV="1">
            <a:off x="5077078" y="3054876"/>
            <a:ext cx="855687" cy="318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1" name="ลูกศรเชื่อมต่อแบบตรง 163"/>
          <p:cNvCxnSpPr>
            <a:endCxn id="6212" idx="1"/>
          </p:cNvCxnSpPr>
          <p:nvPr/>
        </p:nvCxnSpPr>
        <p:spPr>
          <a:xfrm>
            <a:off x="7299333" y="3581401"/>
            <a:ext cx="1875536" cy="1361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2" name="ลูกศรเชื่อมต่อแบบตรง 163"/>
          <p:cNvCxnSpPr/>
          <p:nvPr/>
        </p:nvCxnSpPr>
        <p:spPr>
          <a:xfrm flipV="1">
            <a:off x="7881831" y="4110311"/>
            <a:ext cx="1331069" cy="796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3" name="ลูกศรเชื่อมต่อแบบตรง 163"/>
          <p:cNvCxnSpPr/>
          <p:nvPr/>
        </p:nvCxnSpPr>
        <p:spPr>
          <a:xfrm flipV="1">
            <a:off x="5097679" y="4140558"/>
            <a:ext cx="885794" cy="477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4" name="ลูกศรเชื่อมต่อแบบตรง 163"/>
          <p:cNvCxnSpPr>
            <a:stCxn id="6215" idx="3"/>
          </p:cNvCxnSpPr>
          <p:nvPr/>
        </p:nvCxnSpPr>
        <p:spPr>
          <a:xfrm flipV="1">
            <a:off x="7363666" y="4628095"/>
            <a:ext cx="1880926" cy="4139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7" name="ลูกศรเชื่อมต่อแบบตรง 163"/>
          <p:cNvCxnSpPr/>
          <p:nvPr/>
        </p:nvCxnSpPr>
        <p:spPr>
          <a:xfrm>
            <a:off x="7675833" y="5218280"/>
            <a:ext cx="1494284" cy="1273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0" name="ลูกศรเชื่อมต่อแบบตรง 163"/>
          <p:cNvCxnSpPr/>
          <p:nvPr/>
        </p:nvCxnSpPr>
        <p:spPr>
          <a:xfrm>
            <a:off x="3026598" y="4677031"/>
            <a:ext cx="977702" cy="477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1" name="ลูกศรเชื่อมต่อแบบตรง 163"/>
          <p:cNvCxnSpPr/>
          <p:nvPr/>
        </p:nvCxnSpPr>
        <p:spPr>
          <a:xfrm>
            <a:off x="5138879" y="5219873"/>
            <a:ext cx="977701" cy="477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2" name="ลูกศรเชื่อมต่อแบบตรง 163"/>
          <p:cNvCxnSpPr/>
          <p:nvPr/>
        </p:nvCxnSpPr>
        <p:spPr>
          <a:xfrm>
            <a:off x="8642443" y="5834350"/>
            <a:ext cx="484889" cy="318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4" name="ลูกศรเชื่อมต่อแบบตรง 163"/>
          <p:cNvCxnSpPr/>
          <p:nvPr/>
        </p:nvCxnSpPr>
        <p:spPr>
          <a:xfrm flipV="1">
            <a:off x="7804186" y="1972376"/>
            <a:ext cx="343859" cy="636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8" name="ลูกศรเชื่อมต่อแบบตรง 163"/>
          <p:cNvCxnSpPr/>
          <p:nvPr/>
        </p:nvCxnSpPr>
        <p:spPr>
          <a:xfrm flipV="1">
            <a:off x="7952943" y="3045324"/>
            <a:ext cx="1080000" cy="15919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stealth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2" name="Slide Number Placeholder 23"/>
          <p:cNvSpPr txBox="1">
            <a:spLocks/>
          </p:cNvSpPr>
          <p:nvPr/>
        </p:nvSpPr>
        <p:spPr>
          <a:xfrm>
            <a:off x="9249347" y="6374007"/>
            <a:ext cx="2738199" cy="366139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5983B01-19F1-4E40-AE88-3FD08ACDA231}" type="slidenum">
              <a:rPr lang="en-US" alt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altLang="en-US" sz="12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13" name="Picture 8"/>
          <p:cNvPicPr>
            <a:picLocks noChangeAspect="1"/>
          </p:cNvPicPr>
          <p:nvPr/>
        </p:nvPicPr>
        <p:blipFill>
          <a:blip r:embed="rId5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" name="Slide Number Placeholder 1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25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529127" cy="6036522"/>
          </a:xfrm>
          <a:prstGeom prst="rect">
            <a:avLst/>
          </a:prstGeom>
          <a:gradFill flip="none" rotWithShape="1">
            <a:gsLst>
              <a:gs pos="0">
                <a:srgbClr val="C9ECF0"/>
              </a:gs>
              <a:gs pos="49000">
                <a:srgbClr val="F0F0F0"/>
              </a:gs>
              <a:gs pos="78000">
                <a:srgbClr val="CBDAE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" y="5417270"/>
            <a:ext cx="3102903" cy="1033149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6" name="Parallelogram 5"/>
          <p:cNvSpPr/>
          <p:nvPr/>
        </p:nvSpPr>
        <p:spPr>
          <a:xfrm rot="5400000">
            <a:off x="4579335" y="5073585"/>
            <a:ext cx="1326060" cy="1427608"/>
          </a:xfrm>
          <a:prstGeom prst="parallelogram">
            <a:avLst/>
          </a:prstGeom>
          <a:solidFill>
            <a:srgbClr val="008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" name="Parallelogram 6"/>
          <p:cNvSpPr/>
          <p:nvPr/>
        </p:nvSpPr>
        <p:spPr>
          <a:xfrm rot="5400000" flipV="1">
            <a:off x="3152702" y="5074560"/>
            <a:ext cx="1326060" cy="1425657"/>
          </a:xfrm>
          <a:prstGeom prst="parallelogram">
            <a:avLst/>
          </a:prstGeom>
          <a:solidFill>
            <a:srgbClr val="3DB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956169" y="5417270"/>
            <a:ext cx="6213606" cy="1033149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441813" y="635921"/>
            <a:ext cx="7715304" cy="4506103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/>
          <a:p>
            <a:pPr marL="584353" indent="-385962">
              <a:buFont typeface="+mj-lt"/>
              <a:buAutoNum type="arabicPeriod"/>
              <a:defRPr/>
            </a:pPr>
            <a:r>
              <a:rPr lang="th-TH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มหกรรมวิทยาศาสตร์และเทคโนโลยีแห่งชาติ และรางวัล </a:t>
            </a:r>
            <a:r>
              <a:rPr lang="en-GB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Prime Minister’s Award </a:t>
            </a:r>
          </a:p>
          <a:p>
            <a:pPr marL="584353" indent="-385962">
              <a:buFont typeface="+mj-lt"/>
              <a:buAutoNum type="arabicPeriod"/>
              <a:defRPr/>
            </a:pPr>
            <a:r>
              <a:rPr lang="th-TH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 </a:t>
            </a:r>
            <a:r>
              <a:rPr lang="en-GB" sz="2200" b="1" dirty="0" err="1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Futurium</a:t>
            </a:r>
            <a:r>
              <a:rPr lang="en-GB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</a:p>
          <a:p>
            <a:pPr marL="584353" indent="-385962">
              <a:buFont typeface="+mj-lt"/>
              <a:buAutoNum type="arabicPeriod"/>
              <a:defRPr/>
            </a:pPr>
            <a:r>
              <a:rPr lang="en-GB" altLang="en-US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THEOS 2</a:t>
            </a:r>
            <a:endParaRPr lang="th-TH" altLang="en-US" sz="2200" b="1" dirty="0" smtClean="0">
              <a:solidFill>
                <a:schemeClr val="tx2">
                  <a:lumMod val="75000"/>
                </a:schemeClr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584353" indent="-385962">
              <a:buFont typeface="+mj-lt"/>
              <a:buAutoNum type="arabicPeriod"/>
              <a:defRPr/>
            </a:pPr>
            <a:r>
              <a:rPr lang="th-TH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เขต</a:t>
            </a:r>
            <a:r>
              <a:rPr lang="th-TH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นวัตกรรมระเบียงเศรษฐกิจพิเศษภาคตะวันออก (</a:t>
            </a:r>
            <a:r>
              <a:rPr lang="en-GB" sz="2200" b="1" dirty="0" err="1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EECi</a:t>
            </a:r>
            <a:r>
              <a:rPr lang="en-GB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) </a:t>
            </a:r>
          </a:p>
          <a:p>
            <a:pPr marL="584353" indent="-385962">
              <a:buFont typeface="+mj-lt"/>
              <a:buAutoNum type="arabicPeriod"/>
              <a:defRPr/>
            </a:pPr>
            <a:r>
              <a:rPr lang="th-TH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เมืองนวัตกรรมอาหาร (</a:t>
            </a:r>
            <a:r>
              <a:rPr lang="en-GB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Food </a:t>
            </a:r>
            <a:r>
              <a:rPr lang="en-GB" sz="2200" b="1" dirty="0" err="1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Innopolis</a:t>
            </a:r>
            <a:r>
              <a:rPr lang="en-GB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) </a:t>
            </a:r>
          </a:p>
          <a:p>
            <a:pPr marL="584353" indent="-385962">
              <a:buFont typeface="+mj-lt"/>
              <a:buAutoNum type="arabicPeriod"/>
              <a:defRPr/>
            </a:pPr>
            <a:r>
              <a:rPr lang="th-TH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</a:t>
            </a:r>
            <a:r>
              <a:rPr lang="th-TH" altLang="en-US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ดำเนินงาน </a:t>
            </a:r>
            <a:r>
              <a:rPr lang="en-GB" altLang="en-US" sz="2200" b="1" dirty="0" err="1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Startup</a:t>
            </a:r>
            <a:r>
              <a:rPr lang="en-GB" altLang="en-US" sz="2200" b="1" dirty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</a:p>
          <a:p>
            <a:pPr marL="584353" indent="-385962">
              <a:buFont typeface="+mj-lt"/>
              <a:buAutoNum type="arabicPeriod"/>
              <a:defRPr/>
            </a:pPr>
            <a:r>
              <a:rPr lang="th-TH" altLang="en-US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โครงการอุทยานวิทยาศาสตร์ภูมิภาค</a:t>
            </a:r>
            <a:endParaRPr lang="en-US" altLang="en-US" sz="2200" b="1" dirty="0" smtClean="0">
              <a:solidFill>
                <a:schemeClr val="tx2">
                  <a:lumMod val="75000"/>
                </a:schemeClr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584353" indent="-385962">
              <a:buFont typeface="+mj-lt"/>
              <a:buAutoNum type="arabicPeriod"/>
              <a:defRPr/>
            </a:pPr>
            <a:r>
              <a:rPr lang="th-TH" altLang="en-US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การพัฒนาเกษตรกรด้วยวิทยาศาสตร์ เทคโนโลยีและนวัตกรรม</a:t>
            </a:r>
          </a:p>
          <a:p>
            <a:pPr marL="584353" indent="-385962">
              <a:buFont typeface="+mj-lt"/>
              <a:buAutoNum type="arabicPeriod"/>
              <a:defRPr/>
            </a:pPr>
            <a:r>
              <a:rPr lang="th-TH" altLang="x-none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โครงการยกระดับ </a:t>
            </a:r>
            <a:r>
              <a:rPr lang="en-US" altLang="x-none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OTOP </a:t>
            </a:r>
            <a:r>
              <a:rPr lang="th-TH" altLang="x-none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ในพื้นที่ ๑๐ จังหวัดยากจน</a:t>
            </a:r>
          </a:p>
          <a:p>
            <a:pPr marL="584353" indent="-385962">
              <a:buFont typeface="+mj-lt"/>
              <a:buAutoNum type="arabicPeriod"/>
              <a:defRPr/>
            </a:pPr>
            <a:r>
              <a:rPr lang="th-TH" altLang="en-US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โครงการธนาคารทรัพยากรชีวภาพแห่งชาติเพื่ออนุรักษ์ วิจัย และใช้ประโยชน์</a:t>
            </a:r>
            <a:r>
              <a:rPr lang="en-US" altLang="en-US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National </a:t>
            </a:r>
            <a:r>
              <a:rPr lang="en-US" altLang="en-US" sz="2200" b="1" dirty="0" err="1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biobank</a:t>
            </a:r>
            <a:r>
              <a:rPr lang="en-US" altLang="en-US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for conservation, research and utilization</a:t>
            </a:r>
            <a:endParaRPr lang="th-TH" altLang="en-US" sz="2200" b="1" dirty="0" smtClean="0">
              <a:solidFill>
                <a:schemeClr val="tx2">
                  <a:lumMod val="75000"/>
                </a:schemeClr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584353" indent="-385962">
              <a:buFont typeface="+mj-lt"/>
              <a:buAutoNum type="arabicPeriod"/>
              <a:defRPr/>
            </a:pPr>
            <a:r>
              <a:rPr lang="th-TH" altLang="en-US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โครงการห้องเรียนวิทยาศาสตร์ในโรงเรียนโดยมหาวิทยาลัย (โครงการ วมว.)</a:t>
            </a:r>
          </a:p>
          <a:p>
            <a:pPr marL="584353" indent="-385962">
              <a:buFont typeface="+mj-lt"/>
              <a:buAutoNum type="arabicPeriod"/>
              <a:defRPr/>
            </a:pPr>
            <a:r>
              <a:rPr lang="th-TH" altLang="en-US" sz="22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โครงการสนับสนุนนักเรียนทุนรัฐบาลทางด้าน ว. และ ท.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735182"/>
            <a:ext cx="4513251" cy="1028228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/>
          <a:p>
            <a:pPr algn="ctr">
              <a:defRPr/>
            </a:pPr>
            <a:r>
              <a:rPr lang="th-TH" sz="6000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โครงการสำคัญ</a:t>
            </a:r>
            <a:endParaRPr lang="en-GB" sz="6000" dirty="0">
              <a:solidFill>
                <a:schemeClr val="accent2"/>
              </a:solidFill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26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8365" y="4818711"/>
            <a:ext cx="3161410" cy="181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55599" y="1243283"/>
            <a:ext cx="8116780" cy="203286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th-TH" altLang="x-none" sz="3000" b="1" dirty="0">
                <a:latin typeface="TH SarabunPSK" charset="0"/>
                <a:cs typeface="TH SarabunPSK" charset="0"/>
              </a:rPr>
              <a:t>ปี 2560</a:t>
            </a:r>
            <a:endParaRPr lang="en-US" altLang="x-none" sz="3000" b="1" dirty="0">
              <a:latin typeface="TH SarabunPSK" charset="0"/>
              <a:cs typeface="TH SarabunPSK" charset="0"/>
            </a:endParaRPr>
          </a:p>
          <a:p>
            <a:pPr lvl="1"/>
            <a:r>
              <a:rPr lang="th-TH" altLang="x-none" sz="3000" b="1" dirty="0">
                <a:latin typeface="TH SarabunPSK" charset="0"/>
                <a:cs typeface="TH SarabunPSK" charset="0"/>
              </a:rPr>
              <a:t>17-27 สิงหาคม 2560 ณ ศูนย์แสดงสินค้าและการ</a:t>
            </a:r>
            <a:r>
              <a:rPr lang="th-TH" altLang="x-none" sz="3000" b="1" dirty="0" smtClean="0">
                <a:latin typeface="TH SarabunPSK" charset="0"/>
                <a:cs typeface="TH SarabunPSK" charset="0"/>
              </a:rPr>
              <a:t>ประชุมอิม</a:t>
            </a:r>
            <a:r>
              <a:rPr lang="th-TH" altLang="x-none" sz="3000" b="1" dirty="0">
                <a:latin typeface="TH SarabunPSK" charset="0"/>
                <a:cs typeface="TH SarabunPSK" charset="0"/>
              </a:rPr>
              <a:t>แพ็ค เมืองทองธานี </a:t>
            </a:r>
          </a:p>
          <a:p>
            <a:pPr lvl="1"/>
            <a:r>
              <a:rPr lang="th-TH" altLang="x-none" sz="3000" b="1" dirty="0">
                <a:latin typeface="TH SarabunPSK" charset="0"/>
                <a:cs typeface="TH SarabunPSK" charset="0"/>
              </a:rPr>
              <a:t>ผู้เข้าชม กว่า 1,100,000 </a:t>
            </a:r>
            <a:r>
              <a:rPr lang="th-TH" altLang="x-none" sz="3000" b="1" dirty="0" smtClean="0">
                <a:latin typeface="TH SarabunPSK" charset="0"/>
                <a:cs typeface="TH SarabunPSK" charset="0"/>
              </a:rPr>
              <a:t>คน</a:t>
            </a:r>
          </a:p>
          <a:p>
            <a:pPr lvl="1"/>
            <a:r>
              <a:rPr lang="th-TH" altLang="x-none" sz="3000" b="1" dirty="0">
                <a:latin typeface="TH SarabunPSK" charset="0"/>
                <a:cs typeface="TH SarabunPSK" charset="0"/>
              </a:rPr>
              <a:t>มีแนวคิดในการนำเสนอมหกรรมวิทย์ฯ สู่ภูมิภาคในปี </a:t>
            </a:r>
            <a:r>
              <a:rPr lang="th-TH" altLang="x-none" sz="3000" b="1" dirty="0" smtClean="0">
                <a:latin typeface="TH SarabunPSK" charset="0"/>
                <a:cs typeface="TH SarabunPSK" charset="0"/>
              </a:rPr>
              <a:t>2561</a:t>
            </a:r>
            <a:endParaRPr lang="th-TH" altLang="x-none" sz="3000" b="1" dirty="0">
              <a:latin typeface="TH SarabunPSK" charset="0"/>
              <a:cs typeface="TH SarabunPSK" charset="0"/>
            </a:endParaRPr>
          </a:p>
        </p:txBody>
      </p:sp>
      <p:pic>
        <p:nvPicPr>
          <p:cNvPr id="614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21" y="3081335"/>
            <a:ext cx="7679144" cy="371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8365" y="2932298"/>
            <a:ext cx="3161410" cy="186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8365" y="1044293"/>
            <a:ext cx="3161410" cy="188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2169775" cy="103315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4858" y="270625"/>
            <a:ext cx="10494666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1. มหกรรมวิทยาศาสตร์และเทคโนโลยีแห่งชาติ และรางวัล 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Prime Minister’s Award 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27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7638" y="4747075"/>
            <a:ext cx="3682137" cy="198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0" y="1078919"/>
            <a:ext cx="8299465" cy="1073722"/>
          </a:xfrm>
        </p:spPr>
        <p:txBody>
          <a:bodyPr/>
          <a:lstStyle/>
          <a:p>
            <a:r>
              <a:rPr lang="th-TH" altLang="x-none" sz="4100" b="1" dirty="0">
                <a:latin typeface="TH SarabunPSK" charset="0"/>
                <a:cs typeface="TH SarabunPSK" charset="0"/>
              </a:rPr>
              <a:t>รางวัล </a:t>
            </a:r>
            <a:r>
              <a:rPr lang="en-US" altLang="x-none" sz="4100" b="1" dirty="0">
                <a:latin typeface="TH SarabunPSK" charset="0"/>
                <a:cs typeface="TH SarabunPSK" charset="0"/>
              </a:rPr>
              <a:t>Prime Minister’s Awards</a:t>
            </a:r>
          </a:p>
        </p:txBody>
      </p:sp>
      <p:sp>
        <p:nvSpPr>
          <p:cNvPr id="7172" name="Content Placeholder 4"/>
          <p:cNvSpPr>
            <a:spLocks noGrp="1"/>
          </p:cNvSpPr>
          <p:nvPr>
            <p:ph idx="1"/>
          </p:nvPr>
        </p:nvSpPr>
        <p:spPr>
          <a:xfrm>
            <a:off x="218432" y="2200519"/>
            <a:ext cx="8060526" cy="4452716"/>
          </a:xfrm>
        </p:spPr>
        <p:txBody>
          <a:bodyPr>
            <a:normAutofit fontScale="92500" lnSpcReduction="10000"/>
          </a:bodyPr>
          <a:lstStyle/>
          <a:p>
            <a:r>
              <a:rPr lang="th-TH" altLang="x-none" sz="2800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มอบให้นักเรียนและครู</a:t>
            </a:r>
            <a:r>
              <a:rPr lang="th-TH" altLang="x-none" sz="2800" b="1" dirty="0">
                <a:latin typeface="TH SarabunPSK" charset="0"/>
                <a:cs typeface="TH SarabunPSK" charset="0"/>
              </a:rPr>
              <a:t> ที่มีผลงาน</a:t>
            </a:r>
            <a:r>
              <a:rPr lang="th-TH" altLang="x-none" sz="2800" b="1" dirty="0" smtClean="0">
                <a:latin typeface="TH SarabunPSK" charset="0"/>
                <a:cs typeface="TH SarabunPSK" charset="0"/>
              </a:rPr>
              <a:t>ทางด้าน </a:t>
            </a:r>
            <a:r>
              <a:rPr lang="en-US" altLang="x-none" sz="2800" b="1" dirty="0" smtClean="0">
                <a:latin typeface="TH SarabunPSK" charset="0"/>
                <a:cs typeface="TH SarabunPSK" charset="0"/>
              </a:rPr>
              <a:t>S&amp;T </a:t>
            </a:r>
            <a:r>
              <a:rPr lang="th-TH" altLang="x-none" sz="2800" b="1" dirty="0" smtClean="0">
                <a:latin typeface="TH SarabunPSK" charset="0"/>
                <a:cs typeface="TH SarabunPSK" charset="0"/>
              </a:rPr>
              <a:t>ที่</a:t>
            </a:r>
            <a:r>
              <a:rPr lang="th-TH" altLang="x-none" sz="2800" b="1" dirty="0">
                <a:latin typeface="TH SarabunPSK" charset="0"/>
                <a:cs typeface="TH SarabunPSK" charset="0"/>
              </a:rPr>
              <a:t>ได้รับการ</a:t>
            </a:r>
            <a:r>
              <a:rPr lang="th-TH" altLang="x-none" sz="2800" b="1" dirty="0" smtClean="0">
                <a:latin typeface="TH SarabunPSK" charset="0"/>
                <a:cs typeface="TH SarabunPSK" charset="0"/>
              </a:rPr>
              <a:t>ยอมรับใน</a:t>
            </a:r>
            <a:r>
              <a:rPr lang="th-TH" altLang="x-none" sz="2800" b="1" dirty="0">
                <a:latin typeface="TH SarabunPSK" charset="0"/>
                <a:cs typeface="TH SarabunPSK" charset="0"/>
              </a:rPr>
              <a:t>เวที</a:t>
            </a:r>
            <a:r>
              <a:rPr lang="th-TH" altLang="x-none" sz="2800" b="1" dirty="0" smtClean="0">
                <a:latin typeface="TH SarabunPSK" charset="0"/>
                <a:cs typeface="TH SarabunPSK" charset="0"/>
              </a:rPr>
              <a:t>มาตรฐาน</a:t>
            </a:r>
            <a:br>
              <a:rPr lang="th-TH" altLang="x-none" sz="2800" b="1" dirty="0" smtClean="0">
                <a:latin typeface="TH SarabunPSK" charset="0"/>
                <a:cs typeface="TH SarabunPSK" charset="0"/>
              </a:rPr>
            </a:br>
            <a:r>
              <a:rPr lang="th-TH" altLang="x-none" sz="2800" b="1" dirty="0" smtClean="0">
                <a:latin typeface="TH SarabunPSK" charset="0"/>
                <a:cs typeface="TH SarabunPSK" charset="0"/>
              </a:rPr>
              <a:t>                            ระดับ</a:t>
            </a:r>
            <a:r>
              <a:rPr lang="th-TH" altLang="x-none" sz="2800" b="1" dirty="0">
                <a:latin typeface="TH SarabunPSK" charset="0"/>
                <a:cs typeface="TH SarabunPSK" charset="0"/>
              </a:rPr>
              <a:t>นานาชาติ</a:t>
            </a:r>
          </a:p>
          <a:p>
            <a:r>
              <a:rPr lang="en-US" altLang="x-none" sz="2800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Prime Minister’s Youth Science Award</a:t>
            </a:r>
          </a:p>
          <a:p>
            <a:pPr lvl="1"/>
            <a:r>
              <a:rPr lang="th-TH" altLang="x-none" sz="2500" b="1" dirty="0">
                <a:latin typeface="TH SarabunPSK" charset="0"/>
                <a:cs typeface="TH SarabunPSK" charset="0"/>
              </a:rPr>
              <a:t>มอบให้นักเรียนระดับมัธยมปลายหรือเทียบเท่าที่มีโครงงาน</a:t>
            </a:r>
            <a:r>
              <a:rPr lang="th-TH" altLang="x-none" sz="2500" b="1" dirty="0" smtClean="0">
                <a:latin typeface="TH SarabunPSK" charset="0"/>
                <a:cs typeface="TH SarabunPSK" charset="0"/>
              </a:rPr>
              <a:t>ด้าน </a:t>
            </a:r>
            <a:r>
              <a:rPr lang="en-US" altLang="x-none" sz="2500" b="1" dirty="0" smtClean="0">
                <a:latin typeface="TH SarabunPSK" charset="0"/>
                <a:cs typeface="TH SarabunPSK" charset="0"/>
              </a:rPr>
              <a:t>S&amp;T </a:t>
            </a:r>
            <a:r>
              <a:rPr lang="th-TH" altLang="x-none" sz="2500" b="1" dirty="0" smtClean="0">
                <a:latin typeface="TH SarabunPSK" charset="0"/>
                <a:cs typeface="TH SarabunPSK" charset="0"/>
              </a:rPr>
              <a:t>ที่</a:t>
            </a:r>
            <a:r>
              <a:rPr lang="th-TH" altLang="x-none" sz="2500" b="1" dirty="0">
                <a:latin typeface="TH SarabunPSK" charset="0"/>
                <a:cs typeface="TH SarabunPSK" charset="0"/>
              </a:rPr>
              <a:t>ได้รับ</a:t>
            </a:r>
            <a:r>
              <a:rPr lang="th-TH" altLang="x-none" sz="2500" b="1" dirty="0" smtClean="0">
                <a:latin typeface="TH SarabunPSK" charset="0"/>
                <a:cs typeface="TH SarabunPSK" charset="0"/>
              </a:rPr>
              <a:t>รางวัล</a:t>
            </a:r>
            <a:br>
              <a:rPr lang="th-TH" altLang="x-none" sz="2500" b="1" dirty="0" smtClean="0">
                <a:latin typeface="TH SarabunPSK" charset="0"/>
                <a:cs typeface="TH SarabunPSK" charset="0"/>
              </a:rPr>
            </a:br>
            <a:r>
              <a:rPr lang="th-TH" altLang="x-none" sz="2500" b="1" dirty="0" smtClean="0">
                <a:latin typeface="TH SarabunPSK" charset="0"/>
                <a:cs typeface="TH SarabunPSK" charset="0"/>
              </a:rPr>
              <a:t>ใน</a:t>
            </a:r>
            <a:r>
              <a:rPr lang="th-TH" altLang="x-none" sz="2500" b="1" dirty="0">
                <a:latin typeface="TH SarabunPSK" charset="0"/>
                <a:cs typeface="TH SarabunPSK" charset="0"/>
              </a:rPr>
              <a:t>การประกวดโครงงานระดับนานาชาติ</a:t>
            </a:r>
          </a:p>
          <a:p>
            <a:pPr lvl="1"/>
            <a:r>
              <a:rPr lang="th-TH" altLang="x-none" sz="2500" b="1" dirty="0">
                <a:latin typeface="TH SarabunPSK" charset="0"/>
                <a:cs typeface="TH SarabunPSK" charset="0"/>
              </a:rPr>
              <a:t>โล่เกียรติยศ + ใบประกาศเกียรติคุณ + โอกาสได้รับทุนการศึกษาระดับปริญญาตรีสายวิทยาศาสตร์ในประเทศ</a:t>
            </a:r>
          </a:p>
          <a:p>
            <a:r>
              <a:rPr lang="en-US" altLang="x-none" sz="2800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Prime Minister’s Science Teacher Award</a:t>
            </a:r>
          </a:p>
          <a:p>
            <a:pPr lvl="1"/>
            <a:r>
              <a:rPr lang="th-TH" altLang="x-none" sz="2500" b="1" dirty="0">
                <a:latin typeface="TH SarabunPSK" charset="0"/>
                <a:cs typeface="TH SarabunPSK" charset="0"/>
              </a:rPr>
              <a:t>มอบให้ครูระดับมัธยมศึกษาตอนปลายที่มีผลงานเป็นที่ปรึกษาในการทำโครงงานและส่งเสริมเยาวชนให้เข้าร่วมกิจกรรมอย่างสม่ำเสมอ</a:t>
            </a:r>
          </a:p>
          <a:p>
            <a:pPr lvl="1"/>
            <a:r>
              <a:rPr lang="th-TH" altLang="x-none" sz="2500" b="1" dirty="0">
                <a:latin typeface="TH SarabunPSK" charset="0"/>
                <a:cs typeface="TH SarabunPSK" charset="0"/>
              </a:rPr>
              <a:t>โล่เกียรติยศ + ใบประกาศเกียรติคุณ + เงินรางวัล 20,000 บาท</a:t>
            </a:r>
            <a:endParaRPr lang="en-US" altLang="x-none" sz="2500" b="1" dirty="0">
              <a:latin typeface="TH SarabunPSK" charset="0"/>
              <a:cs typeface="TH SarabunPSK" charset="0"/>
            </a:endParaRPr>
          </a:p>
        </p:txBody>
      </p:sp>
      <p:pic>
        <p:nvPicPr>
          <p:cNvPr id="717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7638" y="1109562"/>
            <a:ext cx="3682137" cy="190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7638" y="2986423"/>
            <a:ext cx="3682137" cy="176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0"/>
            <a:ext cx="12169775" cy="103315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4858" y="270625"/>
            <a:ext cx="10494666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1. มหกรรมวิทยาศาสตร์และเทคโนโลยีแห่งชาติ และรางวัล 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Prime Minister’s Award 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28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07" t="13568" r="3702" b="11809"/>
          <a:stretch>
            <a:fillRect/>
          </a:stretch>
        </p:blipFill>
        <p:spPr bwMode="auto">
          <a:xfrm>
            <a:off x="10371167" y="5224475"/>
            <a:ext cx="1798608" cy="15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1285" y="3822433"/>
            <a:ext cx="7348672" cy="1902108"/>
          </a:xfrm>
        </p:spPr>
        <p:txBody>
          <a:bodyPr>
            <a:normAutofit/>
          </a:bodyPr>
          <a:lstStyle/>
          <a:p>
            <a:r>
              <a:rPr lang="en-US" altLang="x-none" sz="2800" b="1" dirty="0" smtClean="0">
                <a:latin typeface="TH SarabunPSK" charset="0"/>
                <a:cs typeface="TH SarabunPSK" charset="0"/>
              </a:rPr>
              <a:t> </a:t>
            </a:r>
            <a:r>
              <a:rPr lang="th-TH" altLang="x-none" sz="2800" b="1" dirty="0" smtClean="0">
                <a:solidFill>
                  <a:srgbClr val="FF0000"/>
                </a:solidFill>
                <a:latin typeface="TH SarabunPSK" charset="0"/>
                <a:cs typeface="TH SarabunPSK" charset="0"/>
              </a:rPr>
              <a:t>“จัตุรัส</a:t>
            </a:r>
            <a:r>
              <a:rPr lang="th-TH" altLang="x-none" sz="2800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วิทยาศาสตร์ภูมิภาค”</a:t>
            </a:r>
            <a:r>
              <a:rPr lang="th-TH" altLang="x-none" sz="2800" b="1" dirty="0">
                <a:latin typeface="TH SarabunPSK" charset="0"/>
                <a:cs typeface="TH SarabunPSK" charset="0"/>
              </a:rPr>
              <a:t> </a:t>
            </a:r>
            <a:r>
              <a:rPr lang="th-TH" altLang="x-none" sz="2800" b="1" dirty="0" smtClean="0">
                <a:latin typeface="TH SarabunPSK" charset="0"/>
                <a:cs typeface="TH SarabunPSK" charset="0"/>
              </a:rPr>
              <a:t>- นิทรรศการ</a:t>
            </a:r>
            <a:r>
              <a:rPr lang="th-TH" altLang="x-none" sz="2800" b="1" dirty="0">
                <a:latin typeface="TH SarabunPSK" charset="0"/>
                <a:cs typeface="TH SarabunPSK" charset="0"/>
              </a:rPr>
              <a:t>และกิจกรรมเสริมศึกษาที่เชื่อมโยงสาระใน </a:t>
            </a:r>
            <a:r>
              <a:rPr lang="th-TH" altLang="x-none" sz="2800" b="1" dirty="0" smtClean="0">
                <a:solidFill>
                  <a:srgbClr val="FF0000"/>
                </a:solidFill>
                <a:latin typeface="TH SarabunPSK" charset="0"/>
                <a:cs typeface="TH SarabunPSK" charset="0"/>
              </a:rPr>
              <a:t>“</a:t>
            </a:r>
            <a:r>
              <a:rPr lang="th-TH" altLang="x-none" sz="2800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ศูนย์นวัตกรรมแห่งอนาคต (</a:t>
            </a:r>
            <a:r>
              <a:rPr lang="en-US" altLang="x-none" sz="2800" b="1" dirty="0" err="1">
                <a:solidFill>
                  <a:srgbClr val="FF0000"/>
                </a:solidFill>
                <a:latin typeface="TH SarabunPSK" charset="0"/>
                <a:cs typeface="TH SarabunPSK" charset="0"/>
              </a:rPr>
              <a:t>Futurium</a:t>
            </a:r>
            <a:r>
              <a:rPr lang="en-US" altLang="x-none" sz="2800" b="1" dirty="0">
                <a:solidFill>
                  <a:srgbClr val="FF0000"/>
                </a:solidFill>
                <a:latin typeface="TH SarabunPSK" charset="0"/>
                <a:cs typeface="TH SarabunPSK" charset="0"/>
              </a:rPr>
              <a:t>)”</a:t>
            </a:r>
            <a:r>
              <a:rPr lang="en-US" altLang="x-none" sz="2800" b="1" dirty="0">
                <a:latin typeface="TH SarabunPSK" charset="0"/>
                <a:cs typeface="TH SarabunPSK" charset="0"/>
              </a:rPr>
              <a:t> </a:t>
            </a:r>
            <a:r>
              <a:rPr lang="th-TH" altLang="x-none" sz="2800" b="1" dirty="0">
                <a:latin typeface="TH SarabunPSK" charset="0"/>
                <a:cs typeface="TH SarabunPSK" charset="0"/>
              </a:rPr>
              <a:t/>
            </a:r>
            <a:br>
              <a:rPr lang="th-TH" altLang="x-none" sz="2800" b="1" dirty="0">
                <a:latin typeface="TH SarabunPSK" charset="0"/>
                <a:cs typeface="TH SarabunPSK" charset="0"/>
              </a:rPr>
            </a:br>
            <a:r>
              <a:rPr lang="th-TH" altLang="x-none" sz="2800" b="1" dirty="0">
                <a:latin typeface="TH SarabunPSK" charset="0"/>
                <a:cs typeface="TH SarabunPSK" charset="0"/>
              </a:rPr>
              <a:t>กับองค์ความรู้ที่มีในพื้นที่ภูมิภาคต่าง ๆ เน้นการพัฒนา </a:t>
            </a:r>
            <a:r>
              <a:rPr lang="th-TH" altLang="x-none" sz="2800" b="1" dirty="0" smtClean="0">
                <a:latin typeface="TH SarabunPSK" charset="0"/>
                <a:cs typeface="TH SarabunPSK" charset="0"/>
              </a:rPr>
              <a:t/>
            </a:r>
            <a:br>
              <a:rPr lang="th-TH" altLang="x-none" sz="2800" b="1" dirty="0" smtClean="0">
                <a:latin typeface="TH SarabunPSK" charset="0"/>
                <a:cs typeface="TH SarabunPSK" charset="0"/>
              </a:rPr>
            </a:br>
            <a:r>
              <a:rPr lang="th-TH" altLang="x-none" sz="2800" b="1" dirty="0" smtClean="0">
                <a:latin typeface="TH SarabunPSK" charset="0"/>
                <a:cs typeface="TH SarabunPSK" charset="0"/>
              </a:rPr>
              <a:t>การ</a:t>
            </a:r>
            <a:r>
              <a:rPr lang="th-TH" altLang="x-none" sz="2800" b="1" dirty="0">
                <a:latin typeface="TH SarabunPSK" charset="0"/>
                <a:cs typeface="TH SarabunPSK" charset="0"/>
              </a:rPr>
              <a:t>เตรียมคนด้านอาชีพ วทน. </a:t>
            </a:r>
            <a:r>
              <a:rPr lang="en-US" altLang="x-none" sz="2800" b="1" dirty="0" smtClean="0">
                <a:solidFill>
                  <a:srgbClr val="FF0000"/>
                </a:solidFill>
                <a:latin typeface="TH SarabunPSK" charset="0"/>
                <a:cs typeface="TH SarabunPSK" charset="0"/>
              </a:rPr>
              <a:t>(Job World)</a:t>
            </a:r>
            <a:endParaRPr lang="th-TH" altLang="x-none" sz="2800" b="1" dirty="0">
              <a:solidFill>
                <a:srgbClr val="FF0000"/>
              </a:solidFill>
              <a:latin typeface="TH SarabunPSK" charset="0"/>
              <a:cs typeface="TH SarabunPSK" charset="0"/>
            </a:endParaRPr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0" t="12704" b="10882"/>
          <a:stretch>
            <a:fillRect/>
          </a:stretch>
        </p:blipFill>
        <p:spPr bwMode="auto">
          <a:xfrm>
            <a:off x="8228027" y="5224475"/>
            <a:ext cx="2214578" cy="15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69775" cy="103315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56367" y="136423"/>
            <a:ext cx="3212224" cy="658896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2. โครงการ </a:t>
            </a:r>
            <a:r>
              <a:rPr lang="en-GB" altLang="x-none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Futurium</a:t>
            </a:r>
            <a:r>
              <a:rPr lang="en-GB" altLang="x-non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 </a:t>
            </a: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471779" y="1366823"/>
            <a:ext cx="7643866" cy="2428892"/>
          </a:xfrm>
          <a:prstGeom prst="rect">
            <a:avLst/>
          </a:prstGeom>
        </p:spPr>
        <p:txBody>
          <a:bodyPr vert="horz" lIns="100054" tIns="50027" rIns="100054" bIns="50027" rtlCol="0">
            <a:noAutofit/>
          </a:bodyPr>
          <a:lstStyle/>
          <a:p>
            <a:pPr marL="375201" marR="0" lvl="0" indent="-375201" algn="l" defTabSz="100053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charset="0"/>
                <a:ea typeface="Arial" charset="0"/>
                <a:cs typeface="TH SarabunPSK" charset="0"/>
              </a:rPr>
              <a:t>การให้สิทธิประโยชน์ทางภาษี </a:t>
            </a:r>
            <a:r>
              <a:rPr kumimoji="0" lang="en-US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charset="0"/>
                <a:ea typeface="Arial" charset="0"/>
                <a:cs typeface="TH SarabunPSK" charset="0"/>
              </a:rPr>
              <a:t>- </a:t>
            </a:r>
            <a:r>
              <a:rPr kumimoji="0" lang="th-TH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charset="0"/>
                <a:ea typeface="Arial" charset="0"/>
                <a:cs typeface="TH SarabunPSK" charset="0"/>
              </a:rPr>
              <a:t>วันที่ 17 พฤศจิกายน 2561 กรมสรรพากรประกาศให้ </a:t>
            </a:r>
            <a:r>
              <a:rPr kumimoji="0" lang="th-TH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charset="0"/>
                <a:ea typeface="Arial" charset="0"/>
                <a:cs typeface="TH SarabunPSK" charset="0"/>
              </a:rPr>
              <a:t>“การส่งเสริมการแสดงกิจกรรมหรือผลงานสิ่งประดิษฐ์และการจัดนิทรรศการทาง วทน. ให้แก่หน่วยงานภายใต้การบริหารจัดการของ อพวช.”</a:t>
            </a:r>
            <a:r>
              <a:rPr kumimoji="0" lang="th-TH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charset="0"/>
                <a:ea typeface="Arial" charset="0"/>
                <a:cs typeface="TH SarabunPSK" charset="0"/>
              </a:rPr>
              <a:t> เป็นรายจ่ายเพื่อการสาธารณประโยชน์ </a:t>
            </a:r>
            <a:br>
              <a:rPr kumimoji="0" lang="th-TH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charset="0"/>
                <a:ea typeface="Arial" charset="0"/>
                <a:cs typeface="TH SarabunPSK" charset="0"/>
              </a:rPr>
            </a:br>
            <a:r>
              <a:rPr kumimoji="0" lang="th-TH" altLang="x-none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charset="0"/>
                <a:ea typeface="Arial" charset="0"/>
                <a:cs typeface="TH SarabunPSK" charset="0"/>
              </a:rPr>
              <a:t>(หักค่าใช้จ่ายได้ไม่เกินร้อยละ 2 ของกำไรสุทธิ)</a:t>
            </a:r>
            <a:endParaRPr kumimoji="0" lang="th-TH" altLang="x-none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charset="0"/>
              <a:ea typeface="Arial" charset="0"/>
              <a:cs typeface="TH SarabunPSK" charset="0"/>
              <a:sym typeface="TH SarabunPSK" charset="0"/>
            </a:endParaRP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3117" y="3206341"/>
            <a:ext cx="3924000" cy="194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8027" y="1067549"/>
            <a:ext cx="3929090" cy="208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29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751" r="2726"/>
          <a:stretch>
            <a:fillRect/>
          </a:stretch>
        </p:blipFill>
        <p:spPr>
          <a:xfrm>
            <a:off x="340038" y="175298"/>
            <a:ext cx="11438923" cy="6642400"/>
          </a:xfr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72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itle 1"/>
          <p:cNvSpPr txBox="1">
            <a:spLocks/>
          </p:cNvSpPr>
          <p:nvPr/>
        </p:nvSpPr>
        <p:spPr bwMode="auto">
          <a:xfrm>
            <a:off x="2387148" y="877143"/>
            <a:ext cx="7582706" cy="75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85" tIns="51942" rIns="103885" bIns="51942" anchor="b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th-TH" altLang="x-none" sz="3600" b="1" dirty="0">
                <a:latin typeface="TH SarabunPSK" charset="0"/>
                <a:cs typeface="TH SarabunPSK" charset="0"/>
              </a:rPr>
              <a:t>จัดหาและสร้างระบบดาวเทียมสำรวจโลก</a:t>
            </a:r>
            <a:endParaRPr lang="en-US" altLang="x-none" sz="3600" b="1" dirty="0">
              <a:latin typeface="TH SarabunPSK" charset="0"/>
              <a:cs typeface="TH SarabunPSK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2464" y="1571215"/>
          <a:ext cx="11061710" cy="2292350"/>
        </p:xfrm>
        <a:graphic>
          <a:graphicData uri="http://schemas.openxmlformats.org/drawingml/2006/table">
            <a:tbl>
              <a:tblPr/>
              <a:tblGrid>
                <a:gridCol w="5530855"/>
                <a:gridCol w="5530855"/>
              </a:tblGrid>
              <a:tr h="22923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h-TH" altLang="x-non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   ดาวเทียม</a:t>
                      </a:r>
                      <a:r>
                        <a:rPr kumimoji="0" lang="th-TH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หลัก ขนาดประมาณ 500 กก.                                                                </a:t>
                      </a:r>
                      <a:r>
                        <a:rPr kumimoji="0" lang="th-TH" altLang="x-non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 </a:t>
                      </a:r>
                      <a:br>
                        <a:rPr kumimoji="0" lang="th-TH" altLang="x-non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</a:br>
                      <a:r>
                        <a:rPr kumimoji="0" lang="th-TH" altLang="x-non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     ความ</a:t>
                      </a:r>
                      <a:r>
                        <a:rPr kumimoji="0" lang="th-TH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ละเอียดการถ่ายภาพ 0.5 ม. 1 ดวง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x-non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charset="0"/>
                        <a:cs typeface="TH SarabunPSK" charset="0"/>
                      </a:endParaRPr>
                    </a:p>
                  </a:txBody>
                  <a:tcPr marL="112336" marR="112336" marT="45847" marB="458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th-TH" altLang="x-non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   ดาวเทียม</a:t>
                      </a:r>
                      <a:r>
                        <a:rPr kumimoji="0" lang="th-TH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ขนาดเล็ก ขนาดประมาณ 50 กก.                                                                              </a:t>
                      </a:r>
                      <a:r>
                        <a:rPr kumimoji="0" lang="th-TH" altLang="x-non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/>
                      </a:r>
                      <a:br>
                        <a:rPr kumimoji="0" lang="th-TH" altLang="x-non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</a:br>
                      <a:r>
                        <a:rPr kumimoji="0" lang="th-TH" altLang="x-non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     ความ</a:t>
                      </a:r>
                      <a:r>
                        <a:rPr kumimoji="0" lang="th-TH" altLang="x-none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charset="0"/>
                          <a:cs typeface="TH SarabunPSK" charset="0"/>
                        </a:rPr>
                        <a:t>ละเอียดการถ่ายภาพ 2 ม. 1 ดวง สร้างในประเทศไทย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altLang="x-none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H SarabunPSK" charset="0"/>
                        <a:cs typeface="TH SarabunPSK" charset="0"/>
                      </a:endParaRPr>
                    </a:p>
                  </a:txBody>
                  <a:tcPr marL="112336" marR="112336" marT="45847" marB="458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15" name="Picture 2" descr="http://spacenews.com/wp-content/uploads/2017/11/earth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753" y="2321005"/>
            <a:ext cx="2008793" cy="116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2" descr="https://www.sstl.co.uk/SSTL/media/News-Assets/14-Jan-14/Earthmapper_2.Final-Color-Output-copy-lores_300dpi.jpg?width=1181&amp;height=1181&amp;ext=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651" y="2375129"/>
            <a:ext cx="1521222" cy="113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42716" y="3481507"/>
            <a:ext cx="11518380" cy="2741269"/>
          </a:xfrm>
          <a:prstGeom prst="rect">
            <a:avLst/>
          </a:prstGeom>
        </p:spPr>
        <p:txBody>
          <a:bodyPr lIns="103885" tIns="51942" rIns="103885" bIns="51942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9569" indent="-389569" algn="l">
              <a:buFont typeface="Arial" panose="020B0604020202020204" pitchFamily="34" charset="0"/>
              <a:buChar char="•"/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อาคารและเครื่องมือเพื่อการประกอบและทดสอบดาวเทียมที่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Space </a:t>
            </a:r>
            <a:r>
              <a:rPr lang="en-US" b="1" dirty="0" err="1" smtClean="0">
                <a:latin typeface="TH SarabunPSK" pitchFamily="34" charset="-34"/>
                <a:cs typeface="TH SarabunPSK" pitchFamily="34" charset="-34"/>
              </a:rPr>
              <a:t>Krenovation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Park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ศรีราชา</a:t>
            </a:r>
          </a:p>
          <a:p>
            <a:pPr>
              <a:defRPr/>
            </a:pP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endParaRPr lang="th-TH" sz="1100" b="1" dirty="0">
              <a:latin typeface="TH SarabunPSK" pitchFamily="34" charset="-34"/>
              <a:cs typeface="TH SarabunPSK" pitchFamily="34" charset="-34"/>
            </a:endParaRPr>
          </a:p>
          <a:p>
            <a:pPr marL="389569" indent="-389569" algn="l">
              <a:buFont typeface="Arial" panose="020B0604020202020204" pitchFamily="34" charset="0"/>
              <a:buChar char="•"/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ระบบควบคุม รับสัญญาณและผลิตภาพถ่ายจากดาวเทียมเพื่อภารกิจทางพลเรือนและภารกิจทางการทหาร</a:t>
            </a:r>
          </a:p>
          <a:p>
            <a:pPr>
              <a:defRPr/>
            </a:pP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5618" name="Picture 4" descr="http://cdn.satellitetoday.com/wp-content/uploads/2015/12/Mating-SG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407" y="3965448"/>
            <a:ext cx="2311086" cy="105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6" descr="http://rsaa.anu.edu.au/files/AITC_internal_n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9762" y="3989326"/>
            <a:ext cx="2205771" cy="105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8" descr="https://i.pinimg.com/originals/00/68/ca/0068ca24656ad8483b04940ee2722c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869" y="3944752"/>
            <a:ext cx="2108257" cy="114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10" descr="http://i.telegraph.co.uk/multimedia/archive/02768/geoff-pugh-3_2768696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058" y="5605114"/>
            <a:ext cx="2297435" cy="103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12" descr="https://media.defense.gov/2007/Oct/26/2000437025/-1/-1/0/071025-F-5646S-3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557" y="5600339"/>
            <a:ext cx="2236976" cy="102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713" y="5617850"/>
            <a:ext cx="2410552" cy="107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0" y="0"/>
            <a:ext cx="12169775" cy="972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456367" y="152377"/>
            <a:ext cx="7388046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3. 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โครงการระบบดาวเทียมสำรวจเพื่อการพัฒนา (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THEOS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-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2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)</a:t>
            </a:r>
            <a:endParaRPr lang="en-GB" altLang="x-none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charset="0"/>
              <a:ea typeface="Tahoma" charset="0"/>
              <a:cs typeface="TH SarabunPSK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80939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30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227" y="3938591"/>
            <a:ext cx="10072758" cy="288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2169775" cy="972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56367" y="152377"/>
            <a:ext cx="7388046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3</a:t>
            </a:r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. 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โครงการระบบดาวเทียมสำรวจเพื่อการพัฒนา (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THEOS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-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2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)</a:t>
            </a:r>
            <a:endParaRPr lang="en-GB" altLang="x-none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charset="0"/>
              <a:ea typeface="Tahoma" charset="0"/>
              <a:cs typeface="TH SarabunPSK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009633"/>
            <a:ext cx="12169775" cy="1146175"/>
          </a:xfrm>
          <a:prstGeom prst="rect">
            <a:avLst/>
          </a:prstGeom>
        </p:spPr>
        <p:txBody>
          <a:bodyPr lIns="103885" tIns="51942" rIns="103885" bIns="51942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th-TH" altLang="x-none" sz="3200" b="1" dirty="0">
                <a:latin typeface="TH SarabunPSK" charset="0"/>
                <a:cs typeface="TH SarabunPSK" charset="0"/>
              </a:rPr>
              <a:t>พัฒนาระบบประยุกต์ใช้งานข้อมูลจากดาวเทียมสำรวจ</a:t>
            </a:r>
            <a:r>
              <a:rPr lang="th-TH" altLang="x-none" sz="3200" b="1" dirty="0" smtClean="0">
                <a:latin typeface="TH SarabunPSK" charset="0"/>
                <a:cs typeface="TH SarabunPSK" charset="0"/>
              </a:rPr>
              <a:t>โลก</a:t>
            </a:r>
          </a:p>
          <a:p>
            <a:pPr algn="ctr"/>
            <a:r>
              <a:rPr lang="th-TH" altLang="x-none" sz="3200" b="1" dirty="0" smtClean="0">
                <a:latin typeface="TH SarabunPSK" charset="0"/>
                <a:cs typeface="TH SarabunPSK" charset="0"/>
              </a:rPr>
              <a:t>เพื่อ</a:t>
            </a:r>
            <a:r>
              <a:rPr lang="th-TH" altLang="x-none" sz="3200" b="1" dirty="0">
                <a:latin typeface="TH SarabunPSK" charset="0"/>
                <a:cs typeface="TH SarabunPSK" charset="0"/>
              </a:rPr>
              <a:t>สนับสนุนและยกระดับภารกิจของหน่วยงานต่างๆ ใน 6 ด้าน</a:t>
            </a:r>
            <a:endParaRPr lang="en-US" altLang="x-none" sz="3200" b="1" dirty="0">
              <a:latin typeface="TH SarabunPSK" charset="0"/>
              <a:cs typeface="TH SarabunPSK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27169" y="2355405"/>
            <a:ext cx="9429816" cy="1654624"/>
          </a:xfrm>
          <a:prstGeom prst="rect">
            <a:avLst/>
          </a:prstGeom>
        </p:spPr>
        <p:txBody>
          <a:bodyPr lIns="103885" tIns="51942" rIns="103885" bIns="51942" numCol="2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517" indent="-261517" algn="l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1. ผลประโยชน์ทางสังคมและความมั่นคงของประเทศ</a:t>
            </a:r>
          </a:p>
          <a:p>
            <a:pPr marL="261517" indent="-261517" algn="l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2. การจัดการเมืองและพื้นที่เศรษฐกิจ</a:t>
            </a:r>
          </a:p>
          <a:p>
            <a:pPr marL="261517" indent="-261517" algn="l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3. ทรัพยากรธรรมชาติและระบบนิเวศ</a:t>
            </a:r>
          </a:p>
          <a:p>
            <a:pPr marL="523032" indent="-216427" algn="l">
              <a:defRPr/>
            </a:pPr>
            <a:endParaRPr lang="th-TH" b="1" dirty="0" smtClean="0">
              <a:latin typeface="TH SarabunPSK" pitchFamily="34" charset="-34"/>
              <a:cs typeface="TH SarabunPSK" pitchFamily="34" charset="-34"/>
            </a:endParaRPr>
          </a:p>
          <a:p>
            <a:pPr marL="523032" indent="-216427" algn="l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4. การจัดการน้ำ</a:t>
            </a:r>
          </a:p>
          <a:p>
            <a:pPr marL="523032" indent="-216427" algn="l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5. การจัดการภัยพิบัติ</a:t>
            </a:r>
          </a:p>
          <a:p>
            <a:pPr marL="523032" indent="-216427" algn="l">
              <a:defRPr/>
            </a:pP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6. การเกษตรและความมั่นคงทางอาหาร</a:t>
            </a:r>
          </a:p>
          <a:p>
            <a:pPr algn="l">
              <a:defRPr/>
            </a:pP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80939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31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>
            <a:extLst>
              <a:ext uri="{FF2B5EF4-FFF2-40B4-BE49-F238E27FC236}"/>
            </a:extLst>
          </p:cNvPr>
          <p:cNvSpPr/>
          <p:nvPr/>
        </p:nvSpPr>
        <p:spPr>
          <a:xfrm>
            <a:off x="0" y="913757"/>
            <a:ext cx="12169775" cy="8755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US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: มุมมน 2">
            <a:extLst>
              <a:ext uri="{FF2B5EF4-FFF2-40B4-BE49-F238E27FC236}"/>
            </a:extLst>
          </p:cNvPr>
          <p:cNvSpPr/>
          <p:nvPr/>
        </p:nvSpPr>
        <p:spPr>
          <a:xfrm>
            <a:off x="-3901" y="1789306"/>
            <a:ext cx="6389132" cy="4450980"/>
          </a:xfrm>
          <a:prstGeom prst="roundRect">
            <a:avLst>
              <a:gd name="adj" fmla="val 2112"/>
            </a:avLst>
          </a:prstGeom>
          <a:solidFill>
            <a:schemeClr val="accent4">
              <a:lumMod val="40000"/>
              <a:lumOff val="6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US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8" name="รูปภาพ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685" y="3987734"/>
            <a:ext cx="3629480" cy="135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537" y="3196555"/>
            <a:ext cx="2291584" cy="260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กล่องข้อความ 19"/>
          <p:cNvSpPr txBox="1">
            <a:spLocks noChangeArrowheads="1"/>
          </p:cNvSpPr>
          <p:nvPr/>
        </p:nvSpPr>
        <p:spPr bwMode="auto">
          <a:xfrm>
            <a:off x="146272" y="938195"/>
            <a:ext cx="11902585" cy="81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85" tIns="51942" rIns="103885" bIns="51942">
            <a:spAutoFit/>
          </a:bodyPr>
          <a:lstStyle>
            <a:lvl1pPr defTabSz="37147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71475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71475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71475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71475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ts val="2670"/>
              </a:lnSpc>
            </a:pPr>
            <a:r>
              <a:rPr lang="en-US" altLang="x-none" sz="30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Eastern Economic Corridor of Innovation </a:t>
            </a:r>
            <a:r>
              <a:rPr lang="en-US" altLang="x-none" sz="3000" b="1" dirty="0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  <a:t>(</a:t>
            </a:r>
            <a:r>
              <a:rPr lang="en-US" altLang="x-none" sz="3000" b="1" dirty="0" err="1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  <a:t>EECi</a:t>
            </a:r>
            <a:r>
              <a:rPr lang="en-US" altLang="x-none" sz="3000" b="1" dirty="0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  <a:t>)</a:t>
            </a:r>
            <a:r>
              <a:rPr lang="th-TH" altLang="x-none" sz="3000" b="1" dirty="0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  <a:t> คือ </a:t>
            </a:r>
            <a:r>
              <a:rPr lang="en-US" altLang="x-none" sz="30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Science/Innovation Park </a:t>
            </a:r>
            <a:r>
              <a:rPr lang="th-TH" altLang="x-none" sz="3000" b="1" dirty="0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  <a:t/>
            </a:r>
            <a:br>
              <a:rPr lang="th-TH" altLang="x-none" sz="3000" b="1" dirty="0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</a:br>
            <a:r>
              <a:rPr lang="th-TH" altLang="x-none" sz="3000" b="1" dirty="0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ที่</a:t>
            </a:r>
            <a:r>
              <a:rPr lang="th-TH" altLang="x-none" sz="30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มุ่งเป้า</a:t>
            </a:r>
            <a:r>
              <a:rPr lang="th-TH" altLang="x-none" sz="3000" b="1" dirty="0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รองรับการ</a:t>
            </a:r>
            <a:r>
              <a:rPr lang="th-TH" altLang="x-none" sz="30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นำผลงานวิจัยไปใช้ประโยชน์ (</a:t>
            </a:r>
            <a:r>
              <a:rPr lang="en-US" altLang="x-none" sz="30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Translational Research)</a:t>
            </a:r>
            <a:endParaRPr lang="th-TH" altLang="x-none" sz="3000" b="1" dirty="0">
              <a:solidFill>
                <a:srgbClr val="000000"/>
              </a:solidFill>
              <a:latin typeface="TH SarabunPSK" charset="0"/>
              <a:cs typeface="TH SarabunPSK" charset="0"/>
            </a:endParaRPr>
          </a:p>
        </p:txBody>
      </p:sp>
      <p:sp>
        <p:nvSpPr>
          <p:cNvPr id="26" name="สี่เหลี่ยมผืนผ้า 25">
            <a:extLst>
              <a:ext uri="{FF2B5EF4-FFF2-40B4-BE49-F238E27FC236}"/>
            </a:extLst>
          </p:cNvPr>
          <p:cNvSpPr/>
          <p:nvPr/>
        </p:nvSpPr>
        <p:spPr>
          <a:xfrm>
            <a:off x="101415" y="1980336"/>
            <a:ext cx="1854480" cy="566563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/>
          <a:p>
            <a:pPr defTabSz="422033">
              <a:defRPr/>
            </a:pPr>
            <a:r>
              <a:rPr lang="th-TH" sz="3000" b="1" u="sng" kern="0" dirty="0">
                <a:solidFill>
                  <a:srgbClr val="44546A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ที่ตั้งของ </a:t>
            </a:r>
            <a:r>
              <a:rPr lang="en-US" sz="3000" b="1" u="sng" kern="0" dirty="0" err="1">
                <a:solidFill>
                  <a:srgbClr val="44546A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EECi</a:t>
            </a:r>
            <a:r>
              <a:rPr lang="en-US" sz="3000" b="1" u="sng" kern="0" dirty="0">
                <a:solidFill>
                  <a:srgbClr val="44546A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endParaRPr lang="th-TH" sz="2600" dirty="0">
              <a:solidFill>
                <a:srgbClr val="44546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72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15" y="3196555"/>
            <a:ext cx="1741605" cy="238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กล่องข้อความ 21"/>
          <p:cNvSpPr txBox="1">
            <a:spLocks noChangeArrowheads="1"/>
          </p:cNvSpPr>
          <p:nvPr/>
        </p:nvSpPr>
        <p:spPr bwMode="auto">
          <a:xfrm>
            <a:off x="6406685" y="1926211"/>
            <a:ext cx="3795254" cy="56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000" b="1" u="sng" dirty="0">
                <a:solidFill>
                  <a:srgbClr val="525252"/>
                </a:solidFill>
                <a:latin typeface="TH SarabunPSK" charset="0"/>
                <a:cs typeface="TH SarabunPSK" charset="0"/>
              </a:rPr>
              <a:t>พันธมิตร </a:t>
            </a:r>
            <a:r>
              <a:rPr lang="en-US" altLang="x-none" sz="3000" b="1" u="sng" dirty="0" err="1">
                <a:solidFill>
                  <a:srgbClr val="525252"/>
                </a:solidFill>
                <a:latin typeface="TH SarabunPSK" charset="0"/>
                <a:cs typeface="TH SarabunPSK" charset="0"/>
              </a:rPr>
              <a:t>EECi</a:t>
            </a:r>
            <a:r>
              <a:rPr lang="en-US" altLang="x-none" sz="3000" b="1" u="sng" dirty="0">
                <a:solidFill>
                  <a:srgbClr val="525252"/>
                </a:solidFill>
                <a:latin typeface="TH SarabunPSK" charset="0"/>
                <a:cs typeface="TH SarabunPSK" charset="0"/>
              </a:rPr>
              <a:t> </a:t>
            </a:r>
          </a:p>
        </p:txBody>
      </p:sp>
      <p:sp>
        <p:nvSpPr>
          <p:cNvPr id="11274" name="กล่องข้อความ 22"/>
          <p:cNvSpPr txBox="1">
            <a:spLocks noChangeArrowheads="1"/>
          </p:cNvSpPr>
          <p:nvPr/>
        </p:nvSpPr>
        <p:spPr bwMode="auto">
          <a:xfrm>
            <a:off x="6593912" y="5523927"/>
            <a:ext cx="5575863" cy="117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85" tIns="51942" rIns="103885" bIns="51942"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x-none" sz="1800" b="1" u="sng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63  </a:t>
            </a:r>
            <a:r>
              <a:rPr lang="th-TH" altLang="x-none" sz="1800" b="1" u="sng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พันธมิตร</a:t>
            </a:r>
            <a:r>
              <a:rPr lang="en-US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: 23 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มหาวิทยาลัย</a:t>
            </a:r>
            <a:r>
              <a:rPr lang="en-US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 21 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บริษัทเอกชน </a:t>
            </a:r>
            <a:r>
              <a:rPr lang="en-US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11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</a:t>
            </a:r>
            <a:r>
              <a:rPr lang="en-US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หน่วยงานภาครัฐ </a:t>
            </a:r>
            <a:b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</a:b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และ </a:t>
            </a:r>
            <a:r>
              <a:rPr lang="en-US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6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สถาบันวิจัยต่างชาติ</a:t>
            </a:r>
            <a:endParaRPr lang="en-US" altLang="x-none" sz="1800" b="1" dirty="0">
              <a:solidFill>
                <a:srgbClr val="000000"/>
              </a:solidFill>
              <a:latin typeface="TH SarabunPSK" charset="0"/>
              <a:cs typeface="TH SarabunPSK" charset="0"/>
            </a:endParaRPr>
          </a:p>
          <a:p>
            <a:pPr>
              <a:lnSpc>
                <a:spcPts val="1988"/>
              </a:lnSpc>
              <a:buFont typeface="Arial" charset="0"/>
              <a:buChar char="•"/>
            </a:pP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ลงนาม </a:t>
            </a:r>
            <a:r>
              <a:rPr lang="en-US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MOA 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ea typeface="TH Sarabun New" charset="0"/>
                <a:cs typeface="TH SarabunPSK" charset="0"/>
              </a:rPr>
              <a:t>กับ ปตท.</a:t>
            </a:r>
            <a:r>
              <a:rPr lang="en-US" altLang="x-none" sz="1800" b="1" dirty="0">
                <a:solidFill>
                  <a:srgbClr val="000000"/>
                </a:solidFill>
                <a:latin typeface="TH SarabunPSK" charset="0"/>
                <a:ea typeface="TH Sarabun New" charset="0"/>
                <a:cs typeface="TH SarabunPSK" charset="0"/>
              </a:rPr>
              <a:t> 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ea typeface="TH Sarabun New" charset="0"/>
                <a:cs typeface="TH SarabunPSK" charset="0"/>
              </a:rPr>
              <a:t>เมื่อ</a:t>
            </a:r>
            <a:r>
              <a:rPr lang="en-US" altLang="x-none" sz="1800" b="1" dirty="0">
                <a:solidFill>
                  <a:srgbClr val="000000"/>
                </a:solidFill>
                <a:latin typeface="TH SarabunPSK" charset="0"/>
                <a:ea typeface="TH Sarabun New" charset="0"/>
                <a:cs typeface="TH SarabunPSK" charset="0"/>
              </a:rPr>
              <a:t> 15 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ea typeface="TH Sarabun New" charset="0"/>
                <a:cs typeface="TH SarabunPSK" charset="0"/>
              </a:rPr>
              <a:t>ธ.ค. </a:t>
            </a:r>
            <a:r>
              <a:rPr lang="en-US" altLang="x-none" sz="1800" b="1" dirty="0">
                <a:solidFill>
                  <a:srgbClr val="000000"/>
                </a:solidFill>
                <a:latin typeface="TH SarabunPSK" charset="0"/>
                <a:ea typeface="TH Sarabun New" charset="0"/>
                <a:cs typeface="TH SarabunPSK" charset="0"/>
              </a:rPr>
              <a:t>2560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ea typeface="TH Sarabun New" charset="0"/>
                <a:cs typeface="TH SarabunPSK" charset="0"/>
              </a:rPr>
              <a:t> </a:t>
            </a:r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เรื่องการวางแผนพัฒนาและบริหารพื้นที่วังจันทร์วัลเลยขึ้นเปนฐานที่ตั้งสําคัญของ </a:t>
            </a:r>
            <a:r>
              <a:rPr lang="en-US" altLang="x-none" sz="1800" b="1" dirty="0" err="1">
                <a:solidFill>
                  <a:srgbClr val="000000"/>
                </a:solidFill>
                <a:latin typeface="TH SarabunPSK" charset="0"/>
                <a:cs typeface="TH SarabunPSK" charset="0"/>
              </a:rPr>
              <a:t>EECi</a:t>
            </a:r>
            <a:endParaRPr lang="en-US" altLang="x-none" sz="1800" b="1" dirty="0">
              <a:solidFill>
                <a:srgbClr val="000000"/>
              </a:solidFill>
              <a:latin typeface="TH SarabunPSK" charset="0"/>
              <a:cs typeface="TH SarabunPSK" charset="0"/>
            </a:endParaRPr>
          </a:p>
        </p:txBody>
      </p:sp>
      <p:pic>
        <p:nvPicPr>
          <p:cNvPr id="11275" name="รูปภาพ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912" y="2500891"/>
            <a:ext cx="5536857" cy="298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กล่องข้อความ 13"/>
          <p:cNvSpPr txBox="1">
            <a:spLocks noChangeArrowheads="1"/>
          </p:cNvSpPr>
          <p:nvPr/>
        </p:nvSpPr>
        <p:spPr bwMode="auto">
          <a:xfrm>
            <a:off x="3902520" y="2586854"/>
            <a:ext cx="2558773" cy="57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85" tIns="51942" rIns="103885" bIns="51942">
            <a:spAutoFit/>
          </a:bodyPr>
          <a:lstStyle>
            <a:lvl1pPr defTabSz="371475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 defTabSz="371475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371475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371475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371475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ts val="1846"/>
              </a:lnSpc>
            </a:pPr>
            <a:r>
              <a:rPr lang="en-US" altLang="x-none" sz="2000" b="1" dirty="0">
                <a:solidFill>
                  <a:srgbClr val="C00000"/>
                </a:solidFill>
                <a:latin typeface="TH SarabunPSK" charset="0"/>
                <a:ea typeface="Tahoma" charset="0"/>
                <a:cs typeface="TH SarabunPSK" charset="0"/>
              </a:rPr>
              <a:t>2. SPACE KRENOVAPOLIS </a:t>
            </a:r>
            <a:r>
              <a:rPr lang="th-TH" altLang="x-none" sz="2000" b="1" dirty="0">
                <a:solidFill>
                  <a:srgbClr val="C00000"/>
                </a:solidFill>
                <a:latin typeface="TH SarabunPSK" charset="0"/>
                <a:ea typeface="Tahoma" charset="0"/>
                <a:cs typeface="TH SarabunPSK" charset="0"/>
              </a:rPr>
              <a:t/>
            </a:r>
            <a:br>
              <a:rPr lang="th-TH" altLang="x-none" sz="2000" b="1" dirty="0">
                <a:solidFill>
                  <a:srgbClr val="C00000"/>
                </a:solidFill>
                <a:latin typeface="TH SarabunPSK" charset="0"/>
                <a:ea typeface="Tahoma" charset="0"/>
                <a:cs typeface="TH SarabunPSK" charset="0"/>
              </a:rPr>
            </a:br>
            <a:r>
              <a:rPr lang="en-US" altLang="x-none" sz="2000" b="1" dirty="0">
                <a:solidFill>
                  <a:srgbClr val="C00000"/>
                </a:solidFill>
                <a:latin typeface="TH SarabunPSK" charset="0"/>
                <a:ea typeface="Tahoma" charset="0"/>
                <a:cs typeface="TH SarabunPSK" charset="0"/>
              </a:rPr>
              <a:t>@</a:t>
            </a:r>
            <a:r>
              <a:rPr lang="th-TH" altLang="x-none" sz="2000" b="1" dirty="0">
                <a:solidFill>
                  <a:srgbClr val="C00000"/>
                </a:solidFill>
                <a:latin typeface="TH SarabunPSK" charset="0"/>
                <a:ea typeface="Tahoma" charset="0"/>
                <a:cs typeface="TH SarabunPSK" charset="0"/>
              </a:rPr>
              <a:t> ศรีราชา จ.ชลบุรี</a:t>
            </a:r>
            <a:endParaRPr lang="th-TH" altLang="x-none" sz="2000" b="1" dirty="0">
              <a:solidFill>
                <a:srgbClr val="C00000"/>
              </a:solidFill>
              <a:latin typeface="TH SarabunPSK" charset="0"/>
              <a:cs typeface="TH SarabunPSK" charset="0"/>
            </a:endParaRPr>
          </a:p>
        </p:txBody>
      </p:sp>
      <p:sp>
        <p:nvSpPr>
          <p:cNvPr id="31" name="สี่เหลี่ยมผืนผ้า 30">
            <a:extLst>
              <a:ext uri="{FF2B5EF4-FFF2-40B4-BE49-F238E27FC236}"/>
            </a:extLst>
          </p:cNvPr>
          <p:cNvSpPr/>
          <p:nvPr/>
        </p:nvSpPr>
        <p:spPr>
          <a:xfrm>
            <a:off x="-1" y="2581269"/>
            <a:ext cx="2370112" cy="566563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/>
          <a:p>
            <a:pPr marL="155331" indent="-155331" algn="ctr">
              <a:lnSpc>
                <a:spcPts val="1846"/>
              </a:lnSpc>
              <a:defRPr/>
            </a:pPr>
            <a:r>
              <a:rPr lang="en-US" sz="20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1. ARIPOLIS &amp; BIOPOLIS </a:t>
            </a:r>
            <a:br>
              <a:rPr lang="en-US" sz="20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20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@ </a:t>
            </a:r>
            <a:r>
              <a:rPr lang="th-TH" sz="20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วังจันทร์</a:t>
            </a:r>
            <a:r>
              <a:rPr lang="th-TH" sz="2000" b="1" kern="0" dirty="0" err="1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วัล</a:t>
            </a:r>
            <a:r>
              <a:rPr lang="th-TH" sz="20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เลย์</a:t>
            </a:r>
            <a:r>
              <a:rPr lang="en-US" sz="20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kern="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จ.ระยอง</a:t>
            </a:r>
            <a:endParaRPr lang="th-TH" sz="2000" b="1" kern="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233321" y="5653103"/>
            <a:ext cx="2065352" cy="443453"/>
          </a:xfrm>
          <a:prstGeom prst="rect">
            <a:avLst/>
          </a:prstGeom>
          <a:noFill/>
        </p:spPr>
        <p:txBody>
          <a:bodyPr lIns="103885" tIns="51942" rIns="103885" bIns="51942">
            <a:spAutoFit/>
          </a:bodyPr>
          <a:lstStyle/>
          <a:p>
            <a:pPr defTabSz="422033">
              <a:defRPr/>
            </a:pP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  <a:ea typeface="TH SarabunPSK" charset="0"/>
                <a:cs typeface="TH SarabunPSK" panose="020B0500040200020003" pitchFamily="34" charset="-34"/>
              </a:rPr>
              <a:t>ระยะที่</a:t>
            </a:r>
            <a:r>
              <a:rPr lang="en-US" sz="2200" b="1" dirty="0">
                <a:solidFill>
                  <a:srgbClr val="0000FF"/>
                </a:solidFill>
                <a:latin typeface="TH SarabunPSK" panose="020B0500040200020003" pitchFamily="34" charset="-34"/>
                <a:ea typeface="TH SarabunPSK" charset="0"/>
                <a:cs typeface="TH SarabunPSK" panose="020B0500040200020003" pitchFamily="34" charset="-34"/>
              </a:rPr>
              <a:t> 1: 350 </a:t>
            </a:r>
            <a:r>
              <a:rPr lang="th-TH" sz="2200" b="1" dirty="0">
                <a:solidFill>
                  <a:srgbClr val="0000FF"/>
                </a:solidFill>
                <a:latin typeface="TH SarabunPSK" panose="020B0500040200020003" pitchFamily="34" charset="-34"/>
                <a:ea typeface="TH SarabunPSK" charset="0"/>
                <a:cs typeface="TH SarabunPSK" panose="020B0500040200020003" pitchFamily="34" charset="-34"/>
              </a:rPr>
              <a:t>ไร่</a:t>
            </a:r>
            <a:endParaRPr lang="en-US" sz="2200" b="1" dirty="0">
              <a:solidFill>
                <a:srgbClr val="0000FF"/>
              </a:solidFill>
              <a:latin typeface="TH SarabunPSK" panose="020B0500040200020003" pitchFamily="34" charset="-34"/>
              <a:ea typeface="TH SarabunPSK" charset="0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"/>
            <a:ext cx="12169775" cy="824609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6272" y="114617"/>
            <a:ext cx="8539002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4. โครงการ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เขตนวัตกรรมระเบียงเศรษฐกิจพิเศษภาคตะวันออก (</a:t>
            </a:r>
            <a:r>
              <a:rPr lang="en-GB" altLang="x-none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EECi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) </a:t>
            </a:r>
          </a:p>
        </p:txBody>
      </p:sp>
      <p:pic>
        <p:nvPicPr>
          <p:cNvPr id="1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32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568032"/>
            <a:ext cx="12103465" cy="419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239640" y="2502485"/>
            <a:ext cx="4176488" cy="2016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Picture 2" descr="http://www.eeci.or.th/images/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2757" y="2679964"/>
            <a:ext cx="3133479" cy="169635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9" name="สี่เหลี่ยมผืนผ้า 11">
            <a:extLst>
              <a:ext uri="{FF2B5EF4-FFF2-40B4-BE49-F238E27FC236}"/>
            </a:extLst>
          </p:cNvPr>
          <p:cNvSpPr/>
          <p:nvPr/>
        </p:nvSpPr>
        <p:spPr>
          <a:xfrm>
            <a:off x="157974" y="4748667"/>
            <a:ext cx="2281833" cy="904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>
              <a:defRPr/>
            </a:pPr>
            <a:endParaRPr lang="en-US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สี่เหลี่ยมผืนผ้า: มุมมน 5">
            <a:extLst>
              <a:ext uri="{FF2B5EF4-FFF2-40B4-BE49-F238E27FC236}"/>
            </a:extLst>
          </p:cNvPr>
          <p:cNvSpPr/>
          <p:nvPr/>
        </p:nvSpPr>
        <p:spPr>
          <a:xfrm>
            <a:off x="0" y="4331587"/>
            <a:ext cx="12169775" cy="372507"/>
          </a:xfrm>
          <a:prstGeom prst="roundRect">
            <a:avLst>
              <a:gd name="adj" fmla="val 1145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US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295" name="กล่องข้อความ 9"/>
          <p:cNvSpPr txBox="1">
            <a:spLocks noChangeArrowheads="1"/>
          </p:cNvSpPr>
          <p:nvPr/>
        </p:nvSpPr>
        <p:spPr bwMode="auto">
          <a:xfrm>
            <a:off x="3255025" y="4224343"/>
            <a:ext cx="5413990" cy="56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x-none" sz="3000" b="1" dirty="0">
                <a:solidFill>
                  <a:srgbClr val="FFFFFF"/>
                </a:solidFill>
                <a:latin typeface="TH SarabunPSK" charset="0"/>
                <a:ea typeface="TH Sarabun New" charset="0"/>
                <a:cs typeface="TH SarabunPSK" charset="0"/>
              </a:rPr>
              <a:t>5 </a:t>
            </a:r>
            <a:r>
              <a:rPr lang="th-TH" altLang="x-none" sz="3000" b="1" dirty="0">
                <a:solidFill>
                  <a:srgbClr val="FFFFFF"/>
                </a:solidFill>
                <a:latin typeface="TH SarabunPSK" charset="0"/>
                <a:ea typeface="TH Sarabun New" charset="0"/>
                <a:cs typeface="TH SarabunPSK" charset="0"/>
              </a:rPr>
              <a:t>ยุทธศาสตร์</a:t>
            </a:r>
          </a:p>
        </p:txBody>
      </p:sp>
      <p:sp>
        <p:nvSpPr>
          <p:cNvPr id="52" name="สี่เหลี่ยมผืนผ้า 76">
            <a:extLst>
              <a:ext uri="{FF2B5EF4-FFF2-40B4-BE49-F238E27FC236}"/>
            </a:extLst>
          </p:cNvPr>
          <p:cNvSpPr/>
          <p:nvPr/>
        </p:nvSpPr>
        <p:spPr>
          <a:xfrm>
            <a:off x="2560725" y="4747075"/>
            <a:ext cx="2281833" cy="8898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US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สี่เหลี่ยมผืนผ้า: มุมมน 33">
            <a:extLst>
              <a:ext uri="{FF2B5EF4-FFF2-40B4-BE49-F238E27FC236}"/>
            </a:extLst>
          </p:cNvPr>
          <p:cNvSpPr/>
          <p:nvPr/>
        </p:nvSpPr>
        <p:spPr>
          <a:xfrm>
            <a:off x="-11702" y="4003654"/>
            <a:ext cx="12169775" cy="334301"/>
          </a:xfrm>
          <a:prstGeom prst="roundRect">
            <a:avLst>
              <a:gd name="adj" fmla="val 6145"/>
            </a:avLst>
          </a:prstGeom>
          <a:solidFill>
            <a:schemeClr val="tx1">
              <a:lumMod val="85000"/>
              <a:lumOff val="1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r>
              <a:rPr lang="th-TH" sz="26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แผนที่นำทางการพัฒนาเทคโนโลยีอุตสาหกรรม</a:t>
            </a:r>
            <a:endParaRPr lang="en-US" sz="26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สี่เหลี่ยมผืนผ้า 77">
            <a:extLst>
              <a:ext uri="{FF2B5EF4-FFF2-40B4-BE49-F238E27FC236}"/>
            </a:extLst>
          </p:cNvPr>
          <p:cNvSpPr/>
          <p:nvPr/>
        </p:nvSpPr>
        <p:spPr>
          <a:xfrm>
            <a:off x="4957624" y="4747075"/>
            <a:ext cx="2281833" cy="859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US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6" name="สี่เหลี่ยมผืนผ้า 78">
            <a:extLst>
              <a:ext uri="{FF2B5EF4-FFF2-40B4-BE49-F238E27FC236}"/>
            </a:extLst>
          </p:cNvPr>
          <p:cNvSpPr/>
          <p:nvPr/>
        </p:nvSpPr>
        <p:spPr>
          <a:xfrm>
            <a:off x="7366226" y="4747075"/>
            <a:ext cx="2281833" cy="8596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US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9" name="สี่เหลี่ยมผืนผ้า 79">
            <a:extLst>
              <a:ext uri="{FF2B5EF4-FFF2-40B4-BE49-F238E27FC236}"/>
            </a:extLst>
          </p:cNvPr>
          <p:cNvSpPr/>
          <p:nvPr/>
        </p:nvSpPr>
        <p:spPr>
          <a:xfrm>
            <a:off x="9772877" y="4747075"/>
            <a:ext cx="2281833" cy="859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US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สี่เหลี่ยมผืนผ้า: มุมมน 80">
            <a:extLst>
              <a:ext uri="{FF2B5EF4-FFF2-40B4-BE49-F238E27FC236}"/>
            </a:extLst>
          </p:cNvPr>
          <p:cNvSpPr/>
          <p:nvPr/>
        </p:nvSpPr>
        <p:spPr>
          <a:xfrm>
            <a:off x="142372" y="5721324"/>
            <a:ext cx="11885033" cy="1014047"/>
          </a:xfrm>
          <a:prstGeom prst="roundRect">
            <a:avLst>
              <a:gd name="adj" fmla="val 6145"/>
            </a:avLst>
          </a:prstGeom>
          <a:solidFill>
            <a:schemeClr val="accent1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US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กลุ่ม 67"/>
          <p:cNvGrpSpPr>
            <a:grpSpLocks/>
          </p:cNvGrpSpPr>
          <p:nvPr/>
        </p:nvGrpSpPr>
        <p:grpSpPr bwMode="auto">
          <a:xfrm>
            <a:off x="9786528" y="3295649"/>
            <a:ext cx="1977588" cy="646331"/>
            <a:chOff x="8357368" y="3239003"/>
            <a:chExt cx="1980660" cy="793726"/>
          </a:xfrm>
        </p:grpSpPr>
        <p:sp>
          <p:nvSpPr>
            <p:cNvPr id="67" name="สี่เหลี่ยมผืนผ้า 4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357368" y="3322580"/>
              <a:ext cx="1840021" cy="680320"/>
            </a:xfrm>
            <a:prstGeom prst="rect">
              <a:avLst/>
            </a:prstGeom>
            <a:solidFill>
              <a:srgbClr val="FF8029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6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8" name="กล่องข้อความ 3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8394482" y="3239003"/>
              <a:ext cx="1943546" cy="7937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SPACE</a:t>
              </a:r>
            </a:p>
            <a:p>
              <a:pPr algn="ctr"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KRENOVAPOLIS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" name="กลุ่ม 37"/>
          <p:cNvGrpSpPr>
            <a:grpSpLocks/>
          </p:cNvGrpSpPr>
          <p:nvPr/>
        </p:nvGrpSpPr>
        <p:grpSpPr bwMode="auto">
          <a:xfrm>
            <a:off x="1390554" y="2608565"/>
            <a:ext cx="1608984" cy="430887"/>
            <a:chOff x="-1103180" y="2653385"/>
            <a:chExt cx="1612365" cy="529263"/>
          </a:xfrm>
        </p:grpSpPr>
        <p:sp>
          <p:nvSpPr>
            <p:cNvPr id="70" name="สี่เหลี่ยมผืนผ้า 1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-1103180" y="2740843"/>
              <a:ext cx="1612365" cy="412579"/>
            </a:xfrm>
            <a:prstGeom prst="rect">
              <a:avLst/>
            </a:prstGeom>
            <a:solidFill>
              <a:srgbClr val="FFFF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6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1" name="กล่องข้อความ 3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-913200" y="2653385"/>
              <a:ext cx="997877" cy="5292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BIOPOLIS</a:t>
              </a:r>
            </a:p>
          </p:txBody>
        </p:sp>
      </p:grpSp>
      <p:grpSp>
        <p:nvGrpSpPr>
          <p:cNvPr id="5" name="กลุ่ม 39"/>
          <p:cNvGrpSpPr>
            <a:grpSpLocks/>
          </p:cNvGrpSpPr>
          <p:nvPr/>
        </p:nvGrpSpPr>
        <p:grpSpPr bwMode="auto">
          <a:xfrm>
            <a:off x="795716" y="3525849"/>
            <a:ext cx="1289139" cy="369332"/>
            <a:chOff x="1623440" y="2520008"/>
            <a:chExt cx="1375659" cy="417319"/>
          </a:xfrm>
        </p:grpSpPr>
        <p:sp>
          <p:nvSpPr>
            <p:cNvPr id="73" name="สี่เหลี่ยมผืนผ้า 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23440" y="2588624"/>
              <a:ext cx="1375659" cy="327373"/>
            </a:xfrm>
            <a:prstGeom prst="rect">
              <a:avLst/>
            </a:prstGeom>
            <a:solidFill>
              <a:srgbClr val="FF2F2F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4" name="กล่องข้อความ 2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791985" y="2520008"/>
              <a:ext cx="888137" cy="4173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ARIPOLIS</a:t>
              </a:r>
            </a:p>
          </p:txBody>
        </p:sp>
      </p:grp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4758694" y="2739678"/>
            <a:ext cx="3317434" cy="1313335"/>
            <a:chOff x="4732238" y="1881974"/>
            <a:chExt cx="3324391" cy="1610545"/>
          </a:xfrm>
        </p:grpSpPr>
        <p:sp>
          <p:nvSpPr>
            <p:cNvPr id="76" name="กล่องข้อความ 13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5390863" y="2395392"/>
              <a:ext cx="1431592" cy="4529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Open Innovation</a:t>
              </a:r>
            </a:p>
          </p:txBody>
        </p:sp>
        <p:sp>
          <p:nvSpPr>
            <p:cNvPr id="77" name="กล่องข้อความ 63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5244284" y="2131851"/>
              <a:ext cx="1801056" cy="4529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Innovation Ecosystem</a:t>
              </a:r>
            </a:p>
          </p:txBody>
        </p:sp>
        <p:sp>
          <p:nvSpPr>
            <p:cNvPr id="78" name="สี่เหลี่ยมผืนผ้า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732238" y="1881974"/>
              <a:ext cx="3324391" cy="4529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Triple Helix / Quadruple Helix </a:t>
              </a:r>
              <a:endParaRPr lang="th-TH" sz="1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9" name="กล่องข้อความ 66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5316596" y="3039606"/>
              <a:ext cx="1613112" cy="4529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Innovation Clusters</a:t>
              </a:r>
            </a:p>
          </p:txBody>
        </p:sp>
        <p:sp>
          <p:nvSpPr>
            <p:cNvPr id="80" name="Down Arrow 79"/>
            <p:cNvSpPr/>
            <p:nvPr/>
          </p:nvSpPr>
          <p:spPr>
            <a:xfrm>
              <a:off x="6104209" y="2779968"/>
              <a:ext cx="603902" cy="394337"/>
            </a:xfrm>
            <a:prstGeom prst="downArrow">
              <a:avLst/>
            </a:prstGeom>
            <a:solidFill>
              <a:srgbClr val="358B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6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6" name="กล่องข้อความ 85">
            <a:extLst>
              <a:ext uri="{FF2B5EF4-FFF2-40B4-BE49-F238E27FC236}"/>
            </a:extLst>
          </p:cNvPr>
          <p:cNvSpPr txBox="1"/>
          <p:nvPr/>
        </p:nvSpPr>
        <p:spPr>
          <a:xfrm>
            <a:off x="2911776" y="4801200"/>
            <a:ext cx="1757206" cy="585799"/>
          </a:xfrm>
          <a:prstGeom prst="rect">
            <a:avLst/>
          </a:prstGeom>
          <a:noFill/>
        </p:spPr>
        <p:txBody>
          <a:bodyPr lIns="103885" tIns="51942" rIns="103885" bIns="51942">
            <a:spAutoFit/>
          </a:bodyPr>
          <a:lstStyle/>
          <a:p>
            <a:pPr algn="ctr">
              <a:lnSpc>
                <a:spcPts val="1846"/>
              </a:lnSpc>
              <a:defRPr/>
            </a:pPr>
            <a:r>
              <a:rPr lang="th-TH" sz="2200" b="1" u="sng" dirty="0">
                <a:solidFill>
                  <a:srgbClr val="C00000"/>
                </a:solidFill>
                <a:latin typeface="TH SarabunPSK" panose="020B0500040200020003" pitchFamily="34" charset="-34"/>
                <a:ea typeface="Cambria" panose="02040503050406030204" pitchFamily="18" charset="0"/>
                <a:cs typeface="TH SarabunPSK" panose="020B0500040200020003" pitchFamily="34" charset="-34"/>
              </a:rPr>
              <a:t>ยุทธศาสตร์ที่ </a:t>
            </a:r>
            <a:r>
              <a:rPr lang="en-US" sz="2200" b="1" u="sng" dirty="0">
                <a:solidFill>
                  <a:srgbClr val="C00000"/>
                </a:solidFill>
                <a:latin typeface="TH SarabunPSK" panose="020B0500040200020003" pitchFamily="34" charset="-34"/>
                <a:ea typeface="Cambria" panose="02040503050406030204" pitchFamily="18" charset="0"/>
                <a:cs typeface="TH SarabunPSK" panose="020B0500040200020003" pitchFamily="34" charset="-34"/>
              </a:rPr>
              <a:t>2 </a:t>
            </a:r>
            <a:r>
              <a:rPr lang="th-TH" sz="2200" b="1" dirty="0">
                <a:solidFill>
                  <a:srgbClr val="C00000"/>
                </a:solidFill>
                <a:latin typeface="TH SarabunPSK" panose="020B0500040200020003" pitchFamily="34" charset="-34"/>
                <a:ea typeface="Cambria" panose="02040503050406030204" pitchFamily="18" charset="0"/>
                <a:cs typeface="TH SarabunPSK" panose="020B0500040200020003" pitchFamily="34" charset="-34"/>
              </a:rPr>
              <a:t>: </a:t>
            </a:r>
            <a:r>
              <a: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ea typeface="Cambria" panose="02040503050406030204" pitchFamily="18" charset="0"/>
                <a:cs typeface="TH SarabunPSK" panose="020B0500040200020003" pitchFamily="34" charset="-34"/>
              </a:rPr>
              <a:t>วิจัยและนวัตกรรม </a:t>
            </a:r>
          </a:p>
        </p:txBody>
      </p:sp>
      <p:sp>
        <p:nvSpPr>
          <p:cNvPr id="87" name="กล่องข้อความ 86">
            <a:extLst>
              <a:ext uri="{FF2B5EF4-FFF2-40B4-BE49-F238E27FC236}"/>
            </a:extLst>
          </p:cNvPr>
          <p:cNvSpPr txBox="1"/>
          <p:nvPr/>
        </p:nvSpPr>
        <p:spPr>
          <a:xfrm>
            <a:off x="7457889" y="4756626"/>
            <a:ext cx="2086804" cy="797396"/>
          </a:xfrm>
          <a:prstGeom prst="rect">
            <a:avLst/>
          </a:prstGeom>
          <a:noFill/>
        </p:spPr>
        <p:txBody>
          <a:bodyPr lIns="103885" tIns="51942" rIns="103885" bIns="51942">
            <a:spAutoFit/>
          </a:bodyPr>
          <a:lstStyle/>
          <a:p>
            <a:pPr algn="ctr">
              <a:lnSpc>
                <a:spcPts val="1846"/>
              </a:lnSpc>
              <a:defRPr/>
            </a:pPr>
            <a:r>
              <a:rPr lang="th-TH" sz="22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ยุทธศาสตร์ที่ </a:t>
            </a:r>
            <a:r>
              <a:rPr lang="en-US" sz="22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 </a:t>
            </a:r>
            <a:r>
              <a:rPr lang="th-TH" sz="2200" b="1" u="sng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</a:p>
          <a:p>
            <a:pPr algn="ctr">
              <a:lnSpc>
                <a:spcPts val="1846"/>
              </a:lnSpc>
              <a:defRPr/>
            </a:pPr>
            <a:r>
              <a: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การพัฒนาโครงสร้างพื้นฐานด้าน วทน.</a:t>
            </a:r>
            <a:endParaRPr lang="en-US" sz="2200" b="1" dirty="0">
              <a:solidFill>
                <a:srgbClr val="00206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8" name="สี่เหลี่ยมผืนผ้า 87">
            <a:extLst>
              <a:ext uri="{FF2B5EF4-FFF2-40B4-BE49-F238E27FC236}"/>
            </a:extLst>
          </p:cNvPr>
          <p:cNvSpPr/>
          <p:nvPr/>
        </p:nvSpPr>
        <p:spPr>
          <a:xfrm>
            <a:off x="5016132" y="4747075"/>
            <a:ext cx="2252579" cy="797396"/>
          </a:xfrm>
          <a:prstGeom prst="rect">
            <a:avLst/>
          </a:prstGeom>
        </p:spPr>
        <p:txBody>
          <a:bodyPr lIns="103885" tIns="51942" rIns="103885" bIns="51942">
            <a:spAutoFit/>
          </a:bodyPr>
          <a:lstStyle/>
          <a:p>
            <a:pPr algn="ctr">
              <a:lnSpc>
                <a:spcPts val="1846"/>
              </a:lnSpc>
              <a:spcBef>
                <a:spcPts val="924"/>
              </a:spcBef>
              <a:defRPr/>
            </a:pPr>
            <a:r>
              <a:rPr lang="th-TH" sz="20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</a:t>
            </a:r>
            <a:r>
              <a:rPr lang="en-US" sz="20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0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endParaRPr lang="en-US" sz="2000" b="1" u="sng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1846"/>
              </a:lnSpc>
              <a:defRPr/>
            </a:pPr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ea typeface="PMingLiU" panose="02020500000000000000" pitchFamily="18" charset="-120"/>
                <a:cs typeface="TH SarabunPSK" panose="020B0500040200020003" pitchFamily="34" charset="-34"/>
              </a:rPr>
              <a:t>การเตรียมความพร้อมและการพัฒนาบุคลากรด้าน </a:t>
            </a:r>
            <a:r>
              <a:rPr lang="th-TH" sz="2000" b="1" dirty="0" err="1">
                <a:solidFill>
                  <a:srgbClr val="002060"/>
                </a:solidFill>
                <a:latin typeface="TH SarabunPSK" panose="020B0500040200020003" pitchFamily="34" charset="-34"/>
                <a:ea typeface="PMingLiU" panose="02020500000000000000" pitchFamily="18" charset="-120"/>
                <a:cs typeface="TH SarabunPSK" panose="020B0500040200020003" pitchFamily="34" charset="-34"/>
              </a:rPr>
              <a:t>ว</a:t>
            </a:r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ea typeface="PMingLiU" panose="02020500000000000000" pitchFamily="18" charset="-120"/>
                <a:cs typeface="TH SarabunPSK" panose="020B0500040200020003" pitchFamily="34" charset="-34"/>
              </a:rPr>
              <a:t>ทน</a:t>
            </a:r>
            <a:r>
              <a:rPr lang="en-US" sz="2000" b="1" dirty="0">
                <a:solidFill>
                  <a:srgbClr val="002060"/>
                </a:solidFill>
                <a:latin typeface="TH SarabunPSK" panose="020B0500040200020003" pitchFamily="34" charset="-34"/>
                <a:ea typeface="PMingLiU" panose="02020500000000000000" pitchFamily="18" charset="-120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12309" name="สี่เหลี่ยมผืนผ้า 88"/>
          <p:cNvSpPr>
            <a:spLocks noChangeArrowheads="1"/>
          </p:cNvSpPr>
          <p:nvPr/>
        </p:nvSpPr>
        <p:spPr bwMode="auto">
          <a:xfrm>
            <a:off x="206730" y="4817119"/>
            <a:ext cx="2131662" cy="9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ts val="1477"/>
              </a:lnSpc>
              <a:spcBef>
                <a:spcPts val="924"/>
              </a:spcBef>
            </a:pPr>
            <a:r>
              <a:rPr lang="th-TH" altLang="x-none" sz="2300" b="1" u="sng" dirty="0">
                <a:solidFill>
                  <a:srgbClr val="C00000"/>
                </a:solidFill>
                <a:latin typeface="TH SarabunPSK" charset="0"/>
                <a:cs typeface="TH SarabunPSK" charset="0"/>
              </a:rPr>
              <a:t>ยุทธศาสตร์ที่ </a:t>
            </a:r>
            <a:r>
              <a:rPr lang="en-US" altLang="x-none" sz="2300" b="1" u="sng" dirty="0">
                <a:solidFill>
                  <a:srgbClr val="C00000"/>
                </a:solidFill>
                <a:latin typeface="TH SarabunPSK" charset="0"/>
                <a:cs typeface="TH SarabunPSK" charset="0"/>
              </a:rPr>
              <a:t>1 </a:t>
            </a:r>
            <a:r>
              <a:rPr lang="th-TH" altLang="x-none" sz="2300" b="1" u="sng" dirty="0">
                <a:solidFill>
                  <a:srgbClr val="C00000"/>
                </a:solidFill>
                <a:latin typeface="TH SarabunPSK" charset="0"/>
                <a:cs typeface="TH SarabunPSK" charset="0"/>
              </a:rPr>
              <a:t>:</a:t>
            </a:r>
            <a:endParaRPr lang="en-US" altLang="x-none" sz="2300" b="1" u="sng" dirty="0">
              <a:solidFill>
                <a:srgbClr val="C00000"/>
              </a:solidFill>
              <a:latin typeface="TH SarabunPSK" charset="0"/>
              <a:cs typeface="TH SarabunPSK" charset="0"/>
            </a:endParaRPr>
          </a:p>
          <a:p>
            <a:pPr algn="ctr">
              <a:lnSpc>
                <a:spcPts val="1662"/>
              </a:lnSpc>
            </a:pPr>
            <a:r>
              <a:rPr lang="th-TH" altLang="x-none" sz="2300" b="1" dirty="0">
                <a:solidFill>
                  <a:srgbClr val="002060"/>
                </a:solidFill>
                <a:latin typeface="TH SarabunPSK" charset="0"/>
                <a:ea typeface="PMingLiU" charset="-120"/>
                <a:cs typeface="TH SarabunPSK" charset="0"/>
              </a:rPr>
              <a:t>STI Solutions </a:t>
            </a:r>
            <a:r>
              <a:rPr lang="en-US" altLang="x-none" sz="2300" b="1" dirty="0">
                <a:solidFill>
                  <a:srgbClr val="002060"/>
                </a:solidFill>
                <a:latin typeface="TH SarabunPSK" charset="0"/>
                <a:ea typeface="PMingLiU" charset="-120"/>
                <a:cs typeface="TH SarabunPSK" charset="0"/>
              </a:rPr>
              <a:t/>
            </a:r>
            <a:br>
              <a:rPr lang="en-US" altLang="x-none" sz="2300" b="1" dirty="0">
                <a:solidFill>
                  <a:srgbClr val="002060"/>
                </a:solidFill>
                <a:latin typeface="TH SarabunPSK" charset="0"/>
                <a:ea typeface="PMingLiU" charset="-120"/>
                <a:cs typeface="TH SarabunPSK" charset="0"/>
              </a:rPr>
            </a:br>
            <a:r>
              <a:rPr lang="th-TH" altLang="x-none" sz="2300" b="1" dirty="0">
                <a:solidFill>
                  <a:srgbClr val="002060"/>
                </a:solidFill>
                <a:latin typeface="TH SarabunPSK" charset="0"/>
                <a:ea typeface="PMingLiU" charset="-120"/>
                <a:cs typeface="TH SarabunPSK" charset="0"/>
              </a:rPr>
              <a:t>เพื่ออุตสาหกรรมและชุมชน</a:t>
            </a:r>
            <a:endParaRPr lang="en-US" altLang="x-none" sz="2300" b="1" dirty="0">
              <a:solidFill>
                <a:srgbClr val="002060"/>
              </a:solidFill>
              <a:latin typeface="TH SarabunPSK" charset="0"/>
              <a:ea typeface="PMingLiU" charset="-120"/>
              <a:cs typeface="TH SarabunPSK" charset="0"/>
            </a:endParaRPr>
          </a:p>
        </p:txBody>
      </p:sp>
      <p:sp>
        <p:nvSpPr>
          <p:cNvPr id="90" name="สี่เหลี่ยมผืนผ้า 89">
            <a:extLst>
              <a:ext uri="{FF2B5EF4-FFF2-40B4-BE49-F238E27FC236}"/>
            </a:extLst>
          </p:cNvPr>
          <p:cNvSpPr/>
          <p:nvPr/>
        </p:nvSpPr>
        <p:spPr>
          <a:xfrm>
            <a:off x="9739720" y="4790057"/>
            <a:ext cx="2363745" cy="989756"/>
          </a:xfrm>
          <a:prstGeom prst="rect">
            <a:avLst/>
          </a:prstGeom>
        </p:spPr>
        <p:txBody>
          <a:bodyPr lIns="103885" tIns="51942" rIns="103885" bIns="51942">
            <a:spAutoFit/>
          </a:bodyPr>
          <a:lstStyle/>
          <a:p>
            <a:pPr algn="ctr">
              <a:lnSpc>
                <a:spcPts val="1477"/>
              </a:lnSpc>
              <a:defRPr/>
            </a:pPr>
            <a:r>
              <a:rPr lang="th-TH" sz="20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</a:t>
            </a:r>
            <a:r>
              <a:rPr lang="en-US" sz="20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20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en-US" sz="20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1846"/>
              </a:lnSpc>
              <a:defRPr/>
            </a:pPr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สร้างกลไกความร่วมมือ และ ถ่ายทอดองค์ความรู้ จากในประเทศ และ ตปท.</a:t>
            </a:r>
          </a:p>
        </p:txBody>
      </p:sp>
      <p:sp>
        <p:nvSpPr>
          <p:cNvPr id="12311" name="สี่เหลี่ยมผืนผ้า 90"/>
          <p:cNvSpPr>
            <a:spLocks noChangeArrowheads="1"/>
          </p:cNvSpPr>
          <p:nvPr/>
        </p:nvSpPr>
        <p:spPr bwMode="auto">
          <a:xfrm>
            <a:off x="584161" y="5816838"/>
            <a:ext cx="10870886" cy="87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2500" b="1" u="sng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3 </a:t>
            </a:r>
            <a:r>
              <a:rPr lang="th-TH" altLang="x-none" sz="2500" b="1" u="sng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กลไกสนับสนุน</a:t>
            </a:r>
            <a:r>
              <a:rPr lang="en-US" altLang="x-none" sz="2500" b="1" u="sng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</a:t>
            </a:r>
            <a:r>
              <a:rPr lang="en-US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: 1) </a:t>
            </a:r>
            <a:r>
              <a:rPr lang="th-TH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การตลาดเชิงรุก</a:t>
            </a:r>
            <a:r>
              <a:rPr lang="en-US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&amp;</a:t>
            </a:r>
            <a:r>
              <a:rPr lang="th-TH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</a:t>
            </a:r>
            <a:r>
              <a:rPr lang="en-US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2) </a:t>
            </a:r>
            <a:r>
              <a:rPr lang="th-TH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พันธมิตรร่วมพัฒนา </a:t>
            </a:r>
            <a:r>
              <a:rPr lang="en-US" altLang="x-none" sz="2500" b="1" dirty="0" err="1">
                <a:solidFill>
                  <a:srgbClr val="000000"/>
                </a:solidFill>
                <a:latin typeface="TH SarabunPSK" charset="0"/>
                <a:cs typeface="TH SarabunPSK" charset="0"/>
              </a:rPr>
              <a:t>EECi</a:t>
            </a:r>
            <a:r>
              <a:rPr lang="th-TH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และ </a:t>
            </a:r>
            <a:br>
              <a:rPr lang="th-TH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</a:br>
            <a:r>
              <a:rPr lang="en-US" altLang="x-none" sz="2500" b="1" dirty="0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  <a:t>                        3</a:t>
            </a:r>
            <a:r>
              <a:rPr lang="en-US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) </a:t>
            </a:r>
            <a:r>
              <a:rPr lang="th-TH" altLang="x-none" sz="25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กำหนดมาตรการจูงใจทั้งภาษีและไม่ใช่ภาษีที่เหมาะสมเพื่อจูงใจให้เกิดการร่วมลงทุนโดยทุกภาค</a:t>
            </a:r>
            <a:r>
              <a:rPr lang="th-TH" altLang="x-none" sz="2500" b="1" dirty="0" smtClean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ส่วน</a:t>
            </a:r>
            <a:endParaRPr lang="th-TH" altLang="x-none" sz="2500" b="1" dirty="0">
              <a:solidFill>
                <a:srgbClr val="000000"/>
              </a:solidFill>
              <a:latin typeface="TH SarabunPSK" charset="0"/>
              <a:cs typeface="TH SarabunPSK" charset="0"/>
            </a:endParaRPr>
          </a:p>
        </p:txBody>
      </p: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4583168" y="1365859"/>
            <a:ext cx="2827913" cy="598216"/>
            <a:chOff x="183072" y="-329983"/>
            <a:chExt cx="3777017" cy="978056"/>
          </a:xfrm>
        </p:grpSpPr>
        <p:sp>
          <p:nvSpPr>
            <p:cNvPr id="93" name="Rounded Rectangle 4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4791" y="-244093"/>
              <a:ext cx="3175298" cy="778207"/>
            </a:xfrm>
            <a:prstGeom prst="roundRect">
              <a:avLst/>
            </a:prstGeom>
            <a:solidFill>
              <a:srgbClr val="EEEFEE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19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183072" y="-329983"/>
              <a:ext cx="3509874" cy="978056"/>
              <a:chOff x="304082" y="222072"/>
              <a:chExt cx="3509874" cy="978056"/>
            </a:xfrm>
          </p:grpSpPr>
          <p:sp>
            <p:nvSpPr>
              <p:cNvPr id="95" name="Rectangle 2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111582" y="378233"/>
                <a:ext cx="2702374" cy="8218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569"/>
                  </a:lnSpc>
                  <a:defRPr/>
                </a:pPr>
                <a:r>
                  <a:rPr lang="th-TH" sz="1800" b="1" dirty="0">
                    <a:solidFill>
                      <a:srgbClr val="002060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แบตเตอรี่ประสิทธิภาพสูงและ</a:t>
                </a:r>
                <a:endParaRPr lang="en-US" sz="1800" b="1" dirty="0">
                  <a:solidFill>
                    <a:srgbClr val="002060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>
                  <a:lnSpc>
                    <a:spcPts val="1569"/>
                  </a:lnSpc>
                  <a:defRPr/>
                </a:pPr>
                <a:r>
                  <a:rPr lang="th-TH" sz="1800" b="1" dirty="0">
                    <a:solidFill>
                      <a:srgbClr val="002060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ยานยนต์สมัยใหม่</a:t>
                </a:r>
                <a:endParaRPr lang="en-US" sz="1800" b="1" dirty="0">
                  <a:solidFill>
                    <a:srgbClr val="002060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2346" name="รูปภาพ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082" y="222072"/>
                <a:ext cx="841555" cy="8633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4530512" y="1942130"/>
            <a:ext cx="2849365" cy="662250"/>
            <a:chOff x="1555896" y="825077"/>
            <a:chExt cx="3806930" cy="1084559"/>
          </a:xfrm>
        </p:grpSpPr>
        <p:sp>
          <p:nvSpPr>
            <p:cNvPr id="98" name="Rounded Rectangle 4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81608" y="848541"/>
              <a:ext cx="3481218" cy="836864"/>
            </a:xfrm>
            <a:prstGeom prst="roundRect">
              <a:avLst/>
            </a:prstGeom>
            <a:solidFill>
              <a:srgbClr val="EEEFEE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18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1555896" y="825077"/>
              <a:ext cx="3344054" cy="1084559"/>
              <a:chOff x="2319046" y="1471948"/>
              <a:chExt cx="3344054" cy="1084559"/>
            </a:xfrm>
          </p:grpSpPr>
          <p:sp>
            <p:nvSpPr>
              <p:cNvPr id="100" name="Rectangle 21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163293" y="1498018"/>
                <a:ext cx="2499807" cy="1058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th-TH" sz="1800" b="1" dirty="0">
                    <a:solidFill>
                      <a:srgbClr val="002060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ระบบอัตโนมัติ หุ่นยนต์และ</a:t>
                </a:r>
                <a:endParaRPr lang="en-US" sz="1800" b="1" dirty="0">
                  <a:solidFill>
                    <a:srgbClr val="002060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  <a:p>
                <a:pPr>
                  <a:defRPr/>
                </a:pPr>
                <a:r>
                  <a:rPr lang="th-TH" sz="1800" b="1" dirty="0">
                    <a:solidFill>
                      <a:srgbClr val="002060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อิเล็กทรอนิกส์อัจฉริยะ</a:t>
                </a:r>
                <a:endParaRPr lang="th-TH" sz="18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2342" name="รูปภาพ 2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9046" y="1471948"/>
                <a:ext cx="903080" cy="90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9022016" y="1907108"/>
            <a:ext cx="1704549" cy="468030"/>
            <a:chOff x="4818634" y="3530019"/>
            <a:chExt cx="2274578" cy="765376"/>
          </a:xfrm>
        </p:grpSpPr>
        <p:sp>
          <p:nvSpPr>
            <p:cNvPr id="103" name="Rounded Rectangle 4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310506" y="3628943"/>
              <a:ext cx="1782706" cy="541480"/>
            </a:xfrm>
            <a:prstGeom prst="roundRect">
              <a:avLst/>
            </a:prstGeom>
            <a:solidFill>
              <a:srgbClr val="EEEFEE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18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2" name="Group 29"/>
            <p:cNvGrpSpPr>
              <a:grpSpLocks/>
            </p:cNvGrpSpPr>
            <p:nvPr/>
          </p:nvGrpSpPr>
          <p:grpSpPr bwMode="auto">
            <a:xfrm>
              <a:off x="4818634" y="3530019"/>
              <a:ext cx="2159669" cy="765376"/>
              <a:chOff x="4498319" y="1998963"/>
              <a:chExt cx="2159669" cy="765376"/>
            </a:xfrm>
          </p:grpSpPr>
          <p:sp>
            <p:nvSpPr>
              <p:cNvPr id="105" name="สี่เหลี่ยมผืนผ้า 10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5128122" y="2160365"/>
                <a:ext cx="1529866" cy="6039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84639" indent="-184639">
                  <a:defRPr/>
                </a:pPr>
                <a:r>
                  <a:rPr lang="th-TH" sz="1800" b="1" dirty="0">
                    <a:solidFill>
                      <a:srgbClr val="002060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เครื่องมือแพทย์</a:t>
                </a:r>
                <a:endParaRPr lang="en-US" sz="1800" b="1" dirty="0">
                  <a:solidFill>
                    <a:srgbClr val="002060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2338" name="รูปภาพ 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8319" y="1998963"/>
                <a:ext cx="727097" cy="731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69139" y="1402474"/>
            <a:ext cx="2654338" cy="447326"/>
            <a:chOff x="533671" y="3056380"/>
            <a:chExt cx="3544712" cy="731525"/>
          </a:xfrm>
        </p:grpSpPr>
        <p:sp>
          <p:nvSpPr>
            <p:cNvPr id="108" name="Rounded Rectangle 3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70196" y="3196958"/>
              <a:ext cx="3008187" cy="541485"/>
            </a:xfrm>
            <a:prstGeom prst="roundRect">
              <a:avLst/>
            </a:prstGeom>
            <a:solidFill>
              <a:srgbClr val="EEEFEE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19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4" name="Group 32"/>
            <p:cNvGrpSpPr>
              <a:grpSpLocks/>
            </p:cNvGrpSpPr>
            <p:nvPr/>
          </p:nvGrpSpPr>
          <p:grpSpPr bwMode="auto">
            <a:xfrm>
              <a:off x="533671" y="3056380"/>
              <a:ext cx="3281279" cy="731525"/>
              <a:chOff x="4327125" y="-239478"/>
              <a:chExt cx="3281279" cy="731525"/>
            </a:xfrm>
          </p:grpSpPr>
          <p:sp>
            <p:nvSpPr>
              <p:cNvPr id="110" name="Rectangle 31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4983457" y="-119726"/>
                <a:ext cx="2624947" cy="603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tabLst>
                    <a:tab pos="184639" algn="l"/>
                  </a:tabLst>
                  <a:defRPr/>
                </a:pPr>
                <a:r>
                  <a:rPr lang="th-TH" sz="1800" b="1" dirty="0">
                    <a:solidFill>
                      <a:srgbClr val="002060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เกษตรและเทคโนโลยีชีวภาพ</a:t>
                </a:r>
              </a:p>
            </p:txBody>
          </p:sp>
          <p:pic>
            <p:nvPicPr>
              <p:cNvPr id="12334" name="รูปภาพ 2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7125" y="-239478"/>
                <a:ext cx="703942" cy="731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5" name="Group 51"/>
          <p:cNvGrpSpPr>
            <a:grpSpLocks/>
          </p:cNvGrpSpPr>
          <p:nvPr/>
        </p:nvGrpSpPr>
        <p:grpSpPr bwMode="auto">
          <a:xfrm>
            <a:off x="167725" y="1888005"/>
            <a:ext cx="3087301" cy="558761"/>
            <a:chOff x="3536707" y="2797340"/>
            <a:chExt cx="4123842" cy="914400"/>
          </a:xfrm>
        </p:grpSpPr>
        <p:sp>
          <p:nvSpPr>
            <p:cNvPr id="113" name="Rounded Rectangle 4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143691" y="3000540"/>
              <a:ext cx="3381393" cy="544472"/>
            </a:xfrm>
            <a:prstGeom prst="roundRect">
              <a:avLst/>
            </a:prstGeom>
            <a:solidFill>
              <a:srgbClr val="EEEFEE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18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6" name="Group 35"/>
            <p:cNvGrpSpPr>
              <a:grpSpLocks/>
            </p:cNvGrpSpPr>
            <p:nvPr/>
          </p:nvGrpSpPr>
          <p:grpSpPr bwMode="auto">
            <a:xfrm>
              <a:off x="3536707" y="2797340"/>
              <a:ext cx="4123842" cy="914400"/>
              <a:chOff x="8127037" y="19922"/>
              <a:chExt cx="4123842" cy="914400"/>
            </a:xfrm>
          </p:grpSpPr>
          <p:sp>
            <p:nvSpPr>
              <p:cNvPr id="115" name="Text Box 5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8866880" y="270014"/>
                <a:ext cx="3383999" cy="46110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lIns="55721" tIns="27861" rIns="55721" bIns="27861"/>
              <a:lstStyle/>
              <a:p>
                <a:pPr>
                  <a:tabLst>
                    <a:tab pos="184639" algn="l"/>
                  </a:tabLst>
                  <a:defRPr/>
                </a:pPr>
                <a:r>
                  <a:rPr lang="th-TH" sz="1800" b="1" dirty="0">
                    <a:solidFill>
                      <a:srgbClr val="002060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เชื้อเพลิงชีวภาพและเคมีชีวภาพ</a:t>
                </a:r>
                <a:endParaRPr lang="en-US" sz="1800" b="1" dirty="0">
                  <a:solidFill>
                    <a:srgbClr val="002060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2330" name="รูปภาพ 2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7037" y="19922"/>
                <a:ext cx="903081" cy="91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" name="Group 52"/>
          <p:cNvGrpSpPr>
            <a:grpSpLocks/>
          </p:cNvGrpSpPr>
          <p:nvPr/>
        </p:nvGrpSpPr>
        <p:grpSpPr bwMode="auto">
          <a:xfrm>
            <a:off x="9022016" y="1122297"/>
            <a:ext cx="2075103" cy="717951"/>
            <a:chOff x="8209737" y="-357817"/>
            <a:chExt cx="2730853" cy="1175891"/>
          </a:xfrm>
        </p:grpSpPr>
        <p:sp>
          <p:nvSpPr>
            <p:cNvPr id="118" name="Rounded Rectangle 5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8782088" y="155820"/>
              <a:ext cx="2158502" cy="542318"/>
            </a:xfrm>
            <a:prstGeom prst="roundRect">
              <a:avLst/>
            </a:prstGeom>
            <a:solidFill>
              <a:srgbClr val="EEEFEE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19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8" name="Group 23"/>
            <p:cNvGrpSpPr>
              <a:grpSpLocks/>
            </p:cNvGrpSpPr>
            <p:nvPr/>
          </p:nvGrpSpPr>
          <p:grpSpPr bwMode="auto">
            <a:xfrm>
              <a:off x="8209737" y="-357817"/>
              <a:ext cx="2634914" cy="1175891"/>
              <a:chOff x="7796456" y="2576740"/>
              <a:chExt cx="2634914" cy="1175891"/>
            </a:xfrm>
          </p:grpSpPr>
          <p:pic>
            <p:nvPicPr>
              <p:cNvPr id="12325" name="รูปภาพ 2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6456" y="2576740"/>
                <a:ext cx="1107484" cy="1175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" name="Text Box 7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8581833" y="3100806"/>
                <a:ext cx="1850513" cy="5214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lIns="55721" tIns="27861" rIns="55721" bIns="27861"/>
              <a:lstStyle/>
              <a:p>
                <a:pPr>
                  <a:lnSpc>
                    <a:spcPct val="107000"/>
                  </a:lnSpc>
                  <a:spcAft>
                    <a:spcPts val="554"/>
                  </a:spcAft>
                  <a:defRPr/>
                </a:pPr>
                <a:r>
                  <a:rPr lang="th-TH" sz="1800" b="1" dirty="0">
                    <a:solidFill>
                      <a:srgbClr val="002060"/>
                    </a:solidFill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การบินและอวกาศ</a:t>
                </a:r>
                <a:endParaRPr lang="en-US" sz="1700" b="1" dirty="0">
                  <a:solidFill>
                    <a:srgbClr val="002060"/>
                  </a:solidFill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85" name="Rectangle 84"/>
          <p:cNvSpPr/>
          <p:nvPr/>
        </p:nvSpPr>
        <p:spPr>
          <a:xfrm>
            <a:off x="0" y="1"/>
            <a:ext cx="12169775" cy="824609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46272" y="114617"/>
            <a:ext cx="8539002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4. โครงการ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เขตนวัตกรรมระเบียงเศรษฐกิจพิเศษภาคตะวันออก (</a:t>
            </a:r>
            <a:r>
              <a:rPr lang="en-GB" altLang="x-none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EECi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) 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0" y="823018"/>
            <a:ext cx="12169775" cy="526922"/>
          </a:xfrm>
          <a:prstGeom prst="rect">
            <a:avLst/>
          </a:prstGeom>
          <a:solidFill>
            <a:srgbClr val="006666"/>
          </a:solidFill>
        </p:spPr>
        <p:txBody>
          <a:bodyPr lIns="63305" tIns="31653" rIns="63305" bIns="31653"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0" kern="1200" cap="none" baseline="0">
                <a:blipFill>
                  <a:blip r:embed="rId12">
                    <a:extLst/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 </a:t>
            </a:r>
            <a:r>
              <a:rPr lang="th-TH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อุตสาหกรรมเป้าหมาย </a:t>
            </a:r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- 3 </a:t>
            </a:r>
            <a:r>
              <a:rPr lang="th-TH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เมืองนวัตกรรม </a:t>
            </a:r>
            <a:r>
              <a:rPr lang="en-US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- 5 </a:t>
            </a:r>
            <a:r>
              <a:rPr lang="th-TH" sz="3600" b="1" dirty="0">
                <a:ln w="0"/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</a:t>
            </a:r>
          </a:p>
        </p:txBody>
      </p:sp>
      <p:pic>
        <p:nvPicPr>
          <p:cNvPr id="72" name="Picture 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33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236"/>
          <p:cNvSpPr txBox="1">
            <a:spLocks/>
          </p:cNvSpPr>
          <p:nvPr/>
        </p:nvSpPr>
        <p:spPr bwMode="auto">
          <a:xfrm>
            <a:off x="2318279" y="844525"/>
            <a:ext cx="7309788" cy="102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78" tIns="121678" rIns="121678" bIns="121678"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eaLnBrk="1" hangingPunct="1">
              <a:buClr>
                <a:srgbClr val="FFFFFF"/>
              </a:buClr>
              <a:buFont typeface="Nixie One" charset="0"/>
              <a:buNone/>
            </a:pPr>
            <a:r>
              <a:rPr lang="en-US" altLang="en-US" sz="3594" b="1" smtClean="0">
                <a:latin typeface="TH SarabunPSK" charset="0"/>
                <a:ea typeface="Roboto Condensed" charset="0"/>
                <a:cs typeface="TH SarabunPSK" charset="0"/>
                <a:sym typeface="Roboto Condensed" charset="0"/>
              </a:rPr>
              <a:t>5. </a:t>
            </a:r>
            <a:r>
              <a:rPr lang="th-TH" altLang="en-US" sz="3594" b="1" dirty="0">
                <a:latin typeface="TH SarabunPSK" charset="0"/>
                <a:ea typeface="Roboto Condensed" charset="0"/>
                <a:cs typeface="TH SarabunPSK" charset="0"/>
                <a:sym typeface="Roboto Condensed" charset="0"/>
              </a:rPr>
              <a:t>เมืองนวัตกรรมอาหาร (</a:t>
            </a:r>
            <a:r>
              <a:rPr lang="en-GB" altLang="en-US" sz="3594" b="1" dirty="0">
                <a:latin typeface="TH SarabunPSK" charset="0"/>
                <a:ea typeface="Roboto Condensed" charset="0"/>
                <a:cs typeface="TH SarabunPSK" charset="0"/>
                <a:sym typeface="Roboto Condensed" charset="0"/>
              </a:rPr>
              <a:t>Food </a:t>
            </a:r>
            <a:r>
              <a:rPr lang="en-GB" altLang="en-US" sz="3594" b="1" dirty="0" err="1">
                <a:latin typeface="TH SarabunPSK" charset="0"/>
                <a:ea typeface="Roboto Condensed" charset="0"/>
                <a:cs typeface="TH SarabunPSK" charset="0"/>
                <a:sym typeface="Roboto Condensed" charset="0"/>
              </a:rPr>
              <a:t>Innopolis</a:t>
            </a:r>
            <a:r>
              <a:rPr lang="en-GB" altLang="en-US" sz="3594" b="1" dirty="0">
                <a:latin typeface="TH SarabunPSK" charset="0"/>
                <a:ea typeface="Roboto Condensed" charset="0"/>
                <a:cs typeface="TH SarabunPSK" charset="0"/>
                <a:sym typeface="Roboto Condensed" charset="0"/>
              </a:rPr>
              <a:t>)</a:t>
            </a:r>
            <a:endParaRPr lang="th-TH" altLang="en-US" sz="3594" b="1" dirty="0">
              <a:latin typeface="TH SarabunPSK" charset="0"/>
              <a:ea typeface="Roboto Condensed" charset="0"/>
              <a:cs typeface="TH SarabunPSK" charset="0"/>
              <a:sym typeface="Roboto Condensed" charset="0"/>
            </a:endParaRPr>
          </a:p>
        </p:txBody>
      </p:sp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7756647" y="2364162"/>
            <a:ext cx="6159363" cy="119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th-TH" altLang="en-US" sz="2396" b="1" dirty="0">
                <a:latin typeface="TH SarabunPSK" charset="0"/>
                <a:ea typeface="Tahoma" charset="0"/>
                <a:cs typeface="TH SarabunPSK" charset="0"/>
              </a:rPr>
              <a:t>สร้างสินค้าและบริการที่มีมูลค่าเพิ่มสูง </a:t>
            </a:r>
          </a:p>
          <a:p>
            <a:pPr>
              <a:buFont typeface="Arial" charset="0"/>
              <a:buChar char="•"/>
            </a:pPr>
            <a:r>
              <a:rPr lang="th-TH" altLang="en-US" sz="2396" b="1" dirty="0">
                <a:latin typeface="TH SarabunPSK" charset="0"/>
                <a:ea typeface="Tahoma" charset="0"/>
                <a:cs typeface="TH SarabunPSK" charset="0"/>
              </a:rPr>
              <a:t>เพิ่มการลงทุนวิจัยพัฒนานวัตกรรม</a:t>
            </a:r>
          </a:p>
          <a:p>
            <a:pPr>
              <a:buFont typeface="Arial" charset="0"/>
              <a:buChar char="•"/>
            </a:pPr>
            <a:r>
              <a:rPr lang="th-TH" altLang="en-US" sz="2396" b="1" dirty="0">
                <a:latin typeface="TH SarabunPSK" charset="0"/>
                <a:ea typeface="Tahoma" charset="0"/>
                <a:cs typeface="TH SarabunPSK" charset="0"/>
              </a:rPr>
              <a:t>เพิ่มการจ้างงานบุคลากรวิจัย</a:t>
            </a:r>
          </a:p>
        </p:txBody>
      </p:sp>
      <p:pic>
        <p:nvPicPr>
          <p:cNvPr id="56324" name="Picture 2" descr="C:\Users\issara.w\Desktop\500INC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4" y="1971180"/>
            <a:ext cx="6932652" cy="4137407"/>
          </a:xfrm>
          <a:prstGeom prst="rect">
            <a:avLst/>
          </a:prstGeom>
          <a:noFill/>
          <a:ln w="38100" cap="sq">
            <a:solidFill>
              <a:srgbClr val="3F537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6"/>
          <p:cNvSpPr/>
          <p:nvPr/>
        </p:nvSpPr>
        <p:spPr>
          <a:xfrm>
            <a:off x="1196378" y="6151371"/>
            <a:ext cx="5775889" cy="42942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r>
              <a:rPr lang="th-TH" altLang="en-US" sz="2196" b="1">
                <a:latin typeface="TH SarabunPSK" charset="0"/>
                <a:cs typeface="TH SarabunPSK" charset="0"/>
              </a:rPr>
              <a:t>อาคาร</a:t>
            </a:r>
            <a:r>
              <a:rPr lang="en-US" altLang="en-US" sz="2196" b="1">
                <a:latin typeface="TH SarabunPSK" charset="0"/>
                <a:cs typeface="TH SarabunPSK" charset="0"/>
              </a:rPr>
              <a:t> Innovation Cluster 2</a:t>
            </a:r>
            <a:r>
              <a:rPr lang="th-TH" altLang="en-US" sz="2196" b="1">
                <a:latin typeface="TH SarabunPSK" charset="0"/>
                <a:cs typeface="TH SarabunPSK" charset="0"/>
              </a:rPr>
              <a:t> (</a:t>
            </a:r>
            <a:r>
              <a:rPr lang="en-US" altLang="en-US" sz="2196" b="1">
                <a:latin typeface="TH SarabunPSK" charset="0"/>
                <a:cs typeface="TH SarabunPSK" charset="0"/>
              </a:rPr>
              <a:t>Inc 2 </a:t>
            </a:r>
            <a:r>
              <a:rPr lang="th-TH" altLang="en-US" sz="2196" b="1">
                <a:latin typeface="TH SarabunPSK" charset="0"/>
                <a:cs typeface="TH SarabunPSK" charset="0"/>
              </a:rPr>
              <a:t>)บริเวณ สวทช</a:t>
            </a:r>
            <a:r>
              <a:rPr lang="en-US" altLang="en-US" sz="2196" b="1">
                <a:latin typeface="TH SarabunPSK" charset="0"/>
                <a:cs typeface="TH SarabunPSK" charset="0"/>
              </a:rPr>
              <a:t>.</a:t>
            </a:r>
            <a:r>
              <a:rPr lang="th-TH" altLang="en-US" sz="2196" b="1">
                <a:latin typeface="TH SarabunPSK" charset="0"/>
                <a:cs typeface="TH SarabunPSK" charset="0"/>
              </a:rPr>
              <a:t> รังสิต ปทุมธานี</a:t>
            </a:r>
            <a:endParaRPr lang="en-SG" altLang="en-US" sz="2196" b="1">
              <a:effectLst>
                <a:outerShdw blurRad="38100" dist="38100" dir="2700000" algn="tl">
                  <a:srgbClr val="000000"/>
                </a:outerShdw>
              </a:effectLst>
              <a:latin typeface="TH SarabunPSK" charset="0"/>
              <a:cs typeface="TH SarabunPSK" charset="0"/>
            </a:endParaRPr>
          </a:p>
        </p:txBody>
      </p:sp>
      <p:sp>
        <p:nvSpPr>
          <p:cNvPr id="56326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1613" indent="-285236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0943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597320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3697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fld id="{8DC2F0BC-A72F-F04E-8B08-47BC5DA659E8}" type="slidenum">
              <a:rPr lang="en-GB" altLang="th-TH" sz="1797">
                <a:solidFill>
                  <a:schemeClr val="bg1"/>
                </a:solidFill>
                <a:latin typeface="TH SarabunPSK" charset="0"/>
                <a:cs typeface="TH SarabunPSK" charset="0"/>
              </a:rPr>
              <a:pPr/>
              <a:t>34</a:t>
            </a:fld>
            <a:endParaRPr lang="en-GB" altLang="th-TH" sz="1797">
              <a:solidFill>
                <a:schemeClr val="bg1"/>
              </a:solidFill>
              <a:latin typeface="TH SarabunPSK" charset="0"/>
              <a:cs typeface="TH SarabunPSK" charset="0"/>
            </a:endParaRPr>
          </a:p>
        </p:txBody>
      </p:sp>
      <p:sp>
        <p:nvSpPr>
          <p:cNvPr id="56327" name="Rectangle 6"/>
          <p:cNvSpPr>
            <a:spLocks noChangeArrowheads="1"/>
          </p:cNvSpPr>
          <p:nvPr/>
        </p:nvSpPr>
        <p:spPr bwMode="auto">
          <a:xfrm>
            <a:off x="9428407" y="114021"/>
            <a:ext cx="2527447" cy="33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r" eaLnBrk="1" hangingPunct="1"/>
            <a:r>
              <a:rPr lang="th-TH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การประชุมประจำปีสมาคม</a:t>
            </a:r>
            <a:r>
              <a:rPr lang="en-US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 ATPAC, 2018</a:t>
            </a:r>
          </a:p>
        </p:txBody>
      </p:sp>
    </p:spTree>
    <p:extLst>
      <p:ext uri="{BB962C8B-B14F-4D97-AF65-F5344CB8AC3E}">
        <p14:creationId xmlns:p14="http://schemas.microsoft.com/office/powerpoint/2010/main" val="165892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งาน สวท\งานอื่นๆ\ต้อนรับ รอง นรม\ppt แก้ไขความก้าวหน้าหน่วยงาน\สรุปความก้าวหน้า Food Innopolis - สไลด์ทดแทนสไลด์ที\Slide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7187" y="979025"/>
            <a:ext cx="7159494" cy="67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2169775" cy="972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56367" y="152377"/>
            <a:ext cx="5581462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5. 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เมืองนวัตกรรมอาหาร (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Food </a:t>
            </a:r>
            <a:r>
              <a:rPr lang="en-GB" altLang="x-none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Innopolis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) </a:t>
            </a:r>
          </a:p>
        </p:txBody>
      </p:sp>
      <p:pic>
        <p:nvPicPr>
          <p:cNvPr id="17415" name="Picture 3" descr="G:\งาน สวท\งานอื่นๆ\ต้อนรับ รอง นรม\ppt แก้ไขความก้าวหน้าหน่วยงาน\สรุปความก้าวหน้า Food Innopolis - สไลด์ทดแทนสไลด์ที\Slid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03634"/>
            <a:ext cx="12134670" cy="464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35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69775" cy="972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56367" y="152377"/>
            <a:ext cx="3487941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6. 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การดำเนินงาน </a:t>
            </a:r>
            <a:r>
              <a:rPr lang="en-GB" altLang="x-none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Startup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 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7" y="1071549"/>
            <a:ext cx="10309031" cy="57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36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69775" cy="972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3686"/>
            <a:ext cx="12169775" cy="559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6367" y="152377"/>
            <a:ext cx="3487941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6. 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การดำเนินงาน </a:t>
            </a:r>
            <a:r>
              <a:rPr lang="en-GB" altLang="x-none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Startup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37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69775" cy="972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173" y="1279895"/>
            <a:ext cx="11807022" cy="541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6367" y="152377"/>
            <a:ext cx="3487941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6. 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การดำเนินงาน </a:t>
            </a:r>
            <a:r>
              <a:rPr lang="en-GB" altLang="x-none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Startup</a:t>
            </a:r>
            <a:r>
              <a:rPr lang="en-GB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38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"/>
          <p:cNvGrpSpPr>
            <a:grpSpLocks/>
          </p:cNvGrpSpPr>
          <p:nvPr/>
        </p:nvGrpSpPr>
        <p:grpSpPr bwMode="auto">
          <a:xfrm>
            <a:off x="584161" y="938195"/>
            <a:ext cx="8378393" cy="5929355"/>
            <a:chOff x="600904" y="872737"/>
            <a:chExt cx="8393811" cy="5912534"/>
          </a:xfrm>
        </p:grpSpPr>
        <p:pic>
          <p:nvPicPr>
            <p:cNvPr id="47108" name="Picture 3" descr="D:\Present_Spa\Untitled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70327" y="1194409"/>
              <a:ext cx="3041661" cy="5590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09" name="Picture 5" descr="D:\Present_Spa\nsp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7183" y="872737"/>
              <a:ext cx="1108693" cy="131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0" name="Picture 6" descr="D:\Present_Spa\sts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84969" y="4820677"/>
              <a:ext cx="1640506" cy="697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1" name="TextBox 7"/>
            <p:cNvSpPr txBox="1">
              <a:spLocks noChangeArrowheads="1"/>
            </p:cNvSpPr>
            <p:nvPr/>
          </p:nvSpPr>
          <p:spPr bwMode="auto">
            <a:xfrm>
              <a:off x="699476" y="2111513"/>
              <a:ext cx="1975644" cy="755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th-TH" altLang="en-US" sz="2400" b="1" dirty="0">
                  <a:latin typeface="TH SarabunPSK" pitchFamily="34" charset="-34"/>
                  <a:cs typeface="TH SarabunPSK" pitchFamily="34" charset="-34"/>
                </a:rPr>
                <a:t>อุทยานวิทยาศาสตร์</a:t>
              </a:r>
              <a:endParaRPr lang="en-US" altLang="en-US" sz="2400" b="1" dirty="0">
                <a:latin typeface="TH SarabunPSK" pitchFamily="34" charset="-34"/>
                <a:cs typeface="TH SarabunPSK" pitchFamily="34" charset="-34"/>
              </a:endParaRPr>
            </a:p>
            <a:p>
              <a:pPr>
                <a:lnSpc>
                  <a:spcPct val="90000"/>
                </a:lnSpc>
              </a:pPr>
              <a:r>
                <a:rPr lang="th-TH" altLang="en-US" sz="2400" b="1" dirty="0">
                  <a:latin typeface="TH SarabunPSK" pitchFamily="34" charset="-34"/>
                  <a:cs typeface="TH SarabunPSK" pitchFamily="34" charset="-34"/>
                </a:rPr>
                <a:t>ภาคเหนือ</a:t>
              </a:r>
              <a:r>
                <a:rPr lang="en-US" altLang="en-US" sz="2400" b="1" dirty="0">
                  <a:latin typeface="TH SarabunPSK" pitchFamily="34" charset="-34"/>
                  <a:cs typeface="TH SarabunPSK" pitchFamily="34" charset="-34"/>
                </a:rPr>
                <a:t> (</a:t>
              </a:r>
              <a:r>
                <a:rPr lang="th-TH" altLang="en-US" sz="2400" b="1" dirty="0">
                  <a:latin typeface="TH SarabunPSK" pitchFamily="34" charset="-34"/>
                  <a:cs typeface="TH SarabunPSK" pitchFamily="34" charset="-34"/>
                </a:rPr>
                <a:t>เชียงใหม่</a:t>
              </a:r>
              <a:r>
                <a:rPr lang="en-US" altLang="en-US" sz="2400" b="1" dirty="0">
                  <a:latin typeface="TH SarabunPSK" pitchFamily="34" charset="-34"/>
                  <a:cs typeface="TH SarabunPSK" pitchFamily="34" charset="-34"/>
                </a:rPr>
                <a:t>)</a:t>
              </a:r>
            </a:p>
          </p:txBody>
        </p:sp>
        <p:sp>
          <p:nvSpPr>
            <p:cNvPr id="47112" name="TextBox 8"/>
            <p:cNvSpPr txBox="1">
              <a:spLocks noChangeArrowheads="1"/>
            </p:cNvSpPr>
            <p:nvPr/>
          </p:nvSpPr>
          <p:spPr bwMode="auto">
            <a:xfrm>
              <a:off x="3964669" y="5470091"/>
              <a:ext cx="3420503" cy="460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altLang="en-US" sz="2400" b="1" dirty="0">
                  <a:latin typeface="TH SarabunPSK" pitchFamily="34" charset="-34"/>
                  <a:cs typeface="TH SarabunPSK" pitchFamily="34" charset="-34"/>
                </a:rPr>
                <a:t>อุทยานวิทยาศาสตร์ภาคใต้</a:t>
              </a:r>
              <a:r>
                <a:rPr lang="en-US" altLang="en-US" sz="2400" b="1" dirty="0">
                  <a:latin typeface="TH SarabunPSK" pitchFamily="34" charset="-34"/>
                  <a:cs typeface="TH SarabunPSK" pitchFamily="34" charset="-34"/>
                </a:rPr>
                <a:t> (</a:t>
              </a:r>
              <a:r>
                <a:rPr lang="th-TH" altLang="en-US" sz="2400" b="1" dirty="0">
                  <a:latin typeface="TH SarabunPSK" pitchFamily="34" charset="-34"/>
                  <a:cs typeface="TH SarabunPSK" pitchFamily="34" charset="-34"/>
                </a:rPr>
                <a:t>สงขลา</a:t>
              </a:r>
              <a:r>
                <a:rPr lang="en-US" altLang="en-US" sz="2400" b="1" dirty="0">
                  <a:latin typeface="TH SarabunPSK" pitchFamily="34" charset="-34"/>
                  <a:cs typeface="TH SarabunPSK" pitchFamily="34" charset="-34"/>
                </a:rPr>
                <a:t>)</a:t>
              </a:r>
            </a:p>
          </p:txBody>
        </p:sp>
        <p:sp>
          <p:nvSpPr>
            <p:cNvPr id="47113" name="TextBox 23"/>
            <p:cNvSpPr txBox="1">
              <a:spLocks noChangeArrowheads="1"/>
            </p:cNvSpPr>
            <p:nvPr/>
          </p:nvSpPr>
          <p:spPr bwMode="auto">
            <a:xfrm>
              <a:off x="600904" y="2876674"/>
              <a:ext cx="2795343" cy="1417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800" b="1" dirty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มหาวิทยาลัยเชียงใหม่</a:t>
              </a:r>
            </a:p>
            <a:p>
              <a:pPr marL="342900" indent="-342900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80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มหาวิทยาลัยแม่โจ้</a:t>
              </a:r>
            </a:p>
            <a:p>
              <a:pPr marL="342900" indent="-342900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80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มหาวิทยาลัยพะเยา</a:t>
              </a:r>
            </a:p>
            <a:p>
              <a:pPr marL="342900" indent="-342900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80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มหาวิทยาลัยนเรศวร</a:t>
              </a:r>
            </a:p>
            <a:p>
              <a:pPr marL="342900" indent="-342900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80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มหาวิทยาลัยราชภัฏอุตรดิตถ์</a:t>
              </a:r>
              <a:endParaRPr lang="en-US" altLang="en-US" sz="1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marL="342900" indent="-342900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80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มหาวิทยาลัยราชภัฏพิบูลสงคราม</a:t>
              </a:r>
            </a:p>
          </p:txBody>
        </p:sp>
        <p:grpSp>
          <p:nvGrpSpPr>
            <p:cNvPr id="3" name="Group 1"/>
            <p:cNvGrpSpPr>
              <a:grpSpLocks/>
            </p:cNvGrpSpPr>
            <p:nvPr/>
          </p:nvGrpSpPr>
          <p:grpSpPr bwMode="auto">
            <a:xfrm>
              <a:off x="5522220" y="1604686"/>
              <a:ext cx="3472495" cy="2804317"/>
              <a:chOff x="5131033" y="1147495"/>
              <a:chExt cx="3472495" cy="2804317"/>
            </a:xfrm>
          </p:grpSpPr>
          <p:pic>
            <p:nvPicPr>
              <p:cNvPr id="47116" name="Picture 2" descr="D:\Present_Spa\Logo NESP Final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31033" y="1147495"/>
                <a:ext cx="1822862" cy="1288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117" name="TextBox 9"/>
              <p:cNvSpPr txBox="1">
                <a:spLocks noChangeArrowheads="1"/>
              </p:cNvSpPr>
              <p:nvPr/>
            </p:nvSpPr>
            <p:spPr bwMode="auto">
              <a:xfrm>
                <a:off x="5373637" y="2207308"/>
                <a:ext cx="3229891" cy="755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th-TH" altLang="en-US" sz="2400" b="1" dirty="0">
                    <a:latin typeface="TH SarabunPSK" pitchFamily="34" charset="-34"/>
                    <a:cs typeface="TH SarabunPSK" pitchFamily="34" charset="-34"/>
                  </a:rPr>
                  <a:t>อุทยานวิทยาศาสตร์</a:t>
                </a:r>
                <a:endParaRPr lang="en-US" altLang="en-US" sz="2400" b="1" dirty="0">
                  <a:latin typeface="TH SarabunPSK" pitchFamily="34" charset="-34"/>
                  <a:cs typeface="TH SarabunPSK" pitchFamily="34" charset="-34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th-TH" altLang="en-US" sz="2400" b="1" dirty="0">
                    <a:latin typeface="TH SarabunPSK" pitchFamily="34" charset="-34"/>
                    <a:cs typeface="TH SarabunPSK" pitchFamily="34" charset="-34"/>
                  </a:rPr>
                  <a:t>ภาคตะวันออกเฉียงเหนือ</a:t>
                </a:r>
                <a:r>
                  <a:rPr lang="en-US" altLang="en-US" sz="2400" b="1" dirty="0">
                    <a:latin typeface="TH SarabunPSK" pitchFamily="34" charset="-34"/>
                    <a:cs typeface="TH SarabunPSK" pitchFamily="34" charset="-34"/>
                  </a:rPr>
                  <a:t> (</a:t>
                </a:r>
                <a:r>
                  <a:rPr lang="th-TH" altLang="en-US" sz="2400" b="1" dirty="0">
                    <a:latin typeface="TH SarabunPSK" pitchFamily="34" charset="-34"/>
                    <a:cs typeface="TH SarabunPSK" pitchFamily="34" charset="-34"/>
                  </a:rPr>
                  <a:t>ขอนแก่น</a:t>
                </a:r>
                <a:r>
                  <a:rPr lang="en-US" altLang="en-US" sz="2400" b="1" dirty="0">
                    <a:latin typeface="TH SarabunPSK" pitchFamily="34" charset="-34"/>
                    <a:cs typeface="TH SarabunPSK" pitchFamily="34" charset="-34"/>
                  </a:rPr>
                  <a:t>)</a:t>
                </a:r>
              </a:p>
            </p:txBody>
          </p:sp>
          <p:sp>
            <p:nvSpPr>
              <p:cNvPr id="47118" name="Rectangle 24"/>
              <p:cNvSpPr>
                <a:spLocks noChangeArrowheads="1"/>
              </p:cNvSpPr>
              <p:nvPr/>
            </p:nvSpPr>
            <p:spPr bwMode="auto">
              <a:xfrm>
                <a:off x="5579020" y="2975859"/>
                <a:ext cx="2503338" cy="975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80000"/>
                  </a:lnSpc>
                  <a:buFont typeface="Arial" pitchFamily="34" charset="0"/>
                  <a:buChar char="•"/>
                </a:pPr>
                <a:r>
                  <a:rPr lang="th-TH" altLang="en-US" sz="1800" b="1" dirty="0">
                    <a:solidFill>
                      <a:srgbClr val="FF0000"/>
                    </a:solidFill>
                    <a:latin typeface="TH SarabunPSK" pitchFamily="34" charset="-34"/>
                    <a:cs typeface="TH SarabunPSK" pitchFamily="34" charset="-34"/>
                  </a:rPr>
                  <a:t>มหาวิทยาลัยขอนแก่น</a:t>
                </a:r>
              </a:p>
              <a:p>
                <a:pPr marL="342900" indent="-342900">
                  <a:lnSpc>
                    <a:spcPct val="80000"/>
                  </a:lnSpc>
                  <a:buFont typeface="Arial" pitchFamily="34" charset="0"/>
                  <a:buChar char="•"/>
                </a:pPr>
                <a:r>
                  <a:rPr lang="th-TH" altLang="en-US" sz="1800" b="1" dirty="0">
                    <a:solidFill>
                      <a:srgbClr val="0070C0"/>
                    </a:solidFill>
                    <a:latin typeface="TH SarabunPSK" pitchFamily="34" charset="-34"/>
                    <a:cs typeface="TH SarabunPSK" pitchFamily="34" charset="-34"/>
                  </a:rPr>
                  <a:t>มหาวิทยาลัยเทคโนโลยีสุรนารี</a:t>
                </a:r>
              </a:p>
              <a:p>
                <a:pPr marL="342900" indent="-342900">
                  <a:lnSpc>
                    <a:spcPct val="80000"/>
                  </a:lnSpc>
                  <a:buFont typeface="Arial" pitchFamily="34" charset="0"/>
                  <a:buChar char="•"/>
                </a:pPr>
                <a:r>
                  <a:rPr lang="th-TH" altLang="en-US" sz="1800" b="1" dirty="0">
                    <a:solidFill>
                      <a:srgbClr val="0070C0"/>
                    </a:solidFill>
                    <a:latin typeface="TH SarabunPSK" pitchFamily="34" charset="-34"/>
                    <a:cs typeface="TH SarabunPSK" pitchFamily="34" charset="-34"/>
                  </a:rPr>
                  <a:t>มหาวิทยาลัยอุบลราชธานี</a:t>
                </a:r>
              </a:p>
              <a:p>
                <a:pPr marL="342900" indent="-342900">
                  <a:lnSpc>
                    <a:spcPct val="80000"/>
                  </a:lnSpc>
                  <a:buFont typeface="Arial" pitchFamily="34" charset="0"/>
                  <a:buChar char="•"/>
                </a:pPr>
                <a:r>
                  <a:rPr lang="th-TH" altLang="en-US" sz="1800" b="1" dirty="0">
                    <a:solidFill>
                      <a:srgbClr val="0070C0"/>
                    </a:solidFill>
                    <a:latin typeface="TH SarabunPSK" pitchFamily="34" charset="-34"/>
                    <a:cs typeface="TH SarabunPSK" pitchFamily="34" charset="-34"/>
                  </a:rPr>
                  <a:t>มหาวิทยาลัยมหาสารคาม</a:t>
                </a:r>
              </a:p>
            </p:txBody>
          </p:sp>
        </p:grpSp>
        <p:sp>
          <p:nvSpPr>
            <p:cNvPr id="47115" name="Rectangle 25"/>
            <p:cNvSpPr>
              <a:spLocks noChangeArrowheads="1"/>
            </p:cNvSpPr>
            <p:nvPr/>
          </p:nvSpPr>
          <p:spPr bwMode="auto">
            <a:xfrm>
              <a:off x="4539536" y="5860718"/>
              <a:ext cx="2431769" cy="541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800" b="1" dirty="0">
                  <a:solidFill>
                    <a:srgbClr val="FF000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มหาวิทยาลัยสงขลานครินทร์</a:t>
              </a:r>
            </a:p>
            <a:p>
              <a:pPr marL="342900" indent="-342900">
                <a:lnSpc>
                  <a:spcPct val="80000"/>
                </a:lnSpc>
                <a:buFont typeface="Arial" pitchFamily="34" charset="0"/>
                <a:buChar char="•"/>
              </a:pPr>
              <a:r>
                <a:rPr lang="th-TH" altLang="en-US" sz="1800" b="1" dirty="0">
                  <a:solidFill>
                    <a:srgbClr val="0070C0"/>
                  </a:solidFill>
                  <a:latin typeface="TH SarabunPSK" pitchFamily="34" charset="-34"/>
                  <a:cs typeface="TH SarabunPSK" pitchFamily="34" charset="-34"/>
                </a:rPr>
                <a:t>มหาวิทยาลัยวลัยลักษณ์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-7238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3542" y="56841"/>
            <a:ext cx="4991557" cy="658896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7. </a:t>
            </a:r>
            <a:r>
              <a:rPr lang="th-TH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</a:t>
            </a:r>
            <a:r>
              <a:rPr lang="th-TH" altLang="en-US" sz="3600" b="1" dirty="0" smtClean="0">
                <a:solidFill>
                  <a:srgbClr val="FFFFFF"/>
                </a:solidFill>
                <a:latin typeface="TH SarabunPSK" charset="0"/>
                <a:cs typeface="TH SarabunPSK" charset="0"/>
              </a:rPr>
              <a:t>อุทยานวิทยาศาสตร์ภูมิภาค</a:t>
            </a:r>
            <a:endParaRPr lang="en-US" altLang="en-US" sz="3600" b="1" dirty="0">
              <a:solidFill>
                <a:srgbClr val="FFFFFF"/>
              </a:solidFill>
              <a:latin typeface="TH SarabunPSK" charset="0"/>
              <a:cs typeface="TH SarabunPSK" charset="0"/>
            </a:endParaRPr>
          </a:p>
        </p:txBody>
      </p:sp>
      <p:pic>
        <p:nvPicPr>
          <p:cNvPr id="17" name="Picture 30"/>
          <p:cNvPicPr>
            <a:picLocks noChangeAspect="1" noChangeArrowheads="1"/>
          </p:cNvPicPr>
          <p:nvPr/>
        </p:nvPicPr>
        <p:blipFill rotWithShape="1">
          <a:blip r:embed="rId6" cstate="print">
            <a:lum bright="20000" contrast="20000"/>
          </a:blip>
          <a:srcRect l="2006" t="1204" r="1099" b="48939"/>
          <a:stretch/>
        </p:blipFill>
        <p:spPr bwMode="auto">
          <a:xfrm>
            <a:off x="1012790" y="4581533"/>
            <a:ext cx="1285884" cy="105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8" name="Picture 3" descr="D:\Present_Spa\อุทยานอีสาน\09 C 01.jpg"/>
          <p:cNvPicPr>
            <a:picLocks noChangeAspect="1" noChangeArrowheads="1"/>
          </p:cNvPicPr>
          <p:nvPr/>
        </p:nvPicPr>
        <p:blipFill>
          <a:blip r:embed="rId7" cstate="print"/>
          <a:srcRect l="15409" t="11876" r="14245" b="22742"/>
          <a:stretch>
            <a:fillRect/>
          </a:stretch>
        </p:blipFill>
        <p:spPr bwMode="auto">
          <a:xfrm>
            <a:off x="7513648" y="1866889"/>
            <a:ext cx="1298714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9" name="Picture 4" descr="D:\Present_Spa\ภาพอาคาร อุทยานฯภาคใต้\17_ APY-002-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7896" y="5592142"/>
            <a:ext cx="1293363" cy="91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กลุ่ม 33"/>
          <p:cNvGrpSpPr>
            <a:grpSpLocks/>
          </p:cNvGrpSpPr>
          <p:nvPr/>
        </p:nvGrpSpPr>
        <p:grpSpPr bwMode="auto">
          <a:xfrm>
            <a:off x="5656259" y="152377"/>
            <a:ext cx="1552914" cy="709992"/>
            <a:chOff x="8433834" y="947918"/>
            <a:chExt cx="2548568" cy="1299255"/>
          </a:xfrm>
        </p:grpSpPr>
        <p:sp>
          <p:nvSpPr>
            <p:cNvPr id="23" name="สี่เหลี่ยมมุมมน 37"/>
            <p:cNvSpPr>
              <a:spLocks noChangeArrowheads="1"/>
            </p:cNvSpPr>
            <p:nvPr/>
          </p:nvSpPr>
          <p:spPr bwMode="auto">
            <a:xfrm rot="20898157">
              <a:off x="8571666" y="1009093"/>
              <a:ext cx="2410736" cy="1238080"/>
            </a:xfrm>
            <a:prstGeom prst="roundRect">
              <a:avLst>
                <a:gd name="adj" fmla="val 20778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dist="368299" dir="2700000" algn="tl" rotWithShape="0">
                <a:srgbClr val="000000">
                  <a:alpha val="45000"/>
                </a:srgbClr>
              </a:outerShdw>
            </a:effectLst>
            <a:extLst/>
          </p:spPr>
          <p:txBody>
            <a:bodyPr lIns="50800" tIns="50800" rIns="50800" bIns="50800" anchor="ctr">
              <a:spAutoFit/>
            </a:bodyPr>
            <a:lstStyle>
              <a:lvl1pPr defTabSz="584200"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58420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5842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5842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5842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auto" latinLnBrk="1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en-US" sz="3200">
                <a:solidFill>
                  <a:srgbClr val="F2EBDB"/>
                </a:solidFill>
                <a:cs typeface="Cordia New" charset="0"/>
                <a:sym typeface="Baskerville" charset="0"/>
              </a:endParaRPr>
            </a:p>
          </p:txBody>
        </p:sp>
        <p:grpSp>
          <p:nvGrpSpPr>
            <p:cNvPr id="24" name="กลุ่ม 19"/>
            <p:cNvGrpSpPr>
              <a:grpSpLocks/>
            </p:cNvGrpSpPr>
            <p:nvPr/>
          </p:nvGrpSpPr>
          <p:grpSpPr bwMode="auto">
            <a:xfrm rot="-736154">
              <a:off x="8433832" y="947902"/>
              <a:ext cx="2410739" cy="1238079"/>
              <a:chOff x="6503275" y="1781745"/>
              <a:chExt cx="2410739" cy="1238079"/>
            </a:xfrm>
          </p:grpSpPr>
          <p:sp>
            <p:nvSpPr>
              <p:cNvPr id="25" name="สี่เหลี่ยมมุมมน 46"/>
              <p:cNvSpPr>
                <a:spLocks noChangeArrowheads="1"/>
              </p:cNvSpPr>
              <p:nvPr/>
            </p:nvSpPr>
            <p:spPr bwMode="auto">
              <a:xfrm>
                <a:off x="6503275" y="1781745"/>
                <a:ext cx="2410739" cy="1238079"/>
              </a:xfrm>
              <a:prstGeom prst="roundRect">
                <a:avLst>
                  <a:gd name="adj" fmla="val 20778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63500" dist="368299" dir="2700000" algn="tl" rotWithShape="0">
                  <a:srgbClr val="000000">
                    <a:alpha val="45000"/>
                  </a:srgbClr>
                </a:outerShdw>
              </a:effectLst>
              <a:extLst/>
            </p:spPr>
            <p:txBody>
              <a:bodyPr lIns="50800" tIns="50800" rIns="50800" bIns="50800" anchor="ctr">
                <a:spAutoFit/>
              </a:bodyPr>
              <a:lstStyle>
                <a:lvl1pPr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fontAlgn="auto" latinLnBrk="1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en-US" sz="3200">
                  <a:solidFill>
                    <a:srgbClr val="F2EBDB"/>
                  </a:solidFill>
                  <a:cs typeface="Cordia New" charset="0"/>
                  <a:sym typeface="Baskerville" charset="0"/>
                </a:endParaRPr>
              </a:p>
            </p:txBody>
          </p:sp>
          <p:pic>
            <p:nvPicPr>
              <p:cNvPr id="26" name="Picture 2" descr="D:\Present_Spa\Logo\รูปภาพ2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5061" t="8946" r="6427" b="10536"/>
              <a:stretch>
                <a:fillRect/>
              </a:stretch>
            </p:blipFill>
            <p:spPr bwMode="auto">
              <a:xfrm>
                <a:off x="6621683" y="1804966"/>
                <a:ext cx="2238171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8" name="Snip Diagonal Corner Rectangle 27"/>
          <p:cNvSpPr/>
          <p:nvPr/>
        </p:nvSpPr>
        <p:spPr>
          <a:xfrm>
            <a:off x="10156853" y="1784211"/>
            <a:ext cx="1908000" cy="1440000"/>
          </a:xfrm>
          <a:prstGeom prst="snip2Diag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Snip Diagonal Corner Rectangle 28"/>
          <p:cNvSpPr/>
          <p:nvPr/>
        </p:nvSpPr>
        <p:spPr>
          <a:xfrm>
            <a:off x="10168093" y="3570161"/>
            <a:ext cx="1908000" cy="1440000"/>
          </a:xfrm>
          <a:prstGeom prst="snip2Diag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Striped Right Arrow 30"/>
          <p:cNvSpPr/>
          <p:nvPr/>
        </p:nvSpPr>
        <p:spPr>
          <a:xfrm>
            <a:off x="9299597" y="3009897"/>
            <a:ext cx="1000132" cy="571504"/>
          </a:xfrm>
          <a:prstGeom prst="stripedRightArrow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TextBox 31"/>
          <p:cNvSpPr txBox="1"/>
          <p:nvPr/>
        </p:nvSpPr>
        <p:spPr>
          <a:xfrm>
            <a:off x="9442473" y="3034650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en-US" sz="2400" b="1" dirty="0" smtClean="0">
                <a:latin typeface="TH SarabunPSK" pitchFamily="34" charset="-34"/>
                <a:cs typeface="TH SarabunPSK" pitchFamily="34" charset="-34"/>
              </a:rPr>
              <a:t>ขยาย</a:t>
            </a:r>
            <a:endParaRPr lang="th-TH" alt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10185800" y="2081203"/>
            <a:ext cx="18998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altLang="en-US" sz="2000" b="1" dirty="0">
                <a:latin typeface="TH SarabunPSK" pitchFamily="34" charset="-34"/>
                <a:cs typeface="TH SarabunPSK" pitchFamily="34" charset="-34"/>
              </a:rPr>
              <a:t>อุทยานวิทยาศาสตร์</a:t>
            </a:r>
            <a:endParaRPr lang="en-US" altLang="en-US" sz="2000" b="1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altLang="en-US" sz="2000" b="1" dirty="0">
                <a:latin typeface="TH SarabunPSK" pitchFamily="34" charset="-34"/>
                <a:cs typeface="TH SarabunPSK" pitchFamily="34" charset="-34"/>
              </a:rPr>
              <a:t>ภาค</a:t>
            </a:r>
            <a:r>
              <a:rPr lang="th-TH" altLang="en-US" sz="2000" b="1" dirty="0" smtClean="0">
                <a:latin typeface="TH SarabunPSK" pitchFamily="34" charset="-34"/>
                <a:cs typeface="TH SarabunPSK" pitchFamily="34" charset="-34"/>
              </a:rPr>
              <a:t>ตะวันออกเฉียงเหนือ</a:t>
            </a:r>
            <a:endParaRPr lang="en-US" altLang="en-US" sz="2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altLang="en-US" sz="20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en-US" sz="2000" b="1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r>
              <a:rPr lang="en-US" altLang="en-US" sz="20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alt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10156853" y="3867153"/>
            <a:ext cx="18998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th-TH" altLang="en-US" sz="2000" b="1" dirty="0">
                <a:latin typeface="TH SarabunPSK" pitchFamily="34" charset="-34"/>
                <a:cs typeface="TH SarabunPSK" pitchFamily="34" charset="-34"/>
              </a:rPr>
              <a:t>อุทยานวิทยาศาสตร์</a:t>
            </a:r>
            <a:endParaRPr lang="en-US" altLang="en-US" sz="2000" b="1" dirty="0"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th-TH" altLang="en-US" sz="2000" b="1" dirty="0">
                <a:latin typeface="TH SarabunPSK" pitchFamily="34" charset="-34"/>
                <a:cs typeface="TH SarabunPSK" pitchFamily="34" charset="-34"/>
              </a:rPr>
              <a:t>ภาค</a:t>
            </a:r>
            <a:r>
              <a:rPr lang="th-TH" altLang="en-US" sz="2000" b="1" dirty="0" smtClean="0">
                <a:latin typeface="TH SarabunPSK" pitchFamily="34" charset="-34"/>
                <a:cs typeface="TH SarabunPSK" pitchFamily="34" charset="-34"/>
              </a:rPr>
              <a:t>ตะวันออกเฉียงเหนือ</a:t>
            </a:r>
            <a:endParaRPr lang="en-US" altLang="en-US" sz="2000" b="1" dirty="0" smtClean="0"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altLang="en-US" sz="20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altLang="en-US" sz="2000" b="1" dirty="0" smtClean="0">
                <a:latin typeface="TH SarabunPSK" pitchFamily="34" charset="-34"/>
                <a:cs typeface="TH SarabunPSK" pitchFamily="34" charset="-34"/>
              </a:rPr>
              <a:t>นครราชสีมา</a:t>
            </a:r>
            <a:r>
              <a:rPr lang="en-US" altLang="en-US" sz="2000" b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585481" y="1190910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altLang="en-US" sz="2400" b="1" dirty="0" smtClean="0">
                <a:latin typeface="TH SarabunPSK" pitchFamily="34" charset="-34"/>
                <a:cs typeface="TH SarabunPSK" pitchFamily="34" charset="-34"/>
              </a:rPr>
              <a:t>ปี 2562</a:t>
            </a:r>
            <a:endParaRPr lang="th-TH" alt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39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r="5969"/>
          <a:stretch>
            <a:fillRect/>
          </a:stretch>
        </p:blipFill>
        <p:spPr>
          <a:xfrm>
            <a:off x="362213" y="161810"/>
            <a:ext cx="11029054" cy="6661118"/>
          </a:xfr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640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1222" y="4420734"/>
            <a:ext cx="9127331" cy="870774"/>
          </a:xfrm>
          <a:prstGeom prst="rect">
            <a:avLst/>
          </a:prstGeom>
          <a:solidFill>
            <a:srgbClr val="E46C0A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1222" y="3438526"/>
            <a:ext cx="9127331" cy="870775"/>
          </a:xfrm>
          <a:prstGeom prst="rect">
            <a:avLst/>
          </a:prstGeom>
          <a:solidFill>
            <a:srgbClr val="376092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FFFFFF"/>
              </a:solidFill>
              <a:cs typeface="+mn-cs"/>
            </a:endParaRPr>
          </a:p>
        </p:txBody>
      </p:sp>
      <p:pic>
        <p:nvPicPr>
          <p:cNvPr id="48132" name="Picture 11" descr="factor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8647" y="1160503"/>
            <a:ext cx="2934691" cy="163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Box 14"/>
          <p:cNvSpPr txBox="1">
            <a:spLocks noChangeArrowheads="1"/>
          </p:cNvSpPr>
          <p:nvPr/>
        </p:nvSpPr>
        <p:spPr bwMode="auto">
          <a:xfrm>
            <a:off x="2584493" y="3511753"/>
            <a:ext cx="2936275" cy="69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สถานที่ที่อำนวยความสะดวกและ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สนับสนุนให้เอกชน ทำการผลิต</a:t>
            </a:r>
            <a:endParaRPr lang="en-US" altLang="en-US" sz="2400" b="1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134" name="TextBox 15"/>
          <p:cNvSpPr txBox="1">
            <a:spLocks noChangeArrowheads="1"/>
          </p:cNvSpPr>
          <p:nvPr/>
        </p:nvSpPr>
        <p:spPr bwMode="auto">
          <a:xfrm>
            <a:off x="2863384" y="4627682"/>
            <a:ext cx="2460893" cy="39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เข้าถึงแรงงาน และ วัตถุดิบ</a:t>
            </a:r>
            <a:endParaRPr lang="en-US" altLang="en-US" sz="2400" b="1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135" name="TextBox 18"/>
          <p:cNvSpPr txBox="1">
            <a:spLocks noChangeArrowheads="1"/>
          </p:cNvSpPr>
          <p:nvPr/>
        </p:nvSpPr>
        <p:spPr bwMode="auto">
          <a:xfrm>
            <a:off x="6094395" y="3524489"/>
            <a:ext cx="3739670" cy="69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สถานที่ๆอำนวยความสะดวกและสนับสนุน</a:t>
            </a:r>
            <a:endParaRPr lang="en-US" altLang="en-US" sz="2400" b="1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ให้เอกชน ทำการวิจัยและพัฒนา </a:t>
            </a:r>
            <a:endParaRPr lang="en-US" altLang="en-US" sz="2400" b="1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88057" y="2706246"/>
            <a:ext cx="3585964" cy="631989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H SarabunPSK"/>
                <a:ea typeface="+mj-ea"/>
                <a:cs typeface="TH SarabunPSK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h-T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อุทยานวิทยาศาสตร์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97849" y="2720575"/>
            <a:ext cx="3585963" cy="631988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H SarabunPSK"/>
                <a:ea typeface="+mj-ea"/>
                <a:cs typeface="TH SarabunPSK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th-T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นิคมอุตสาหกรรม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413015" y="2539097"/>
            <a:ext cx="900056" cy="797546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H SarabunPSK"/>
                <a:ea typeface="+mj-ea"/>
                <a:cs typeface="TH SarabunPSK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>VS</a:t>
            </a:r>
          </a:p>
        </p:txBody>
      </p:sp>
      <p:sp>
        <p:nvSpPr>
          <p:cNvPr id="48139" name="TextBox 23"/>
          <p:cNvSpPr txBox="1">
            <a:spLocks noChangeArrowheads="1"/>
          </p:cNvSpPr>
          <p:nvPr/>
        </p:nvSpPr>
        <p:spPr bwMode="auto">
          <a:xfrm>
            <a:off x="6771023" y="4538536"/>
            <a:ext cx="2651046" cy="69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เข้าถึงนักวิจัย ห้องปฏิบัติการ </a:t>
            </a:r>
          </a:p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และ เครื่องมือวิจัย</a:t>
            </a:r>
            <a:endParaRPr lang="en-US" altLang="en-US" sz="2400" b="1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521222" y="5415677"/>
            <a:ext cx="9127331" cy="870775"/>
          </a:xfrm>
          <a:prstGeom prst="rect">
            <a:avLst/>
          </a:prstGeom>
          <a:solidFill>
            <a:srgbClr val="77933C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48141" name="TextBox 25"/>
          <p:cNvSpPr txBox="1">
            <a:spLocks noChangeArrowheads="1"/>
          </p:cNvSpPr>
          <p:nvPr/>
        </p:nvSpPr>
        <p:spPr bwMode="auto">
          <a:xfrm>
            <a:off x="2644708" y="5622626"/>
            <a:ext cx="3332426" cy="39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ใกล้แหล่งแรงงาน เส้นทางขนส่งสินค้า</a:t>
            </a:r>
            <a:endParaRPr lang="en-US" altLang="en-US" sz="2400" b="1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142" name="TextBox 26"/>
          <p:cNvSpPr txBox="1">
            <a:spLocks noChangeArrowheads="1"/>
          </p:cNvSpPr>
          <p:nvPr/>
        </p:nvSpPr>
        <p:spPr bwMode="auto">
          <a:xfrm>
            <a:off x="6872437" y="5622626"/>
            <a:ext cx="2389586" cy="39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en-US" sz="2400" b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ใกล้มหาวิทยาลัย ศูนย์วิจัย</a:t>
            </a:r>
          </a:p>
        </p:txBody>
      </p:sp>
      <p:pic>
        <p:nvPicPr>
          <p:cNvPr id="48143" name="Picture 27" descr="588917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0208" y="999720"/>
            <a:ext cx="2242218" cy="16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5" name="Picture 1" descr="imgres.png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689190" y="4508289"/>
            <a:ext cx="725750" cy="69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6" name="Picture 4" descr="university-building-icon-simple-design-1-on-building-simple-home-design.png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9791282" y="5562133"/>
            <a:ext cx="624335" cy="6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7" name="Picture 5" descr="f42fd79396b7cd9e912a3ec2e0ae7a19.png"/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9761174" y="3538816"/>
            <a:ext cx="654443" cy="65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8" name="Picture 6" descr="images.png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19298" y="5410901"/>
            <a:ext cx="849349" cy="85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9" name="Picture 33" descr="imgres.png"/>
          <p:cNvPicPr>
            <a:picLocks noChangeAspect="1"/>
          </p:cNvPicPr>
          <p:nvPr/>
        </p:nvPicPr>
        <p:blipFill>
          <a:blip r:embed="rId8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714544" y="3559510"/>
            <a:ext cx="730504" cy="73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0" name="Picture 7" descr="microscope-copy-1411305266n8gk4.png"/>
          <p:cNvPicPr>
            <a:picLocks noChangeAspect="1"/>
          </p:cNvPicPr>
          <p:nvPr/>
        </p:nvPicPr>
        <p:blipFill>
          <a:blip r:embed="rId9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9789697" y="4508289"/>
            <a:ext cx="695643" cy="69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0" y="-7238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3542" y="56841"/>
            <a:ext cx="4991557" cy="658896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7. </a:t>
            </a:r>
            <a:r>
              <a:rPr lang="th-TH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</a:t>
            </a:r>
            <a:r>
              <a:rPr lang="th-TH" altLang="en-US" sz="3600" b="1" dirty="0" smtClean="0">
                <a:solidFill>
                  <a:srgbClr val="FFFFFF"/>
                </a:solidFill>
                <a:latin typeface="TH SarabunPSK" charset="0"/>
                <a:cs typeface="TH SarabunPSK" charset="0"/>
              </a:rPr>
              <a:t>อุทยานวิทยาศาสตร์ภูมิภาค</a:t>
            </a:r>
            <a:endParaRPr lang="en-US" altLang="en-US" sz="3600" b="1" dirty="0">
              <a:solidFill>
                <a:srgbClr val="FFFFFF"/>
              </a:solidFill>
              <a:latin typeface="TH SarabunPSK" charset="0"/>
              <a:cs typeface="TH SarabunPSK" charset="0"/>
            </a:endParaRPr>
          </a:p>
        </p:txBody>
      </p:sp>
      <p:pic>
        <p:nvPicPr>
          <p:cNvPr id="29" name="Picture 8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กลุ่ม 33"/>
          <p:cNvGrpSpPr>
            <a:grpSpLocks/>
          </p:cNvGrpSpPr>
          <p:nvPr/>
        </p:nvGrpSpPr>
        <p:grpSpPr bwMode="auto">
          <a:xfrm>
            <a:off x="5656259" y="152377"/>
            <a:ext cx="1552914" cy="709992"/>
            <a:chOff x="8433834" y="947918"/>
            <a:chExt cx="2548568" cy="1299255"/>
          </a:xfrm>
        </p:grpSpPr>
        <p:sp>
          <p:nvSpPr>
            <p:cNvPr id="30" name="สี่เหลี่ยมมุมมน 37"/>
            <p:cNvSpPr>
              <a:spLocks noChangeArrowheads="1"/>
            </p:cNvSpPr>
            <p:nvPr/>
          </p:nvSpPr>
          <p:spPr bwMode="auto">
            <a:xfrm rot="20898157">
              <a:off x="8571666" y="1009093"/>
              <a:ext cx="2410736" cy="1238080"/>
            </a:xfrm>
            <a:prstGeom prst="roundRect">
              <a:avLst>
                <a:gd name="adj" fmla="val 20778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dist="368299" dir="2700000" algn="tl" rotWithShape="0">
                <a:srgbClr val="000000">
                  <a:alpha val="45000"/>
                </a:srgbClr>
              </a:outerShdw>
            </a:effectLst>
            <a:extLst/>
          </p:spPr>
          <p:txBody>
            <a:bodyPr lIns="50800" tIns="50800" rIns="50800" bIns="50800" anchor="ctr">
              <a:spAutoFit/>
            </a:bodyPr>
            <a:lstStyle>
              <a:lvl1pPr defTabSz="584200"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58420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5842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5842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5842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584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fontAlgn="auto" latinLnBrk="1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altLang="en-US" sz="3200">
                <a:solidFill>
                  <a:srgbClr val="F2EBDB"/>
                </a:solidFill>
                <a:cs typeface="Cordia New" charset="0"/>
                <a:sym typeface="Baskerville" charset="0"/>
              </a:endParaRPr>
            </a:p>
          </p:txBody>
        </p:sp>
        <p:grpSp>
          <p:nvGrpSpPr>
            <p:cNvPr id="3" name="กลุ่ม 19"/>
            <p:cNvGrpSpPr>
              <a:grpSpLocks/>
            </p:cNvGrpSpPr>
            <p:nvPr/>
          </p:nvGrpSpPr>
          <p:grpSpPr bwMode="auto">
            <a:xfrm rot="-736154">
              <a:off x="8433834" y="947918"/>
              <a:ext cx="2412005" cy="1237936"/>
              <a:chOff x="6503274" y="1781897"/>
              <a:chExt cx="2412005" cy="1237936"/>
            </a:xfrm>
          </p:grpSpPr>
          <p:sp>
            <p:nvSpPr>
              <p:cNvPr id="32" name="สี่เหลี่ยมมุมมน 46"/>
              <p:cNvSpPr>
                <a:spLocks noChangeArrowheads="1"/>
              </p:cNvSpPr>
              <p:nvPr/>
            </p:nvSpPr>
            <p:spPr bwMode="auto">
              <a:xfrm>
                <a:off x="6503275" y="1781745"/>
                <a:ext cx="2410739" cy="1238079"/>
              </a:xfrm>
              <a:prstGeom prst="roundRect">
                <a:avLst>
                  <a:gd name="adj" fmla="val 20778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63500" dist="368299" dir="2700000" algn="tl" rotWithShape="0">
                  <a:srgbClr val="000000">
                    <a:alpha val="45000"/>
                  </a:srgbClr>
                </a:outerShdw>
              </a:effectLst>
              <a:extLst/>
            </p:spPr>
            <p:txBody>
              <a:bodyPr lIns="50800" tIns="50800" rIns="50800" bIns="50800" anchor="ctr">
                <a:spAutoFit/>
              </a:bodyPr>
              <a:lstStyle>
                <a:lvl1pPr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 defTabSz="5842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defTabSz="584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 fontAlgn="auto" latinLnBrk="1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th-TH" altLang="en-US" sz="3200">
                  <a:solidFill>
                    <a:srgbClr val="F2EBDB"/>
                  </a:solidFill>
                  <a:cs typeface="Cordia New" charset="0"/>
                  <a:sym typeface="Baskerville" charset="0"/>
                </a:endParaRPr>
              </a:p>
            </p:txBody>
          </p:sp>
          <p:pic>
            <p:nvPicPr>
              <p:cNvPr id="48154" name="Picture 2" descr="D:\Present_Spa\Logo\รูปภาพ2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5061" t="8946" r="6427" b="10536"/>
              <a:stretch>
                <a:fillRect/>
              </a:stretch>
            </p:blipFill>
            <p:spPr bwMode="auto">
              <a:xfrm>
                <a:off x="6621683" y="1804966"/>
                <a:ext cx="2238171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40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29263" y="953837"/>
            <a:ext cx="6038092" cy="5595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th-TH" sz="260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7114" y="6178203"/>
            <a:ext cx="448565" cy="3725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th-TH" sz="2600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-15602" y="5361552"/>
            <a:ext cx="1341796" cy="1187565"/>
            <a:chOff x="-15279" y="5401340"/>
            <a:chExt cx="1343321" cy="1456660"/>
          </a:xfrm>
        </p:grpSpPr>
        <p:sp>
          <p:nvSpPr>
            <p:cNvPr id="17" name="Rectangle 16"/>
            <p:cNvSpPr/>
            <p:nvPr/>
          </p:nvSpPr>
          <p:spPr>
            <a:xfrm>
              <a:off x="-9422" y="6035945"/>
              <a:ext cx="890342" cy="82205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4" name="Group 77"/>
            <p:cNvGrpSpPr>
              <a:grpSpLocks/>
            </p:cNvGrpSpPr>
            <p:nvPr/>
          </p:nvGrpSpPr>
          <p:grpSpPr bwMode="auto">
            <a:xfrm>
              <a:off x="-15279" y="5401340"/>
              <a:ext cx="1343321" cy="1456660"/>
              <a:chOff x="-15279" y="5401340"/>
              <a:chExt cx="1343321" cy="145666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880920" y="6401085"/>
                <a:ext cx="447122" cy="45691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600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-15279" y="5401340"/>
                <a:ext cx="1097285" cy="1273780"/>
                <a:chOff x="-15279" y="5401340"/>
                <a:chExt cx="1097285" cy="1273780"/>
              </a:xfrm>
            </p:grpSpPr>
            <p:sp>
              <p:nvSpPr>
                <p:cNvPr id="20" name="Rectangle 19"/>
                <p:cNvSpPr/>
                <p:nvPr/>
              </p:nvSpPr>
              <p:spPr>
                <a:xfrm>
                  <a:off x="634905" y="6217538"/>
                  <a:ext cx="447122" cy="45691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 sz="2600" dirty="0">
                    <a:solidFill>
                      <a:prstClr val="white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pic>
              <p:nvPicPr>
                <p:cNvPr id="22601" name="Picture 2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5279" y="5577056"/>
                  <a:ext cx="451143" cy="457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602" name="Picture 2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5864" y="5401340"/>
                  <a:ext cx="182395" cy="184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8228027" y="6120893"/>
            <a:ext cx="3243741" cy="350220"/>
            <a:chOff x="6756464" y="6101592"/>
            <a:chExt cx="3017005" cy="349322"/>
          </a:xfrm>
        </p:grpSpPr>
        <p:pic>
          <p:nvPicPr>
            <p:cNvPr id="22590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1463" y="6106963"/>
              <a:ext cx="663357" cy="333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1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3620" y="6106001"/>
              <a:ext cx="559849" cy="255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2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032" y="6139996"/>
              <a:ext cx="684652" cy="28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3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464" y="6159274"/>
              <a:ext cx="313080" cy="29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4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505" y="6137036"/>
              <a:ext cx="299789" cy="29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95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322" y="6101592"/>
              <a:ext cx="429250" cy="34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117017" y="2406968"/>
            <a:ext cx="2599730" cy="1168593"/>
            <a:chOff x="250257" y="2662663"/>
            <a:chExt cx="2604326" cy="1433000"/>
          </a:xfrm>
        </p:grpSpPr>
        <p:pic>
          <p:nvPicPr>
            <p:cNvPr id="22587" name="Picture 2" descr="https://sites.google.com/site/nooballoonja/_/rsrc/1472782034758/naeana-canghwad-srisakes/%E0%B8%95%E0%B8%A3%E0%B8%B2%E0%B8%A8%E0%B8%A3%E0%B8%B5%E0%B8%AA%E0%B8%B0%E0%B9%80%E0%B8%81%E0%B8%A9.png?height=320&amp;width=32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257" y="2770269"/>
              <a:ext cx="718302" cy="718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88" name="Rectangle 35"/>
            <p:cNvSpPr>
              <a:spLocks noChangeArrowheads="1"/>
            </p:cNvSpPr>
            <p:nvPr/>
          </p:nvSpPr>
          <p:spPr bwMode="auto">
            <a:xfrm>
              <a:off x="1019366" y="2662663"/>
              <a:ext cx="1657545" cy="452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th-TH" altLang="x-none" sz="1800" b="1" dirty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12-16 กรกฎาคม 2560</a:t>
              </a:r>
            </a:p>
          </p:txBody>
        </p:sp>
        <p:sp>
          <p:nvSpPr>
            <p:cNvPr id="22589" name="Rectangle 36"/>
            <p:cNvSpPr>
              <a:spLocks noChangeArrowheads="1"/>
            </p:cNvSpPr>
            <p:nvPr/>
          </p:nvSpPr>
          <p:spPr bwMode="auto">
            <a:xfrm>
              <a:off x="1018490" y="2963419"/>
              <a:ext cx="1836093" cy="1132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th-TH" altLang="x-none" sz="1800" b="1" dirty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ณ เทศบาลตำบลบึงบูรพ์ ต.บึงบูรพ์ อ.บึง</a:t>
              </a:r>
              <a:r>
                <a:rPr lang="th-TH" altLang="x-none" sz="1800" b="1" dirty="0" smtClean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บูรพ์</a:t>
              </a:r>
              <a:br>
                <a:rPr lang="th-TH" altLang="x-none" sz="1800" b="1" dirty="0" smtClean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</a:br>
              <a:r>
                <a:rPr lang="th-TH" altLang="x-none" sz="1800" b="1" dirty="0" smtClean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จ.</a:t>
              </a:r>
              <a:r>
                <a:rPr lang="th-TH" altLang="x-none" sz="1800" b="1" dirty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ศรีสะเกษ 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2831813" y="2421296"/>
            <a:ext cx="2894222" cy="891236"/>
            <a:chOff x="391368" y="3493837"/>
            <a:chExt cx="2899349" cy="1094481"/>
          </a:xfrm>
        </p:grpSpPr>
        <p:pic>
          <p:nvPicPr>
            <p:cNvPr id="39" name="Picture 4" descr="http://image.dek-d.com/21/1139326/10047598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68" y="3623912"/>
              <a:ext cx="615300" cy="622773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  <a:extLst/>
          </p:spPr>
        </p:pic>
        <p:sp>
          <p:nvSpPr>
            <p:cNvPr id="22585" name="Rectangle 40"/>
            <p:cNvSpPr>
              <a:spLocks noChangeArrowheads="1"/>
            </p:cNvSpPr>
            <p:nvPr/>
          </p:nvSpPr>
          <p:spPr bwMode="auto">
            <a:xfrm>
              <a:off x="1101399" y="3493837"/>
              <a:ext cx="1657551" cy="453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 sz="1800" b="1" dirty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26</a:t>
              </a:r>
              <a:r>
                <a:rPr lang="th-TH" altLang="x-none" sz="1800" b="1" dirty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-</a:t>
              </a:r>
              <a:r>
                <a:rPr lang="en-US" altLang="x-none" sz="1800" b="1" dirty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30</a:t>
              </a:r>
              <a:r>
                <a:rPr lang="th-TH" altLang="x-none" sz="1800" b="1" dirty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 กรกฎาคม 2560</a:t>
              </a:r>
            </a:p>
          </p:txBody>
        </p:sp>
        <p:sp>
          <p:nvSpPr>
            <p:cNvPr id="22586" name="Rectangle 41"/>
            <p:cNvSpPr>
              <a:spLocks noChangeArrowheads="1"/>
            </p:cNvSpPr>
            <p:nvPr/>
          </p:nvSpPr>
          <p:spPr bwMode="auto">
            <a:xfrm>
              <a:off x="1109666" y="3794592"/>
              <a:ext cx="2181051" cy="7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th-TH" altLang="x-none" sz="1800" b="1" dirty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ณ โรงเรียนสา ต.กลางเวียง </a:t>
              </a:r>
            </a:p>
            <a:p>
              <a:r>
                <a:rPr lang="th-TH" altLang="x-none" sz="1800" b="1" dirty="0">
                  <a:solidFill>
                    <a:srgbClr val="000000"/>
                  </a:solidFill>
                  <a:latin typeface="TH SarabunPSK" charset="0"/>
                  <a:ea typeface="Calibri" charset="0"/>
                  <a:cs typeface="TH SarabunPSK" charset="0"/>
                </a:rPr>
                <a:t>อ.เวียงสา  จ.น่าน </a:t>
              </a:r>
              <a:endPara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endParaRPr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9534941" y="1993072"/>
            <a:ext cx="1693482" cy="603334"/>
            <a:chOff x="7781188" y="1716854"/>
            <a:chExt cx="1731638" cy="601425"/>
          </a:xfrm>
        </p:grpSpPr>
        <p:pic>
          <p:nvPicPr>
            <p:cNvPr id="22581" name="Picture 4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1188" y="1766357"/>
              <a:ext cx="525446" cy="541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2" name="Picture 4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2467" y="1807696"/>
              <a:ext cx="455851" cy="45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3" name="Picture 4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1401" y="1716854"/>
              <a:ext cx="601425" cy="60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51"/>
          <p:cNvGrpSpPr>
            <a:grpSpLocks/>
          </p:cNvGrpSpPr>
          <p:nvPr/>
        </p:nvGrpSpPr>
        <p:grpSpPr bwMode="auto">
          <a:xfrm>
            <a:off x="1951" y="1768155"/>
            <a:ext cx="1704549" cy="553998"/>
            <a:chOff x="1197" y="1764099"/>
            <a:chExt cx="1387272" cy="551043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 rot="10800000">
              <a:off x="1197" y="1862003"/>
              <a:ext cx="1172664" cy="389963"/>
              <a:chOff x="9150096" y="1299201"/>
              <a:chExt cx="3044784" cy="972312"/>
            </a:xfrm>
          </p:grpSpPr>
          <p:sp>
            <p:nvSpPr>
              <p:cNvPr id="50" name="Round Same Side Corner Rectangle 49"/>
              <p:cNvSpPr>
                <a:spLocks noChangeArrowheads="1"/>
              </p:cNvSpPr>
              <p:nvPr/>
            </p:nvSpPr>
            <p:spPr bwMode="auto">
              <a:xfrm rot="-5400000">
                <a:off x="10200048" y="249249"/>
                <a:ext cx="941832" cy="3041736"/>
              </a:xfrm>
              <a:custGeom>
                <a:avLst/>
                <a:gdLst>
                  <a:gd name="T0" fmla="*/ 941832 w 941832"/>
                  <a:gd name="T1" fmla="*/ 1520868 h 3041736"/>
                  <a:gd name="T2" fmla="*/ 470916 w 941832"/>
                  <a:gd name="T3" fmla="*/ 3041736 h 3041736"/>
                  <a:gd name="T4" fmla="*/ 0 w 941832"/>
                  <a:gd name="T5" fmla="*/ 1520868 h 3041736"/>
                  <a:gd name="T6" fmla="*/ 470916 w 941832"/>
                  <a:gd name="T7" fmla="*/ 0 h 3041736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45976 w 941832"/>
                  <a:gd name="T13" fmla="*/ 45976 h 3041736"/>
                  <a:gd name="T14" fmla="*/ 895856 w 941832"/>
                  <a:gd name="T15" fmla="*/ 3041736 h 30417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41832" h="3041736">
                    <a:moveTo>
                      <a:pt x="156975" y="0"/>
                    </a:moveTo>
                    <a:lnTo>
                      <a:pt x="784857" y="0"/>
                    </a:lnTo>
                    <a:lnTo>
                      <a:pt x="784857" y="-1"/>
                    </a:lnTo>
                    <a:cubicBezTo>
                      <a:pt x="871551" y="-1"/>
                      <a:pt x="941832" y="70280"/>
                      <a:pt x="941832" y="156975"/>
                    </a:cubicBezTo>
                    <a:lnTo>
                      <a:pt x="941832" y="3041736"/>
                    </a:lnTo>
                    <a:lnTo>
                      <a:pt x="0" y="3041736"/>
                    </a:lnTo>
                    <a:lnTo>
                      <a:pt x="0" y="156975"/>
                    </a:lnTo>
                    <a:lnTo>
                      <a:pt x="-1" y="156974"/>
                    </a:lnTo>
                    <a:cubicBezTo>
                      <a:pt x="-1" y="70280"/>
                      <a:pt x="70280" y="-1"/>
                      <a:pt x="156975" y="-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endParaRPr lang="th-TH" altLang="x-none" sz="2500" dirty="0">
                  <a:solidFill>
                    <a:srgbClr val="FFFFFF"/>
                  </a:solidFill>
                  <a:latin typeface="TH SarabunPSK" charset="0"/>
                  <a:cs typeface="TH SarabunPSK" charset="0"/>
                </a:endParaRPr>
              </a:p>
            </p:txBody>
          </p:sp>
          <p:sp>
            <p:nvSpPr>
              <p:cNvPr id="2" name="Round Same Side Corner Rectangle 1"/>
              <p:cNvSpPr/>
              <p:nvPr/>
            </p:nvSpPr>
            <p:spPr>
              <a:xfrm rot="16200000">
                <a:off x="10204313" y="283095"/>
                <a:ext cx="939624" cy="3041510"/>
              </a:xfrm>
              <a:prstGeom prst="round2Same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600" dirty="0">
                  <a:solidFill>
                    <a:prstClr val="whit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47226" y="1764099"/>
              <a:ext cx="1241243" cy="5510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ปี </a:t>
              </a:r>
              <a:r>
                <a:rPr lang="en-US" sz="3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2560</a:t>
              </a:r>
              <a:endParaRPr lang="th-TH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2540" name="Picture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1548" y="5199177"/>
            <a:ext cx="2254529" cy="13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205" y="3742580"/>
            <a:ext cx="2137512" cy="141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014" y="3737804"/>
            <a:ext cx="2194071" cy="142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942" y="3737804"/>
            <a:ext cx="1612886" cy="14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31" y="5199177"/>
            <a:ext cx="2375446" cy="13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Rectangle 56"/>
          <p:cNvSpPr>
            <a:spLocks noChangeArrowheads="1"/>
          </p:cNvSpPr>
          <p:nvPr/>
        </p:nvSpPr>
        <p:spPr bwMode="auto">
          <a:xfrm>
            <a:off x="113116" y="1127072"/>
            <a:ext cx="5969004" cy="73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4100" b="1" dirty="0">
                <a:solidFill>
                  <a:srgbClr val="002060"/>
                </a:solidFill>
                <a:latin typeface="TH SarabunPSK" charset="0"/>
                <a:cs typeface="TH SarabunPSK" charset="0"/>
              </a:rPr>
              <a:t>STI for SMART</a:t>
            </a:r>
            <a:r>
              <a:rPr lang="en-US" altLang="x-none" sz="41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</a:t>
            </a:r>
            <a:r>
              <a:rPr lang="en-US" altLang="x-none" sz="4100" b="1" dirty="0">
                <a:solidFill>
                  <a:srgbClr val="00B050"/>
                </a:solidFill>
                <a:latin typeface="TH SarabunPSK" charset="0"/>
                <a:cs typeface="TH SarabunPSK" charset="0"/>
              </a:rPr>
              <a:t>AGRICULTURE</a:t>
            </a:r>
            <a:r>
              <a:rPr lang="en-US" altLang="x-none" sz="41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</a:t>
            </a:r>
            <a:r>
              <a:rPr lang="en-US" altLang="x-none" sz="4100" b="1" dirty="0">
                <a:solidFill>
                  <a:srgbClr val="0070C0"/>
                </a:solidFill>
                <a:latin typeface="TH SarabunPSK" charset="0"/>
                <a:cs typeface="TH SarabunPSK" charset="0"/>
              </a:rPr>
              <a:t>(SSA)</a:t>
            </a:r>
            <a:endParaRPr lang="th-TH" altLang="x-none" sz="4100" dirty="0">
              <a:solidFill>
                <a:srgbClr val="000000"/>
              </a:solidFill>
              <a:latin typeface="TH SarabunPSK" charset="0"/>
              <a:cs typeface="TH SarabunPSK" charset="0"/>
            </a:endParaRPr>
          </a:p>
        </p:txBody>
      </p: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6237011" y="2750821"/>
            <a:ext cx="6062982" cy="3017740"/>
            <a:chOff x="5076224" y="2755772"/>
            <a:chExt cx="4936204" cy="3010181"/>
          </a:xfrm>
        </p:grpSpPr>
        <p:grpSp>
          <p:nvGrpSpPr>
            <p:cNvPr id="13" name="Group 71"/>
            <p:cNvGrpSpPr>
              <a:grpSpLocks/>
            </p:cNvGrpSpPr>
            <p:nvPr/>
          </p:nvGrpSpPr>
          <p:grpSpPr bwMode="auto">
            <a:xfrm>
              <a:off x="6675172" y="2755772"/>
              <a:ext cx="3148674" cy="843729"/>
              <a:chOff x="8315752" y="2170443"/>
              <a:chExt cx="3875290" cy="1038435"/>
            </a:xfrm>
          </p:grpSpPr>
          <p:grpSp>
            <p:nvGrpSpPr>
              <p:cNvPr id="14" name="Group 70"/>
              <p:cNvGrpSpPr>
                <a:grpSpLocks/>
              </p:cNvGrpSpPr>
              <p:nvPr/>
            </p:nvGrpSpPr>
            <p:grpSpPr bwMode="auto">
              <a:xfrm>
                <a:off x="8315753" y="2604312"/>
                <a:ext cx="3875289" cy="604566"/>
                <a:chOff x="8315812" y="2772092"/>
                <a:chExt cx="4336643" cy="604566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8315812" y="2809227"/>
                  <a:ext cx="4336643" cy="52899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th-TH" sz="2200" b="1" kern="700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เกษตรกร</a:t>
                  </a:r>
                  <a:r>
                    <a:rPr lang="en-US" sz="2200" b="1" kern="700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th-TH" sz="2200" b="1" kern="700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             รายนำเทคโนโลยีไปใช้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9280238" y="2772092"/>
                  <a:ext cx="1169998" cy="60456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600" b="1" dirty="0">
                      <a:solidFill>
                        <a:srgbClr val="FF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2,980</a:t>
                  </a:r>
                  <a:endParaRPr lang="th-TH" sz="2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5" name="Group 69"/>
              <p:cNvGrpSpPr>
                <a:grpSpLocks/>
              </p:cNvGrpSpPr>
              <p:nvPr/>
            </p:nvGrpSpPr>
            <p:grpSpPr bwMode="auto">
              <a:xfrm>
                <a:off x="8315752" y="2170443"/>
                <a:ext cx="3384772" cy="604565"/>
                <a:chOff x="8315752" y="2170443"/>
                <a:chExt cx="3384772" cy="604565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8315752" y="2227120"/>
                  <a:ext cx="3384772" cy="52899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th-TH" sz="2200" b="1" kern="700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เกษตรกรเข้าร่วมงาน</a:t>
                  </a:r>
                  <a:r>
                    <a:rPr lang="en-US" sz="2200" b="1" kern="700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</a:t>
                  </a:r>
                  <a:r>
                    <a:rPr lang="th-TH" sz="2200" b="1" kern="700" dirty="0">
                      <a:solidFill>
                        <a:prstClr val="black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             ราย 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10101940" y="2170443"/>
                  <a:ext cx="1016213" cy="60456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600" b="1" dirty="0">
                      <a:solidFill>
                        <a:srgbClr val="FF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4,164</a:t>
                  </a:r>
                  <a:endParaRPr lang="th-TH" sz="26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</p:grpSp>
        <p:grpSp>
          <p:nvGrpSpPr>
            <p:cNvPr id="16" name="Group 64"/>
            <p:cNvGrpSpPr>
              <a:grpSpLocks/>
            </p:cNvGrpSpPr>
            <p:nvPr/>
          </p:nvGrpSpPr>
          <p:grpSpPr bwMode="auto">
            <a:xfrm>
              <a:off x="5088925" y="2765726"/>
              <a:ext cx="1586246" cy="864472"/>
              <a:chOff x="6261023" y="2290305"/>
              <a:chExt cx="1952303" cy="10639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261023" y="2825276"/>
                <a:ext cx="1952303" cy="52899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200" b="1" dirty="0">
                    <a:solidFill>
                      <a:srgbClr val="00B05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Smart</a:t>
                </a:r>
                <a:r>
                  <a:rPr lang="en-US" sz="2200" b="1" dirty="0">
                    <a:solidFill>
                      <a:srgbClr val="92D05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22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Farmer</a:t>
                </a:r>
                <a:endPara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22570" name="Picture 63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3955" y="2290305"/>
                <a:ext cx="585939" cy="585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Group 66"/>
            <p:cNvGrpSpPr>
              <a:grpSpLocks/>
            </p:cNvGrpSpPr>
            <p:nvPr/>
          </p:nvGrpSpPr>
          <p:grpSpPr bwMode="auto">
            <a:xfrm>
              <a:off x="5076224" y="3856862"/>
              <a:ext cx="1876818" cy="828245"/>
              <a:chOff x="6224217" y="3450438"/>
              <a:chExt cx="2309929" cy="1019379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6224217" y="4016393"/>
                <a:ext cx="2309929" cy="45342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800" b="1" dirty="0">
                    <a:solidFill>
                      <a:srgbClr val="00B05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Smart</a:t>
                </a:r>
                <a:r>
                  <a:rPr lang="en-US" sz="1800" b="1" dirty="0">
                    <a:solidFill>
                      <a:srgbClr val="92D05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en-US" sz="18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Entrepreneur</a:t>
                </a:r>
                <a:endParaRPr lang="th-TH" sz="1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22568" name="Picture 65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8754" y="3450438"/>
                <a:ext cx="583410" cy="583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" name="Group 68"/>
            <p:cNvGrpSpPr>
              <a:grpSpLocks/>
            </p:cNvGrpSpPr>
            <p:nvPr/>
          </p:nvGrpSpPr>
          <p:grpSpPr bwMode="auto">
            <a:xfrm>
              <a:off x="5098452" y="4871348"/>
              <a:ext cx="1960973" cy="894605"/>
              <a:chOff x="6271233" y="4603665"/>
              <a:chExt cx="2413506" cy="1101052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6271233" y="5175723"/>
                <a:ext cx="2413506" cy="52899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200" b="1" dirty="0">
                    <a:solidFill>
                      <a:srgbClr val="00B05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Smart </a:t>
                </a:r>
                <a:r>
                  <a:rPr lang="en-US" sz="22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Village</a:t>
                </a:r>
                <a:endPara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22566" name="Picture 67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2627" y="4603665"/>
                <a:ext cx="601699" cy="601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4" name="Group 75"/>
            <p:cNvGrpSpPr>
              <a:grpSpLocks/>
            </p:cNvGrpSpPr>
            <p:nvPr/>
          </p:nvGrpSpPr>
          <p:grpSpPr bwMode="auto">
            <a:xfrm>
              <a:off x="6522734" y="4081684"/>
              <a:ext cx="2687026" cy="660063"/>
              <a:chOff x="8238275" y="3808190"/>
              <a:chExt cx="3307108" cy="812386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8381444" y="3966493"/>
                <a:ext cx="3163939" cy="60456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th-TH" sz="2600" b="1" kern="7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   </a:t>
                </a:r>
                <a:r>
                  <a:rPr lang="th-TH" sz="2200" b="1" kern="700" dirty="0">
                    <a:solidFill>
                      <a:prstClr val="black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ผลิตภัณฑ์ที่ได้รับการยกระดับ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8238275" y="3808190"/>
                <a:ext cx="895049" cy="8123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3700" b="1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23</a:t>
                </a:r>
                <a:endParaRPr lang="th-TH" sz="3700" b="1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6766897" y="5099544"/>
              <a:ext cx="3245531" cy="6600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700" b="1" kern="7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th-TH" sz="1700" b="1" kern="7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200" b="1" kern="7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ชุมชนนำ </a:t>
              </a:r>
              <a:r>
                <a:rPr lang="en-US" sz="2200" b="1" kern="7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STI</a:t>
              </a:r>
              <a:r>
                <a:rPr lang="th-TH" sz="2200" b="1" kern="7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ไปพัฒนาทั้ง </a:t>
              </a:r>
              <a:r>
                <a:rPr lang="en-US" sz="2200" b="1" kern="7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Value chain</a:t>
              </a:r>
              <a:endParaRPr lang="th-TH" sz="2200" b="1" kern="7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0" y="0"/>
            <a:ext cx="12169775" cy="972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82" name="Rectangle 81"/>
          <p:cNvSpPr/>
          <p:nvPr/>
        </p:nvSpPr>
        <p:spPr>
          <a:xfrm>
            <a:off x="357190" y="167200"/>
            <a:ext cx="8585217" cy="628119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8. 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การพัฒนาเกษตรกรด้วยวิทยาศาสตร์ เทคโนโลยีและนวัตกรรม </a:t>
            </a:r>
          </a:p>
        </p:txBody>
      </p:sp>
      <p:grpSp>
        <p:nvGrpSpPr>
          <p:cNvPr id="26" name="Group 83"/>
          <p:cNvGrpSpPr>
            <a:grpSpLocks/>
          </p:cNvGrpSpPr>
          <p:nvPr/>
        </p:nvGrpSpPr>
        <p:grpSpPr bwMode="auto">
          <a:xfrm>
            <a:off x="10609547" y="1146175"/>
            <a:ext cx="1560228" cy="969474"/>
            <a:chOff x="10628376" y="0"/>
            <a:chExt cx="1563624" cy="1188720"/>
          </a:xfrm>
        </p:grpSpPr>
        <p:sp>
          <p:nvSpPr>
            <p:cNvPr id="85" name="Rectangle 84"/>
            <p:cNvSpPr/>
            <p:nvPr/>
          </p:nvSpPr>
          <p:spPr>
            <a:xfrm>
              <a:off x="11302689" y="0"/>
              <a:ext cx="889311" cy="8237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1302689" y="365010"/>
              <a:ext cx="447587" cy="4587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0853148" y="0"/>
              <a:ext cx="449542" cy="3650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1744413" y="823710"/>
              <a:ext cx="447587" cy="3650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0628376" y="365010"/>
              <a:ext cx="224772" cy="2147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73" name="Picture 8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8" name="Straight Connector 77"/>
          <p:cNvCxnSpPr/>
          <p:nvPr/>
        </p:nvCxnSpPr>
        <p:spPr>
          <a:xfrm>
            <a:off x="8299465" y="3581401"/>
            <a:ext cx="3571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8299465" y="4680267"/>
            <a:ext cx="3571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299465" y="5724541"/>
            <a:ext cx="3571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41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84887" y="1146176"/>
            <a:ext cx="6084888" cy="5587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th-TH" sz="26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950" y="1146176"/>
            <a:ext cx="6084889" cy="55876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th-TH" sz="2600" dirty="0">
              <a:solidFill>
                <a:prstClr val="white"/>
              </a:solidFill>
            </a:endParaRPr>
          </a:p>
        </p:txBody>
      </p:sp>
      <p:sp>
        <p:nvSpPr>
          <p:cNvPr id="4" name="Trapezoid 3"/>
          <p:cNvSpPr/>
          <p:nvPr/>
        </p:nvSpPr>
        <p:spPr>
          <a:xfrm>
            <a:off x="0" y="4756627"/>
            <a:ext cx="12169775" cy="1977152"/>
          </a:xfrm>
          <a:prstGeom prst="trapezoid">
            <a:avLst>
              <a:gd name="adj" fmla="val 19128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th-TH" sz="17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9019" y="1375410"/>
            <a:ext cx="2305236" cy="782007"/>
          </a:xfrm>
          <a:prstGeom prst="rect">
            <a:avLst/>
          </a:prstGeom>
          <a:noFill/>
        </p:spPr>
        <p:txBody>
          <a:bodyPr lIns="103885" tIns="51942" rIns="103885" bIns="51942">
            <a:spAutoFit/>
          </a:bodyPr>
          <a:lstStyle/>
          <a:p>
            <a:pPr algn="r">
              <a:defRPr/>
            </a:pPr>
            <a:r>
              <a:rPr lang="en-US" sz="2200" b="1" dirty="0">
                <a:solidFill>
                  <a:srgbClr val="00B050"/>
                </a:solidFill>
              </a:rPr>
              <a:t>Smart</a:t>
            </a:r>
            <a:r>
              <a:rPr lang="en-US" sz="2200" b="1" dirty="0">
                <a:solidFill>
                  <a:srgbClr val="92D050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Entrepreneur</a:t>
            </a:r>
            <a:endParaRPr lang="th-TH" sz="22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6227" y="4960391"/>
            <a:ext cx="1963936" cy="443453"/>
          </a:xfrm>
          <a:prstGeom prst="rect">
            <a:avLst/>
          </a:prstGeom>
          <a:noFill/>
        </p:spPr>
        <p:txBody>
          <a:bodyPr lIns="103885" tIns="51942" rIns="103885" bIns="51942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B050"/>
                </a:solidFill>
              </a:rPr>
              <a:t>Smart </a:t>
            </a:r>
            <a:r>
              <a:rPr lang="en-US" sz="2200" b="1" dirty="0">
                <a:solidFill>
                  <a:srgbClr val="002060"/>
                </a:solidFill>
              </a:rPr>
              <a:t>Village</a:t>
            </a:r>
            <a:endParaRPr lang="th-TH" sz="2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485" y="2351001"/>
            <a:ext cx="2269626" cy="658896"/>
          </a:xfrm>
          <a:prstGeom prst="rect">
            <a:avLst/>
          </a:prstGeom>
          <a:noFill/>
        </p:spPr>
        <p:txBody>
          <a:bodyPr wrap="square" lIns="103885" tIns="51942" rIns="103885" bIns="51942">
            <a:spAutoFit/>
          </a:bodyPr>
          <a:lstStyle/>
          <a:p>
            <a:pPr algn="ctr"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การอบรมเทคโนโลยีเชิงลึกสำหรับ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Farmer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6977" y="1905516"/>
            <a:ext cx="3736745" cy="935895"/>
          </a:xfrm>
          <a:prstGeom prst="rect">
            <a:avLst/>
          </a:prstGeom>
          <a:noFill/>
        </p:spPr>
        <p:txBody>
          <a:bodyPr lIns="103885" tIns="51942" rIns="103885" bIns="51942">
            <a:spAutoFit/>
          </a:bodyPr>
          <a:lstStyle/>
          <a:p>
            <a:pPr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18-19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2560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จ.ศรีสะเกษ </a:t>
            </a:r>
          </a:p>
          <a:p>
            <a:pPr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มีเกษตรกรที่เข้าร่วม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191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</a:p>
          <a:p>
            <a:pPr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สามารผลิตเชื้อได้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250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ถุง ใช้ได้ครอบคลุม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250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ไร่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40776" y="5208521"/>
            <a:ext cx="2829863" cy="658896"/>
          </a:xfrm>
          <a:prstGeom prst="rect">
            <a:avLst/>
          </a:prstGeom>
        </p:spPr>
        <p:txBody>
          <a:bodyPr lIns="103885" tIns="51942" rIns="103885" bIns="51942">
            <a:spAutoFit/>
          </a:bodyPr>
          <a:lstStyle/>
          <a:p>
            <a:pPr defTabSz="1486867"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กลุ่มพัฒนาอุตสาหกรรมสิ่งประดิษฐ์  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ตรา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ศรี</a:t>
            </a:r>
            <a:r>
              <a:rPr lang="th-TH" sz="18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สุวรรณ์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53397" y="5765897"/>
            <a:ext cx="883061" cy="36650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/>
          <a:p>
            <a:pPr algn="ctr" defTabSz="1486867">
              <a:defRPr/>
            </a:pPr>
            <a:r>
              <a:rPr lang="th-TH" sz="17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จ.ศรีสะ</a:t>
            </a:r>
            <a:r>
              <a:rPr lang="th-TH" sz="17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เกษ</a:t>
            </a:r>
            <a:endParaRPr lang="th-TH" sz="17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56589" y="5579598"/>
            <a:ext cx="594520" cy="36650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/>
          <a:p>
            <a:pPr algn="ctr" defTabSz="1486867">
              <a:defRPr/>
            </a:pPr>
            <a:r>
              <a:rPr lang="th-TH" sz="17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จ.น่าน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92498" y="5371405"/>
            <a:ext cx="2478811" cy="604138"/>
          </a:xfrm>
          <a:prstGeom prst="rect">
            <a:avLst/>
          </a:prstGeom>
        </p:spPr>
        <p:txBody>
          <a:bodyPr lIns="103885" tIns="51942" rIns="103885" bIns="51942">
            <a:spAutoFit/>
          </a:bodyPr>
          <a:lstStyle/>
          <a:p>
            <a:pPr algn="ctr" defTabSz="465300">
              <a:lnSpc>
                <a:spcPct val="90000"/>
              </a:lnSpc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กลุ่มวิสาหกิจชุมชนกลุ่มเพาะเห็ดบ้านศรีนาชื่น</a:t>
            </a:r>
            <a:endParaRPr lang="en-US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-11701" y="5560541"/>
            <a:ext cx="1339846" cy="1187565"/>
            <a:chOff x="-15279" y="5401340"/>
            <a:chExt cx="1343321" cy="1456660"/>
          </a:xfrm>
        </p:grpSpPr>
        <p:sp>
          <p:nvSpPr>
            <p:cNvPr id="21" name="Rectangle 20"/>
            <p:cNvSpPr/>
            <p:nvPr/>
          </p:nvSpPr>
          <p:spPr>
            <a:xfrm>
              <a:off x="-9414" y="6035943"/>
              <a:ext cx="889682" cy="82205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-15279" y="5401340"/>
              <a:ext cx="1343321" cy="1456660"/>
              <a:chOff x="-15279" y="5401340"/>
              <a:chExt cx="1343321" cy="145666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880268" y="6401085"/>
                <a:ext cx="447774" cy="45691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6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" name="Group 23"/>
              <p:cNvGrpSpPr>
                <a:grpSpLocks/>
              </p:cNvGrpSpPr>
              <p:nvPr/>
            </p:nvGrpSpPr>
            <p:grpSpPr bwMode="auto">
              <a:xfrm>
                <a:off x="-15279" y="5401340"/>
                <a:ext cx="1097285" cy="1273780"/>
                <a:chOff x="-15279" y="5401340"/>
                <a:chExt cx="1097285" cy="127378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633895" y="6217538"/>
                  <a:ext cx="447774" cy="45691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th-TH" sz="2600" dirty="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3624" name="Picture 2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5279" y="5577056"/>
                  <a:ext cx="451143" cy="457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625" name="Picture 2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5864" y="5401340"/>
                  <a:ext cx="182395" cy="184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10609547" y="1146175"/>
            <a:ext cx="1560228" cy="969474"/>
            <a:chOff x="10628376" y="0"/>
            <a:chExt cx="1563624" cy="1188720"/>
          </a:xfrm>
        </p:grpSpPr>
        <p:sp>
          <p:nvSpPr>
            <p:cNvPr id="29" name="Rectangle 28"/>
            <p:cNvSpPr/>
            <p:nvPr/>
          </p:nvSpPr>
          <p:spPr>
            <a:xfrm>
              <a:off x="11302689" y="0"/>
              <a:ext cx="889311" cy="8237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302689" y="365010"/>
              <a:ext cx="447587" cy="4587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853148" y="0"/>
              <a:ext cx="449542" cy="3650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744413" y="823710"/>
              <a:ext cx="447587" cy="3650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628376" y="365010"/>
              <a:ext cx="224772" cy="2147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880604" y="2871805"/>
            <a:ext cx="2884471" cy="381897"/>
          </a:xfrm>
          <a:prstGeom prst="rect">
            <a:avLst/>
          </a:prstGeom>
          <a:noFill/>
        </p:spPr>
        <p:txBody>
          <a:bodyPr lIns="103885" tIns="51942" rIns="103885" bIns="51942">
            <a:spAutoFit/>
          </a:bodyPr>
          <a:lstStyle/>
          <a:p>
            <a:pPr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กลุ่มผู้เพาะเลี้ยงสัตว์น้ำเชียงใหม่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ลำพูน</a:t>
            </a:r>
          </a:p>
        </p:txBody>
      </p:sp>
      <p:pic>
        <p:nvPicPr>
          <p:cNvPr id="2356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171" y="2090178"/>
            <a:ext cx="237935" cy="1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556857" y="2015358"/>
            <a:ext cx="2406651" cy="935895"/>
          </a:xfrm>
          <a:prstGeom prst="rect">
            <a:avLst/>
          </a:prstGeom>
        </p:spPr>
        <p:txBody>
          <a:bodyPr lIns="103885" tIns="51942" rIns="103885" bIns="51942">
            <a:spAutoFit/>
          </a:bodyPr>
          <a:lstStyle/>
          <a:p>
            <a:pPr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วิสาหกิจชุมชนกลุ่มสตรีแม่บ้าน </a:t>
            </a: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อส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ม.แปรรูปผลิตภัณฑ์แห้ว     </a:t>
            </a:r>
          </a:p>
          <a:p>
            <a:pPr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จ.สุพรรณบุรี</a:t>
            </a:r>
          </a:p>
        </p:txBody>
      </p:sp>
      <p:pic>
        <p:nvPicPr>
          <p:cNvPr id="23570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436" y="1230546"/>
            <a:ext cx="583136" cy="47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0184" y="1783128"/>
            <a:ext cx="1749611" cy="10124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55192">
            <a:off x="10688155" y="2152869"/>
            <a:ext cx="1002429" cy="7927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669" y="2937074"/>
            <a:ext cx="237935" cy="19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9589" y="3276761"/>
            <a:ext cx="2015688" cy="10904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570" y="3283129"/>
            <a:ext cx="1396903" cy="10777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62"/>
          <p:cNvGrpSpPr>
            <a:grpSpLocks/>
          </p:cNvGrpSpPr>
          <p:nvPr/>
        </p:nvGrpSpPr>
        <p:grpSpPr bwMode="auto">
          <a:xfrm>
            <a:off x="7557353" y="4430287"/>
            <a:ext cx="3865464" cy="369332"/>
            <a:chOff x="7945111" y="4147402"/>
            <a:chExt cx="3873187" cy="452642"/>
          </a:xfrm>
        </p:grpSpPr>
        <p:sp>
          <p:nvSpPr>
            <p:cNvPr id="35" name="TextBox 34"/>
            <p:cNvSpPr txBox="1"/>
            <p:nvPr/>
          </p:nvSpPr>
          <p:spPr>
            <a:xfrm>
              <a:off x="8162024" y="4147402"/>
              <a:ext cx="3656274" cy="4526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h-TH" sz="18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กลุ่มแปรรูปเครื่องดื่มข้าวผักไหม จ.ศรีสะ</a:t>
              </a:r>
              <a:r>
                <a:rPr lang="th-TH" sz="1800" b="1" dirty="0" err="1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เกษ</a:t>
              </a:r>
              <a:endPara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3613" name="Picture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5111" y="4228001"/>
              <a:ext cx="238911" cy="238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77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1711" y="4863120"/>
            <a:ext cx="1916682" cy="9328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10" descr="19092560_๑๗๐๙๒๑_00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25" y="3037992"/>
            <a:ext cx="2063048" cy="115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77" y="4241475"/>
            <a:ext cx="2015682" cy="12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0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350" y="3028439"/>
            <a:ext cx="2931423" cy="116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55"/>
          <p:cNvGrpSpPr>
            <a:grpSpLocks/>
          </p:cNvGrpSpPr>
          <p:nvPr/>
        </p:nvGrpSpPr>
        <p:grpSpPr bwMode="auto">
          <a:xfrm>
            <a:off x="118969" y="1243283"/>
            <a:ext cx="2453458" cy="644203"/>
            <a:chOff x="119575" y="119128"/>
            <a:chExt cx="2457846" cy="790830"/>
          </a:xfrm>
        </p:grpSpPr>
        <p:sp>
          <p:nvSpPr>
            <p:cNvPr id="9" name="TextBox 8"/>
            <p:cNvSpPr txBox="1"/>
            <p:nvPr/>
          </p:nvSpPr>
          <p:spPr>
            <a:xfrm>
              <a:off x="625602" y="380997"/>
              <a:ext cx="1951819" cy="528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rgbClr val="00B050"/>
                  </a:solidFill>
                </a:rPr>
                <a:t>Smart</a:t>
              </a:r>
              <a:r>
                <a:rPr lang="en-US" sz="2200" b="1" dirty="0">
                  <a:solidFill>
                    <a:srgbClr val="92D050"/>
                  </a:solidFill>
                </a:rPr>
                <a:t> </a:t>
              </a:r>
              <a:r>
                <a:rPr lang="en-US" sz="2200" b="1" dirty="0">
                  <a:solidFill>
                    <a:srgbClr val="002060"/>
                  </a:solidFill>
                </a:rPr>
                <a:t>Farmer</a:t>
              </a:r>
              <a:endParaRPr lang="th-TH" sz="2200" b="1" dirty="0">
                <a:solidFill>
                  <a:srgbClr val="002060"/>
                </a:solidFill>
              </a:endParaRPr>
            </a:p>
          </p:txBody>
        </p:sp>
        <p:pic>
          <p:nvPicPr>
            <p:cNvPr id="23611" name="Picture 5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75" y="119128"/>
              <a:ext cx="585939" cy="585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60"/>
          <p:cNvGrpSpPr>
            <a:grpSpLocks/>
          </p:cNvGrpSpPr>
          <p:nvPr/>
        </p:nvGrpSpPr>
        <p:grpSpPr bwMode="auto">
          <a:xfrm>
            <a:off x="2894223" y="1220994"/>
            <a:ext cx="2976134" cy="694089"/>
            <a:chOff x="-3677573" y="1799952"/>
            <a:chExt cx="2980997" cy="852055"/>
          </a:xfrm>
        </p:grpSpPr>
        <p:sp>
          <p:nvSpPr>
            <p:cNvPr id="59" name="Round Diagonal Corner Rectangle 58"/>
            <p:cNvSpPr/>
            <p:nvPr/>
          </p:nvSpPr>
          <p:spPr>
            <a:xfrm>
              <a:off x="-3677573" y="1799952"/>
              <a:ext cx="2980997" cy="781079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600" dirty="0">
                <a:solidFill>
                  <a:prstClr val="white"/>
                </a:solidFill>
              </a:endParaRPr>
            </a:p>
          </p:txBody>
        </p:sp>
        <p:grpSp>
          <p:nvGrpSpPr>
            <p:cNvPr id="27" name="Group 59"/>
            <p:cNvGrpSpPr>
              <a:grpSpLocks/>
            </p:cNvGrpSpPr>
            <p:nvPr/>
          </p:nvGrpSpPr>
          <p:grpSpPr bwMode="auto">
            <a:xfrm>
              <a:off x="-3677573" y="1858579"/>
              <a:ext cx="2926299" cy="793428"/>
              <a:chOff x="-3848185" y="3855989"/>
              <a:chExt cx="2926299" cy="793428"/>
            </a:xfrm>
          </p:grpSpPr>
          <p:sp>
            <p:nvSpPr>
              <p:cNvPr id="57" name="Round Diagonal Corner Rectangle 56"/>
              <p:cNvSpPr/>
              <p:nvPr/>
            </p:nvSpPr>
            <p:spPr>
              <a:xfrm>
                <a:off x="-3725116" y="3867714"/>
                <a:ext cx="2756347" cy="627300"/>
              </a:xfrm>
              <a:prstGeom prst="round2DiagRect">
                <a:avLst>
                  <a:gd name="adj1" fmla="val 0"/>
                  <a:gd name="adj2" fmla="val 40398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-3848185" y="3855989"/>
                <a:ext cx="2926299" cy="79342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800" b="1" dirty="0">
                    <a:solidFill>
                      <a:srgbClr val="000000"/>
                    </a:solidFill>
                    <a:latin typeface="TH SarabunPSK" charset="0"/>
                    <a:cs typeface="TH SarabunPSK" charset="0"/>
                  </a:rPr>
                  <a:t>“</a:t>
                </a:r>
                <a:r>
                  <a:rPr lang="th-TH" altLang="x-none" sz="1800" b="1" dirty="0">
                    <a:solidFill>
                      <a:srgbClr val="000000"/>
                    </a:solidFill>
                    <a:latin typeface="TH SarabunPSK" charset="0"/>
                    <a:cs typeface="TH SarabunPSK" charset="0"/>
                  </a:rPr>
                  <a:t>เทคโนโลยีชีวควบคุม </a:t>
                </a:r>
                <a:r>
                  <a:rPr lang="en-US" altLang="x-none" sz="1800" b="1" dirty="0">
                    <a:solidFill>
                      <a:srgbClr val="000000"/>
                    </a:solidFill>
                    <a:latin typeface="TH SarabunPSK" charset="0"/>
                    <a:cs typeface="TH SarabunPSK" charset="0"/>
                  </a:rPr>
                  <a:t>(Biocontrol) </a:t>
                </a:r>
                <a:r>
                  <a:rPr lang="th-TH" altLang="x-none" sz="1800" b="1" dirty="0">
                    <a:solidFill>
                      <a:srgbClr val="000000"/>
                    </a:solidFill>
                    <a:latin typeface="TH SarabunPSK" charset="0"/>
                    <a:cs typeface="TH SarabunPSK" charset="0"/>
                  </a:rPr>
                  <a:t>        แมลงศัตรูข้าวและไม้ผล</a:t>
                </a:r>
                <a:r>
                  <a:rPr lang="en-US" altLang="x-none" sz="1800" b="1" dirty="0">
                    <a:solidFill>
                      <a:srgbClr val="000000"/>
                    </a:solidFill>
                    <a:latin typeface="TH SarabunPSK" charset="0"/>
                    <a:cs typeface="TH SarabunPSK" charset="0"/>
                  </a:rPr>
                  <a:t>”</a:t>
                </a:r>
                <a:endParaRPr lang="th-TH" altLang="x-none" sz="1800" b="1" dirty="0">
                  <a:solidFill>
                    <a:srgbClr val="000000"/>
                  </a:solidFill>
                  <a:latin typeface="TH SarabunPSK" charset="0"/>
                  <a:cs typeface="TH SarabunPSK" charset="0"/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2353994" y="4159661"/>
            <a:ext cx="2884470" cy="935895"/>
          </a:xfrm>
          <a:prstGeom prst="rect">
            <a:avLst/>
          </a:prstGeom>
          <a:noFill/>
        </p:spPr>
        <p:txBody>
          <a:bodyPr lIns="103885" tIns="51942" rIns="103885" bIns="51942">
            <a:spAutoFit/>
          </a:bodyPr>
          <a:lstStyle/>
          <a:p>
            <a:pPr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พฤศจิกายน 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2560 </a:t>
            </a:r>
            <a:endParaRPr lang="th-TH" sz="1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18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สนง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.เกษตร จ.น่าน </a:t>
            </a:r>
          </a:p>
          <a:p>
            <a:pPr>
              <a:defRPr/>
            </a:pP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เกษตรกรเข้าร่วม</a:t>
            </a:r>
            <a:r>
              <a:rPr lang="en-US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70 </a:t>
            </a:r>
            <a:r>
              <a:rPr lang="th-TH" sz="1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225276" y="2647346"/>
            <a:ext cx="3510383" cy="381897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18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ลดความเสียหายจากเพลี้ยกระโดดสีน้ำตาลร้อยละ 20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4643629" y="2691921"/>
            <a:ext cx="2882520" cy="2064706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th-TH" sz="2600" dirty="0">
              <a:solidFill>
                <a:prstClr val="white"/>
              </a:solidFill>
            </a:endParaRPr>
          </a:p>
        </p:txBody>
      </p:sp>
      <p:sp>
        <p:nvSpPr>
          <p:cNvPr id="23586" name="Rectangle 1"/>
          <p:cNvSpPr>
            <a:spLocks noChangeArrowheads="1"/>
          </p:cNvSpPr>
          <p:nvPr/>
        </p:nvSpPr>
        <p:spPr bwMode="auto">
          <a:xfrm>
            <a:off x="5104292" y="3307988"/>
            <a:ext cx="1978745" cy="158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/>
            <a:r>
              <a:rPr lang="en-US" altLang="x-none" sz="3200" b="1" dirty="0">
                <a:solidFill>
                  <a:srgbClr val="002060"/>
                </a:solidFill>
                <a:latin typeface="TH SarabunPSK" charset="0"/>
                <a:cs typeface="TH SarabunPSK" charset="0"/>
              </a:rPr>
              <a:t>STI for </a:t>
            </a:r>
          </a:p>
          <a:p>
            <a:pPr algn="ctr"/>
            <a:r>
              <a:rPr lang="en-US" altLang="x-none" sz="3200" b="1" dirty="0">
                <a:solidFill>
                  <a:srgbClr val="002060"/>
                </a:solidFill>
                <a:latin typeface="TH SarabunPSK" charset="0"/>
                <a:cs typeface="TH SarabunPSK" charset="0"/>
              </a:rPr>
              <a:t>SMART</a:t>
            </a:r>
            <a:r>
              <a:rPr lang="en-US" altLang="x-none" sz="3200" b="1" dirty="0">
                <a:solidFill>
                  <a:srgbClr val="000000"/>
                </a:solidFill>
                <a:latin typeface="TH SarabunPSK" charset="0"/>
                <a:cs typeface="TH SarabunPSK" charset="0"/>
              </a:rPr>
              <a:t> </a:t>
            </a:r>
          </a:p>
          <a:p>
            <a:pPr algn="ctr"/>
            <a:r>
              <a:rPr lang="en-US" altLang="x-none" sz="3200" b="1" dirty="0">
                <a:solidFill>
                  <a:srgbClr val="00B050"/>
                </a:solidFill>
                <a:latin typeface="TH SarabunPSK" charset="0"/>
                <a:cs typeface="TH SarabunPSK" charset="0"/>
              </a:rPr>
              <a:t>AGRICULTURE</a:t>
            </a:r>
            <a:endParaRPr lang="th-TH" altLang="x-none" sz="3200" dirty="0">
              <a:solidFill>
                <a:srgbClr val="000000"/>
              </a:solidFill>
              <a:latin typeface="TH SarabunPSK" charset="0"/>
              <a:cs typeface="TH SarabunPSK" charset="0"/>
            </a:endParaRPr>
          </a:p>
        </p:txBody>
      </p:sp>
      <p:grpSp>
        <p:nvGrpSpPr>
          <p:cNvPr id="28" name="Group 67"/>
          <p:cNvGrpSpPr>
            <a:grpSpLocks/>
          </p:cNvGrpSpPr>
          <p:nvPr/>
        </p:nvGrpSpPr>
        <p:grpSpPr bwMode="auto">
          <a:xfrm>
            <a:off x="4905528" y="6033337"/>
            <a:ext cx="1276310" cy="713060"/>
            <a:chOff x="4148446" y="5042804"/>
            <a:chExt cx="1906283" cy="1306860"/>
          </a:xfrm>
        </p:grpSpPr>
        <p:pic>
          <p:nvPicPr>
            <p:cNvPr id="23600" name="Picture 6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7822" y="5067370"/>
              <a:ext cx="313365" cy="747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01" name="Picture 6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466" y="5074330"/>
              <a:ext cx="819712" cy="818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9582" y="5042804"/>
              <a:ext cx="812543" cy="812543"/>
            </a:xfrm>
            <a:prstGeom prst="rect">
              <a:avLst/>
            </a:prstGeom>
          </p:spPr>
        </p:pic>
        <p:sp>
          <p:nvSpPr>
            <p:cNvPr id="23603" name="Rectangle 66"/>
            <p:cNvSpPr>
              <a:spLocks noChangeArrowheads="1"/>
            </p:cNvSpPr>
            <p:nvPr/>
          </p:nvSpPr>
          <p:spPr bwMode="auto">
            <a:xfrm>
              <a:off x="4148446" y="5757384"/>
              <a:ext cx="1906283" cy="59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308100"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 defTabSz="130810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 defTabSz="13081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 defTabSz="13081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 defTabSz="13081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13081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13081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13081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13081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/>
              <a:r>
                <a:rPr lang="th-TH" altLang="x-none" sz="1500" b="1" i="1" dirty="0">
                  <a:solidFill>
                    <a:srgbClr val="000000"/>
                  </a:solidFill>
                  <a:latin typeface="TH SarabunPSK" charset="0"/>
                  <a:cs typeface="TH SarabunPSK" charset="0"/>
                </a:rPr>
                <a:t>เครื่องสำอางจากข้าว</a:t>
              </a:r>
            </a:p>
          </p:txBody>
        </p:sp>
      </p:grpSp>
      <p:pic>
        <p:nvPicPr>
          <p:cNvPr id="23588" name="Picture 6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6171" y="4812344"/>
            <a:ext cx="503173" cy="41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9" name="Picture 71" descr="เห็ดกรอบ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1712" y="5964886"/>
            <a:ext cx="1094109" cy="66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0" name="Picture 3" descr="http://www.tistr.or.th/tistrblog/wp-content/uploads/2015/07/a2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80" y="5958519"/>
            <a:ext cx="832771" cy="67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1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507" y="5464059"/>
            <a:ext cx="239884" cy="1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2" name="Picture 7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186" y="5316014"/>
            <a:ext cx="237935" cy="1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93" name="Picture 9" descr="ผลการค้นหารูปภาพสำหรับ เครื่องอัดก้อนเชื้อเห็ด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907" y="5972846"/>
            <a:ext cx="1111662" cy="6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1296" y="5832869"/>
            <a:ext cx="1900517" cy="864508"/>
          </a:xfrm>
          <a:prstGeom prst="snip2SameRect">
            <a:avLst>
              <a:gd name="adj1" fmla="val 20458"/>
              <a:gd name="adj2" fmla="val 0"/>
            </a:avLst>
          </a:prstGeom>
        </p:spPr>
      </p:pic>
      <p:pic>
        <p:nvPicPr>
          <p:cNvPr id="23595" name="Picture 7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44"/>
          <a:stretch>
            <a:fillRect/>
          </a:stretch>
        </p:blipFill>
        <p:spPr bwMode="auto">
          <a:xfrm>
            <a:off x="1497819" y="6001500"/>
            <a:ext cx="1137016" cy="7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0" y="0"/>
            <a:ext cx="12169775" cy="972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72" name="Rectangle 71"/>
          <p:cNvSpPr/>
          <p:nvPr/>
        </p:nvSpPr>
        <p:spPr>
          <a:xfrm>
            <a:off x="357190" y="167200"/>
            <a:ext cx="8585217" cy="628119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8. </a:t>
            </a:r>
            <a:r>
              <a:rPr lang="th-TH" altLang="x-none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charset="0"/>
                <a:ea typeface="Tahoma" charset="0"/>
                <a:cs typeface="TH SarabunPSK" charset="0"/>
              </a:rPr>
              <a:t>การพัฒนาเกษตรกรด้วยวิทยาศาสตร์ เทคโนโลยีและนวัตกรรม </a:t>
            </a:r>
          </a:p>
        </p:txBody>
      </p:sp>
      <p:pic>
        <p:nvPicPr>
          <p:cNvPr id="73" name="Picture 8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42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0630" y="6079861"/>
            <a:ext cx="6137960" cy="645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797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</a:t>
            </a:r>
            <a:r>
              <a:rPr lang="en-GB" sz="1797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797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รายงานการวิเคราะห์สถานการณ์ความยากจนและความเหลื่อมล้ำในประเทศไทยปี </a:t>
            </a:r>
            <a:r>
              <a:rPr lang="en-GB" sz="1797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2559</a:t>
            </a:r>
            <a:r>
              <a:rPr lang="th-TH" sz="1797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en-GB" sz="1797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th-TH" sz="1797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สำนักงานคณะกรรมการพัฒนาการเศรษฐกิจและสังคมแห่งชาติ </a:t>
            </a:r>
            <a:endParaRPr lang="en-US" sz="1797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780773" y="2438917"/>
            <a:ext cx="1113647" cy="39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996" b="1" i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กาฬสินธุ์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4993017" y="1082358"/>
            <a:ext cx="6902220" cy="5518743"/>
            <a:chOff x="3091588" y="908721"/>
            <a:chExt cx="6914825" cy="5528822"/>
          </a:xfrm>
        </p:grpSpPr>
        <p:pic>
          <p:nvPicPr>
            <p:cNvPr id="13" name="Picture 12" descr="C:\Users\Dell-PC\Desktop\map-poor-update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8" t="15983" r="19767" b="13854"/>
            <a:stretch/>
          </p:blipFill>
          <p:spPr bwMode="auto">
            <a:xfrm>
              <a:off x="4755642" y="1011483"/>
              <a:ext cx="3287302" cy="54260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4" name="Group 1"/>
            <p:cNvGrpSpPr/>
            <p:nvPr/>
          </p:nvGrpSpPr>
          <p:grpSpPr>
            <a:xfrm>
              <a:off x="3332584" y="1000978"/>
              <a:ext cx="1878960" cy="829714"/>
              <a:chOff x="3332584" y="1000978"/>
              <a:chExt cx="1878960" cy="829714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 flipV="1">
                <a:off x="5075877" y="1329391"/>
                <a:ext cx="0" cy="454803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3332584" y="1304551"/>
                <a:ext cx="11963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996" b="1" i="1" dirty="0">
                    <a:solidFill>
                      <a:schemeClr val="tx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แม่ฮ่องสอน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147801" y="1000978"/>
                <a:ext cx="1063743" cy="829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39.21%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V="1">
                <a:off x="3359697" y="1340768"/>
                <a:ext cx="1716181" cy="10072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ash"/>
                <a:head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3"/>
            <p:cNvGrpSpPr/>
            <p:nvPr/>
          </p:nvGrpSpPr>
          <p:grpSpPr>
            <a:xfrm>
              <a:off x="3267128" y="1996165"/>
              <a:ext cx="2108794" cy="660070"/>
              <a:chOff x="3267128" y="1996165"/>
              <a:chExt cx="2108794" cy="660070"/>
            </a:xfrm>
          </p:grpSpPr>
          <p:cxnSp>
            <p:nvCxnSpPr>
              <p:cNvPr id="76" name="Straight Arrow Connector 75"/>
              <p:cNvCxnSpPr/>
              <p:nvPr/>
            </p:nvCxnSpPr>
            <p:spPr>
              <a:xfrm flipH="1">
                <a:off x="3286410" y="2334761"/>
                <a:ext cx="2089512" cy="9358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3705086" y="1996165"/>
                <a:ext cx="12354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27.54%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267128" y="2256125"/>
                <a:ext cx="541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996" b="1" i="1" dirty="0">
                    <a:solidFill>
                      <a:schemeClr val="tx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ตาก</a:t>
                </a:r>
              </a:p>
            </p:txBody>
          </p:sp>
        </p:grpSp>
        <p:grpSp>
          <p:nvGrpSpPr>
            <p:cNvPr id="6" name="Group 14"/>
            <p:cNvGrpSpPr/>
            <p:nvPr/>
          </p:nvGrpSpPr>
          <p:grpSpPr>
            <a:xfrm>
              <a:off x="6082581" y="908721"/>
              <a:ext cx="1885628" cy="770740"/>
              <a:chOff x="6082581" y="908721"/>
              <a:chExt cx="1885628" cy="770740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 flipV="1">
                <a:off x="6096000" y="1224658"/>
                <a:ext cx="0" cy="454803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6082581" y="1224657"/>
                <a:ext cx="1716181" cy="10072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ash"/>
                <a:headEnd type="none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6732754" y="908721"/>
                <a:ext cx="12354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22.73%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6367334" y="948777"/>
                <a:ext cx="5733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996" b="1" i="1" dirty="0">
                    <a:solidFill>
                      <a:schemeClr val="tx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น่าน</a:t>
                </a:r>
              </a:p>
            </p:txBody>
          </p:sp>
        </p:grpSp>
        <p:grpSp>
          <p:nvGrpSpPr>
            <p:cNvPr id="7" name="Group 4"/>
            <p:cNvGrpSpPr/>
            <p:nvPr/>
          </p:nvGrpSpPr>
          <p:grpSpPr>
            <a:xfrm>
              <a:off x="3091588" y="2981668"/>
              <a:ext cx="2675558" cy="1291030"/>
              <a:chOff x="3091588" y="2981668"/>
              <a:chExt cx="2675558" cy="129103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flipH="1">
                <a:off x="4943872" y="2981669"/>
                <a:ext cx="823274" cy="16807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4943872" y="2981668"/>
                <a:ext cx="0" cy="932186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3143673" y="3913854"/>
                <a:ext cx="1827375" cy="0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ash"/>
                <a:head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3824833" y="3563907"/>
                <a:ext cx="12354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28.34%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091588" y="3872588"/>
                <a:ext cx="77326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996" b="1" i="1" dirty="0">
                    <a:solidFill>
                      <a:schemeClr val="tx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ชัยนาท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642328" y="3180341"/>
              <a:ext cx="1991056" cy="1415055"/>
              <a:chOff x="6642328" y="3180341"/>
              <a:chExt cx="1991056" cy="1415055"/>
            </a:xfrm>
          </p:grpSpPr>
          <p:cxnSp>
            <p:nvCxnSpPr>
              <p:cNvPr id="104" name="Straight Arrow Connector 103"/>
              <p:cNvCxnSpPr/>
              <p:nvPr/>
            </p:nvCxnSpPr>
            <p:spPr>
              <a:xfrm flipH="1">
                <a:off x="6765814" y="3180341"/>
                <a:ext cx="15560" cy="1039048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6761399" y="4188074"/>
                <a:ext cx="1729695" cy="11083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ash"/>
                <a:headEnd type="none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/>
            </p:nvSpPr>
            <p:spPr>
              <a:xfrm>
                <a:off x="6642328" y="3820431"/>
                <a:ext cx="12354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24.32%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7860119" y="4195286"/>
                <a:ext cx="77326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996" b="1" i="1" dirty="0">
                    <a:solidFill>
                      <a:schemeClr val="tx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บุรีรัมย์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444099" y="2693427"/>
              <a:ext cx="2304966" cy="1332296"/>
              <a:chOff x="7444099" y="2693427"/>
              <a:chExt cx="2304966" cy="1332296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7911563" y="2693427"/>
                <a:ext cx="0" cy="932186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>
                <a:off x="7444099" y="2708920"/>
                <a:ext cx="467465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/>
              <p:cNvSpPr txBox="1"/>
              <p:nvPr/>
            </p:nvSpPr>
            <p:spPr>
              <a:xfrm>
                <a:off x="7754074" y="3271863"/>
                <a:ext cx="12354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24.00%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8633384" y="3625613"/>
                <a:ext cx="11156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996" b="1" i="1" dirty="0">
                    <a:solidFill>
                      <a:schemeClr val="tx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อำนาจเจริญ</a:t>
                </a:r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>
                <a:off x="7911564" y="3628539"/>
                <a:ext cx="1729695" cy="11083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ash"/>
                <a:headEnd type="none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7067008" y="2117520"/>
              <a:ext cx="2506246" cy="461665"/>
              <a:chOff x="7067008" y="2117520"/>
              <a:chExt cx="2506246" cy="461665"/>
            </a:xfrm>
          </p:grpSpPr>
          <p:cxnSp>
            <p:nvCxnSpPr>
              <p:cNvPr id="119" name="Straight Arrow Connector 118"/>
              <p:cNvCxnSpPr/>
              <p:nvPr/>
            </p:nvCxnSpPr>
            <p:spPr>
              <a:xfrm flipV="1">
                <a:off x="7067008" y="2453020"/>
                <a:ext cx="2506246" cy="27414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/>
              <p:cNvSpPr txBox="1"/>
              <p:nvPr/>
            </p:nvSpPr>
            <p:spPr>
              <a:xfrm>
                <a:off x="7858047" y="2117520"/>
                <a:ext cx="12354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31.99%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224806" y="1463942"/>
              <a:ext cx="2781607" cy="668283"/>
              <a:chOff x="7224806" y="1463942"/>
              <a:chExt cx="2781607" cy="668283"/>
            </a:xfrm>
          </p:grpSpPr>
          <p:cxnSp>
            <p:nvCxnSpPr>
              <p:cNvPr id="122" name="Straight Arrow Connector 121"/>
              <p:cNvCxnSpPr/>
              <p:nvPr/>
            </p:nvCxnSpPr>
            <p:spPr>
              <a:xfrm flipV="1">
                <a:off x="7224806" y="1789967"/>
                <a:ext cx="14179" cy="342258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7231894" y="1772816"/>
                <a:ext cx="2409364" cy="23992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ash"/>
                <a:headEnd type="none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/>
              <p:cNvSpPr txBox="1"/>
              <p:nvPr/>
            </p:nvSpPr>
            <p:spPr>
              <a:xfrm>
                <a:off x="8890732" y="1506377"/>
                <a:ext cx="11156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996" b="1" i="1" dirty="0">
                    <a:solidFill>
                      <a:schemeClr val="tx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นครพนม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7673295" y="1463942"/>
                <a:ext cx="12354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30.24%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5" name="Group 6"/>
            <p:cNvGrpSpPr/>
            <p:nvPr/>
          </p:nvGrpSpPr>
          <p:grpSpPr>
            <a:xfrm>
              <a:off x="6076574" y="4747205"/>
              <a:ext cx="2020959" cy="947181"/>
              <a:chOff x="6076574" y="4747205"/>
              <a:chExt cx="2020959" cy="947181"/>
            </a:xfrm>
          </p:grpSpPr>
          <p:cxnSp>
            <p:nvCxnSpPr>
              <p:cNvPr id="137" name="Straight Arrow Connector 136"/>
              <p:cNvCxnSpPr/>
              <p:nvPr/>
            </p:nvCxnSpPr>
            <p:spPr>
              <a:xfrm flipV="1">
                <a:off x="6269143" y="5085184"/>
                <a:ext cx="0" cy="609202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6268138" y="5088133"/>
                <a:ext cx="1729695" cy="11083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sysDash"/>
                <a:headEnd type="none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TextBox 143"/>
              <p:cNvSpPr txBox="1"/>
              <p:nvPr/>
            </p:nvSpPr>
            <p:spPr>
              <a:xfrm>
                <a:off x="7324268" y="5055712"/>
                <a:ext cx="77326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996" b="1" i="1" dirty="0">
                    <a:solidFill>
                      <a:schemeClr val="tx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ปัตตานี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6076574" y="4747205"/>
                <a:ext cx="12354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35.98%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8" name="Group 5"/>
            <p:cNvGrpSpPr/>
            <p:nvPr/>
          </p:nvGrpSpPr>
          <p:grpSpPr>
            <a:xfrm>
              <a:off x="6367335" y="5525251"/>
              <a:ext cx="2455812" cy="461665"/>
              <a:chOff x="6367335" y="5525251"/>
              <a:chExt cx="2455812" cy="461665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flipV="1">
                <a:off x="6367335" y="5869003"/>
                <a:ext cx="2354867" cy="4934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sysDash"/>
                <a:headEnd type="oval" w="med" len="med"/>
                <a:tailEnd type="diamond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TextBox 145"/>
              <p:cNvSpPr txBox="1"/>
              <p:nvPr/>
            </p:nvSpPr>
            <p:spPr>
              <a:xfrm>
                <a:off x="7922702" y="5567815"/>
                <a:ext cx="9004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1996" b="1" i="1" dirty="0">
                    <a:solidFill>
                      <a:schemeClr val="tx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นราธิวาส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6781375" y="5525251"/>
                <a:ext cx="123545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96" b="1" dirty="0">
                    <a:solidFill>
                      <a:srgbClr val="002060"/>
                    </a:solidFill>
                    <a:latin typeface="Agency FB" panose="020B0503020202020204" pitchFamily="34" charset="0"/>
                    <a:cs typeface="TH SarabunPSK" panose="020B0500040200020003" pitchFamily="34" charset="-34"/>
                  </a:rPr>
                  <a:t>37.30%</a:t>
                </a:r>
                <a:endParaRPr lang="th-TH" sz="2396" b="1" dirty="0">
                  <a:solidFill>
                    <a:srgbClr val="002060"/>
                  </a:solidFill>
                  <a:latin typeface="Agency FB" panose="020B0503020202020204" pitchFamily="34" charset="0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19" name="Group 21"/>
          <p:cNvGrpSpPr/>
          <p:nvPr/>
        </p:nvGrpSpPr>
        <p:grpSpPr>
          <a:xfrm>
            <a:off x="155533" y="2857175"/>
            <a:ext cx="5143536" cy="1438606"/>
            <a:chOff x="442091" y="3078540"/>
            <a:chExt cx="5152929" cy="1441233"/>
          </a:xfrm>
        </p:grpSpPr>
        <p:sp>
          <p:nvSpPr>
            <p:cNvPr id="26" name="TextBox 25"/>
            <p:cNvSpPr txBox="1"/>
            <p:nvPr/>
          </p:nvSpPr>
          <p:spPr>
            <a:xfrm>
              <a:off x="931893" y="3688776"/>
              <a:ext cx="36715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ร้อยละของประชาชนที่มีรายได้</a:t>
              </a:r>
            </a:p>
            <a:p>
              <a:pPr algn="ctr"/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ต่ำกว่า </a:t>
              </a:r>
              <a:r>
                <a:rPr lang="en-GB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,</a:t>
              </a:r>
              <a:r>
                <a:rPr lang="en-GB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667</a:t>
              </a:r>
              <a:r>
                <a:rPr lang="en-US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บาท ต่อคนต่อเดือน</a:t>
              </a:r>
              <a:endParaRPr lang="en-US" sz="2396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2091" y="3078540"/>
              <a:ext cx="5152929" cy="569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94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จังหวัดที่มีสัดส่วนคนจนสูงสุดของประเทศ</a:t>
              </a:r>
              <a:endParaRPr lang="en-US" sz="3094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055440" y="3651088"/>
              <a:ext cx="3564584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10721379" y="2607884"/>
            <a:ext cx="1113647" cy="39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996" b="1" i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กาฬสินธุ์</a:t>
            </a:r>
          </a:p>
        </p:txBody>
      </p:sp>
      <p:sp>
        <p:nvSpPr>
          <p:cNvPr id="66" name="Rectangle 65"/>
          <p:cNvSpPr/>
          <p:nvPr/>
        </p:nvSpPr>
        <p:spPr>
          <a:xfrm>
            <a:off x="0" y="-7238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78664" y="92035"/>
            <a:ext cx="6374948" cy="548097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th-TH" altLang="x-non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9. โครงการยกระดับ </a:t>
            </a:r>
            <a:r>
              <a:rPr lang="en-US" altLang="x-non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OTOP </a:t>
            </a:r>
            <a:r>
              <a:rPr lang="th-TH" altLang="x-non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ในพื้นที่ ๑๐ จังหวัดยากจน</a:t>
            </a:r>
            <a:endParaRPr lang="en-GB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pic>
        <p:nvPicPr>
          <p:cNvPr id="68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8544963" y="740059"/>
            <a:ext cx="2648269" cy="2553575"/>
          </a:xfrm>
          <a:prstGeom prst="rect">
            <a:avLst/>
          </a:pr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094"/>
          </a:p>
        </p:txBody>
      </p:sp>
      <p:grpSp>
        <p:nvGrpSpPr>
          <p:cNvPr id="2" name="Group 68"/>
          <p:cNvGrpSpPr/>
          <p:nvPr/>
        </p:nvGrpSpPr>
        <p:grpSpPr>
          <a:xfrm>
            <a:off x="1435256" y="1243269"/>
            <a:ext cx="9689802" cy="5030249"/>
            <a:chOff x="1563556" y="1254958"/>
            <a:chExt cx="9707498" cy="5039435"/>
          </a:xfrm>
        </p:grpSpPr>
        <p:sp>
          <p:nvSpPr>
            <p:cNvPr id="39" name="Rectangle 38"/>
            <p:cNvSpPr/>
            <p:nvPr/>
          </p:nvSpPr>
          <p:spPr>
            <a:xfrm>
              <a:off x="1621983" y="2333198"/>
              <a:ext cx="2304255" cy="2558238"/>
            </a:xfrm>
            <a:prstGeom prst="rect">
              <a:avLst/>
            </a:prstGeom>
            <a:solidFill>
              <a:schemeClr val="bg1">
                <a:lumMod val="9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94"/>
            </a:p>
          </p:txBody>
        </p:sp>
        <p:sp>
          <p:nvSpPr>
            <p:cNvPr id="8" name="Pentagon 4"/>
            <p:cNvSpPr/>
            <p:nvPr/>
          </p:nvSpPr>
          <p:spPr>
            <a:xfrm>
              <a:off x="4683658" y="3130414"/>
              <a:ext cx="4551211" cy="992837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7016" tIns="91273" rIns="170377" bIns="91273" numCol="1" spcCol="1270" anchor="ctr" anchorCtr="0">
              <a:noAutofit/>
            </a:bodyPr>
            <a:lstStyle/>
            <a:p>
              <a:pPr algn="ctr" defTabSz="10648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h-TH" sz="2396" b="1" dirty="0">
                  <a:latin typeface="TH SarabunPSK" pitchFamily="34" charset="-34"/>
                  <a:cs typeface="TH SarabunPSK" pitchFamily="34" charset="-34"/>
                </a:rPr>
                <a:t>รวบรวม จัดหมวดหมู่ เทคโนโลยี พร้อมใช้งาน</a:t>
              </a:r>
              <a:endParaRPr lang="en-US" sz="2396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71416" y="5463396"/>
              <a:ext cx="222935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รวบรวม จัดหมวดหมู่ เทคโนโลยี พร้อมใช้งาน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98246" y="4863469"/>
              <a:ext cx="226214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ลงพื้นที่คัดเลือกกลุ่มเป้าหมายร่วมกับ </a:t>
              </a:r>
              <a:r>
                <a:rPr lang="th-TH" sz="2396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พช</a:t>
              </a:r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. และประชารัฐ                                                                                        </a:t>
              </a:r>
              <a:r>
                <a:rPr lang="th-TH" sz="1198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en-US" sz="1198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Gap Analysis / Demand Side / Potential)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50771" y="4347649"/>
              <a:ext cx="25620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นำเทคโนโลยีที่ตอบโจทย์        </a:t>
              </a:r>
            </a:p>
            <a:p>
              <a:pPr algn="r"/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ลงพื้นที่เพื่อแก้ปัญหา </a:t>
              </a:r>
            </a:p>
            <a:p>
              <a:pPr algn="r"/>
              <a:r>
                <a:rPr lang="th-TH" sz="23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พัฒนา เพิ่มมูลค่า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23279" y="3776672"/>
              <a:ext cx="2747775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ขยายโอกาสทางการตลาดตลาดประชารัฐ /งาน </a:t>
              </a:r>
              <a:r>
                <a:rPr lang="en-US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OTOP </a:t>
              </a:r>
              <a:r>
                <a:rPr lang="th-TH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ภูมิภาค</a:t>
              </a:r>
            </a:p>
            <a:p>
              <a:pPr algn="r"/>
              <a:r>
                <a:rPr lang="th-TH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งาน </a:t>
              </a:r>
              <a:r>
                <a:rPr lang="en-US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OTOP 2 </a:t>
              </a:r>
              <a:r>
                <a:rPr lang="th-TH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แผ่นดิน /                                                                     </a:t>
              </a:r>
              <a:r>
                <a:rPr lang="en-US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Digital Marketing </a:t>
              </a:r>
              <a:r>
                <a:rPr lang="th-TH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เช่น </a:t>
              </a:r>
              <a:r>
                <a:rPr lang="en-US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otopshop.com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94936" y="4918270"/>
              <a:ext cx="2304256" cy="50405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94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99192" y="4340252"/>
              <a:ext cx="2304256" cy="50405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94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232150" y="3823328"/>
              <a:ext cx="2304256" cy="5040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94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544272" y="3284984"/>
              <a:ext cx="2654773" cy="50405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94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94936" y="4931324"/>
              <a:ext cx="1296144" cy="104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94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STEP 1</a:t>
              </a:r>
              <a:endParaRPr lang="th-TH" sz="3094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86553" y="3893831"/>
              <a:ext cx="1296144" cy="104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94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STEP 3</a:t>
              </a:r>
              <a:endParaRPr lang="th-TH" sz="3094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21841" y="3345403"/>
              <a:ext cx="1296144" cy="104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94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STEP 4</a:t>
              </a:r>
              <a:endParaRPr lang="th-TH" sz="3094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99192" y="4385468"/>
              <a:ext cx="1296144" cy="104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94" b="1" dirty="0">
                  <a:solidFill>
                    <a:schemeClr val="bg1"/>
                  </a:solidFill>
                  <a:latin typeface="Agency FB" panose="020B0503020202020204" pitchFamily="34" charset="0"/>
                </a:rPr>
                <a:t>STEP 2</a:t>
              </a:r>
              <a:endParaRPr lang="th-TH" sz="3094" b="1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06979" y="1801175"/>
              <a:ext cx="2304255" cy="2558238"/>
            </a:xfrm>
            <a:prstGeom prst="rect">
              <a:avLst/>
            </a:prstGeom>
            <a:solidFill>
              <a:schemeClr val="bg1">
                <a:lumMod val="95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94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30495" y="1254958"/>
              <a:ext cx="2304255" cy="2558238"/>
            </a:xfrm>
            <a:prstGeom prst="rect">
              <a:avLst/>
            </a:prstGeom>
            <a:solidFill>
              <a:schemeClr val="bg1">
                <a:lumMod val="95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094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556" y="3749453"/>
              <a:ext cx="816439" cy="41077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468" y="3748148"/>
              <a:ext cx="660523" cy="30149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706" y="3411351"/>
              <a:ext cx="842648" cy="3629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393" y="2401304"/>
              <a:ext cx="496868" cy="46284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922" y="2952057"/>
              <a:ext cx="368971" cy="36823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99" b="99451" l="0" r="99554">
                          <a14:foregroundMark x1="33482" y1="54396" x2="57589" y2="65934"/>
                          <a14:foregroundMark x1="15179" y1="75824" x2="15179" y2="75824"/>
                          <a14:foregroundMark x1="13393" y1="69780" x2="13393" y2="69780"/>
                          <a14:foregroundMark x1="20982" y1="79121" x2="20982" y2="79121"/>
                          <a14:foregroundMark x1="35714" y1="83516" x2="35714" y2="83516"/>
                          <a14:foregroundMark x1="35268" y1="93407" x2="35268" y2="93407"/>
                          <a14:foregroundMark x1="45089" y1="83516" x2="45089" y2="83516"/>
                          <a14:foregroundMark x1="57143" y1="79670" x2="57143" y2="79670"/>
                          <a14:foregroundMark x1="66518" y1="83516" x2="66518" y2="83516"/>
                          <a14:foregroundMark x1="69643" y1="91209" x2="69643" y2="91209"/>
                          <a14:foregroundMark x1="58482" y1="92857" x2="58482" y2="92857"/>
                          <a14:foregroundMark x1="47321" y1="92857" x2="47321" y2="92857"/>
                          <a14:foregroundMark x1="68750" y1="92857" x2="68750" y2="92857"/>
                          <a14:foregroundMark x1="17411" y1="83516" x2="17411" y2="83516"/>
                          <a14:foregroundMark x1="86607" y1="31868" x2="86607" y2="31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876" y="2886402"/>
              <a:ext cx="528308" cy="42925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062" y="2401304"/>
              <a:ext cx="442049" cy="45572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303" y="3375889"/>
              <a:ext cx="537553" cy="338417"/>
            </a:xfrm>
            <a:prstGeom prst="rect">
              <a:avLst/>
            </a:prstGeom>
          </p:spPr>
        </p:pic>
        <p:pic>
          <p:nvPicPr>
            <p:cNvPr id="37" name="Picture 2" descr="C:\Users\Dell-PC\Desktop\clinictech_logo.png">
              <a:extLst>
                <a:ext uri="{FF2B5EF4-FFF2-40B4-BE49-F238E27FC236}">
                  <a16:creationId xmlns:a16="http://schemas.microsoft.com/office/drawing/2014/main" xmlns="" id="{EF3444C2-6ED5-42B6-9A87-DD2CBDE0B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087" y="4327384"/>
              <a:ext cx="939044" cy="389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Image result for สานพลังประชารัฐ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0643" y="3781903"/>
              <a:ext cx="1079882" cy="493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5" descr="E:\กิตติทัศน์\โลโก้\Logo พช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294" y="3199871"/>
              <a:ext cx="514169" cy="521788"/>
            </a:xfrm>
            <a:prstGeom prst="rect">
              <a:avLst/>
            </a:prstGeom>
            <a:noFill/>
            <a:ln>
              <a:noFill/>
            </a:ln>
            <a:effectLst>
              <a:glow>
                <a:schemeClr val="bg2">
                  <a:lumMod val="9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139" y="2739406"/>
              <a:ext cx="816439" cy="41077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807" y="2738101"/>
              <a:ext cx="660523" cy="30149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289" y="2401304"/>
              <a:ext cx="842648" cy="36292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128" y="1419496"/>
              <a:ext cx="385329" cy="35894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176" y="1936251"/>
              <a:ext cx="368971" cy="36823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99" b="99451" l="0" r="99554">
                          <a14:foregroundMark x1="33482" y1="54396" x2="57589" y2="65934"/>
                          <a14:foregroundMark x1="15179" y1="75824" x2="15179" y2="75824"/>
                          <a14:foregroundMark x1="13393" y1="69780" x2="13393" y2="69780"/>
                          <a14:foregroundMark x1="20982" y1="79121" x2="20982" y2="79121"/>
                          <a14:foregroundMark x1="35714" y1="83516" x2="35714" y2="83516"/>
                          <a14:foregroundMark x1="35268" y1="93407" x2="35268" y2="93407"/>
                          <a14:foregroundMark x1="45089" y1="83516" x2="45089" y2="83516"/>
                          <a14:foregroundMark x1="57143" y1="79670" x2="57143" y2="79670"/>
                          <a14:foregroundMark x1="66518" y1="83516" x2="66518" y2="83516"/>
                          <a14:foregroundMark x1="69643" y1="91209" x2="69643" y2="91209"/>
                          <a14:foregroundMark x1="58482" y1="92857" x2="58482" y2="92857"/>
                          <a14:foregroundMark x1="47321" y1="92857" x2="47321" y2="92857"/>
                          <a14:foregroundMark x1="68750" y1="92857" x2="68750" y2="92857"/>
                          <a14:foregroundMark x1="17411" y1="83516" x2="17411" y2="83516"/>
                          <a14:foregroundMark x1="86607" y1="31868" x2="86607" y2="31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613" y="1900054"/>
              <a:ext cx="528308" cy="42925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128" y="1371107"/>
              <a:ext cx="442049" cy="455721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7192" y="1973314"/>
              <a:ext cx="537553" cy="3384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6355372" y="3120235"/>
              <a:ext cx="1868921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sz="1996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เครือข่ายสถาบันในพื้นที่</a:t>
              </a:r>
            </a:p>
          </p:txBody>
        </p:sp>
        <p:pic>
          <p:nvPicPr>
            <p:cNvPr id="56" name="Picture 55" descr="Image result for สานพลังประชารัฐ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1658" y="2687200"/>
              <a:ext cx="1275963" cy="582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" descr="E:\กิตติทัศน์\โลโก้\Logo พช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7390" y="2194732"/>
              <a:ext cx="514169" cy="521788"/>
            </a:xfrm>
            <a:prstGeom prst="rect">
              <a:avLst/>
            </a:prstGeom>
            <a:noFill/>
            <a:ln>
              <a:noFill/>
            </a:ln>
            <a:effectLst>
              <a:glow>
                <a:schemeClr val="bg2">
                  <a:lumMod val="9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384" y="1578899"/>
              <a:ext cx="490948" cy="495857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851" y="2186035"/>
              <a:ext cx="512349" cy="51114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0900" y="1559177"/>
              <a:ext cx="535300" cy="535300"/>
            </a:xfrm>
            <a:prstGeom prst="rect">
              <a:avLst/>
            </a:prstGeom>
          </p:spPr>
        </p:pic>
      </p:grpSp>
      <p:sp>
        <p:nvSpPr>
          <p:cNvPr id="62" name="Rectangle 61"/>
          <p:cNvSpPr/>
          <p:nvPr/>
        </p:nvSpPr>
        <p:spPr>
          <a:xfrm>
            <a:off x="0" y="-7238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78664" y="92035"/>
            <a:ext cx="6374948" cy="548097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th-TH" altLang="x-non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9. โครงการยกระดับ </a:t>
            </a:r>
            <a:r>
              <a:rPr lang="en-US" altLang="x-non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OTOP </a:t>
            </a:r>
            <a:r>
              <a:rPr lang="th-TH" altLang="x-non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ในพื้นที่ ๑๐ จังหวัดยากจน</a:t>
            </a:r>
            <a:endParaRPr lang="en-GB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pic>
        <p:nvPicPr>
          <p:cNvPr id="64" name="Picture 8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35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6"/>
          <p:cNvGrpSpPr/>
          <p:nvPr/>
        </p:nvGrpSpPr>
        <p:grpSpPr>
          <a:xfrm>
            <a:off x="8799531" y="1938327"/>
            <a:ext cx="3130614" cy="2928958"/>
            <a:chOff x="5044671" y="755215"/>
            <a:chExt cx="4221200" cy="4296020"/>
          </a:xfrm>
        </p:grpSpPr>
        <p:sp>
          <p:nvSpPr>
            <p:cNvPr id="22" name="Rounded Rectangle 21"/>
            <p:cNvSpPr/>
            <p:nvPr/>
          </p:nvSpPr>
          <p:spPr>
            <a:xfrm>
              <a:off x="5044671" y="755215"/>
              <a:ext cx="4206359" cy="4296020"/>
            </a:xfrm>
            <a:prstGeom prst="roundRect">
              <a:avLst/>
            </a:prstGeom>
            <a:solidFill>
              <a:srgbClr val="F7F1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3019" name="Text Box 13"/>
            <p:cNvSpPr txBox="1">
              <a:spLocks noChangeArrowheads="1"/>
            </p:cNvSpPr>
            <p:nvPr/>
          </p:nvSpPr>
          <p:spPr bwMode="auto">
            <a:xfrm>
              <a:off x="5156101" y="1029522"/>
              <a:ext cx="4109770" cy="3850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9776" tIns="19889" rIns="39776" bIns="19889">
              <a:spAutoFit/>
            </a:bodyPr>
            <a:lstStyle/>
            <a:p>
              <a:pPr marL="324641" indent="-324641">
                <a:buFont typeface="Wingdings" panose="05000000000000000000" pitchFamily="2" charset="2"/>
                <a:buChar char="Ü"/>
              </a:pPr>
              <a:r>
                <a:rPr lang="th-TH" sz="2800" b="1" dirty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อัตราการ</a:t>
              </a:r>
              <a: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ค้นพบ</a:t>
              </a:r>
              <a:b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</a:br>
              <a: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เฉลี่ย </a:t>
              </a:r>
              <a:r>
                <a:rPr lang="th-TH" sz="2800" b="1" dirty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1 ชนิด/สัปดาห์</a:t>
              </a:r>
            </a:p>
            <a:p>
              <a:pPr marL="324641" indent="-324641">
                <a:buFont typeface="Wingdings" panose="05000000000000000000" pitchFamily="2" charset="2"/>
                <a:buChar char="Ü"/>
              </a:pPr>
              <a:r>
                <a:rPr lang="th-TH" sz="2800" b="1" dirty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อัตราการสูญ</a:t>
              </a:r>
              <a: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พันธุ์</a:t>
              </a:r>
              <a:b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</a:br>
              <a: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ของ</a:t>
              </a:r>
              <a:r>
                <a:rPr lang="th-TH" sz="2800" b="1" dirty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สิ่งมีชีวิตใน</a:t>
              </a:r>
              <a: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เขต</a:t>
              </a:r>
              <a:b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</a:br>
              <a: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ศูนย์</a:t>
              </a:r>
              <a:r>
                <a:rPr lang="th-TH" sz="2800" b="1" dirty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สูตรมีค่าระหว่าง </a:t>
              </a:r>
              <a: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/>
              </a:r>
              <a:b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</a:br>
              <a:r>
                <a:rPr lang="th-TH" sz="2800" b="1" dirty="0" smtClean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20-70 </a:t>
              </a:r>
              <a:r>
                <a:rPr lang="th-TH" sz="2800" b="1" dirty="0">
                  <a:solidFill>
                    <a:srgbClr val="C00000"/>
                  </a:solidFill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ชนิดต่อวัน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70243" y="912358"/>
            <a:ext cx="8763423" cy="597341"/>
          </a:xfrm>
          <a:prstGeom prst="rect">
            <a:avLst/>
          </a:prstGeom>
          <a:noFill/>
        </p:spPr>
        <p:txBody>
          <a:bodyPr wrap="none" lIns="103885" tIns="51942" rIns="103885" bIns="51942" rtlCol="0">
            <a:spAutoFit/>
          </a:bodyPr>
          <a:lstStyle/>
          <a:p>
            <a:r>
              <a:rPr lang="th-TH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ความหลากหลายทางชีวภาพของประเทศไทย</a:t>
            </a:r>
            <a:r>
              <a:rPr lang="en-US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 </a:t>
            </a:r>
            <a:r>
              <a:rPr lang="th-TH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มีอยู่ 10</a:t>
            </a:r>
            <a:r>
              <a:rPr lang="en-US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%</a:t>
            </a:r>
            <a:r>
              <a:rPr lang="th-TH" sz="32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ของสิ่งมีชีวิตในโลก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8404" y="5294824"/>
            <a:ext cx="10152895" cy="1489893"/>
          </a:xfrm>
          <a:prstGeom prst="rect">
            <a:avLst/>
          </a:prstGeom>
          <a:noFill/>
        </p:spPr>
        <p:txBody>
          <a:bodyPr wrap="square" lIns="103885" tIns="51942" rIns="103885" bIns="51942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ที่มา 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: </a:t>
            </a:r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- พืช .. อ้างอิง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จากแผนแม่บทแห่งชาติว่าด้วยสมุนไพรไทยฉบับที่ 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1 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พ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ศ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.2560-2564 </a:t>
            </a:r>
          </a:p>
          <a:p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     - จุลินทรีย์ .. อ้างอิง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จากรายงานปฏิรูปการจัดการความหลากหลายทางชีวภาพและการใช้ประโยชน์อย่างยั่งยืน </a:t>
            </a:r>
          </a:p>
          <a:p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     - นกอ้าง .. อิง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จาก 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lang="en-US" sz="1800" b="1" dirty="0" err="1">
                <a:latin typeface="TH SarabunPSK" pitchFamily="34" charset="-34"/>
                <a:cs typeface="TH SarabunPSK" pitchFamily="34" charset="-34"/>
              </a:rPr>
              <a:t>NorthThailandBirding</a:t>
            </a:r>
            <a:endParaRPr lang="en-US" sz="1800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  </a:t>
            </a:r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- สัตว์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เลี้ยงลูกด้วยนม </a:t>
            </a:r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.. อ้างอิง</a:t>
            </a:r>
            <a:r>
              <a:rPr lang="th-TH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จากสำนักงานนโยบายและแผนทรัพยากรธรรมชาติและสิ่งแวดล้อม</a:t>
            </a:r>
            <a:r>
              <a:rPr lang="en-US" sz="18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   </a:t>
            </a:r>
            <a:endParaRPr lang="en-US" sz="1800" b="1" dirty="0" smtClean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r>
              <a:rPr lang="th-TH" sz="1800" b="1" dirty="0" smtClean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         - อัตราการค้นพบและอัตราการสูญพันธุ์ของสิ่งมีชีวิด .. อ้างอิงจากรายงานปฏิรูปการจัดการความหลากหลายทางชีวภาพและการใช้ประโยชน์อย่างยั่งยืน              </a:t>
            </a:r>
            <a:endParaRPr lang="th-TH" sz="1800" b="1" dirty="0"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84161" y="1619538"/>
            <a:ext cx="7660741" cy="3390623"/>
            <a:chOff x="1424542" y="1152509"/>
            <a:chExt cx="7660741" cy="3390623"/>
          </a:xfrm>
        </p:grpSpPr>
        <p:grpSp>
          <p:nvGrpSpPr>
            <p:cNvPr id="11" name="Group 13"/>
            <p:cNvGrpSpPr/>
            <p:nvPr/>
          </p:nvGrpSpPr>
          <p:grpSpPr>
            <a:xfrm>
              <a:off x="1424542" y="1152509"/>
              <a:ext cx="7660741" cy="3390623"/>
              <a:chOff x="429155" y="1149316"/>
              <a:chExt cx="6375265" cy="3381231"/>
            </a:xfrm>
          </p:grpSpPr>
          <p:grpSp>
            <p:nvGrpSpPr>
              <p:cNvPr id="12" name="Group 19"/>
              <p:cNvGrpSpPr/>
              <p:nvPr/>
            </p:nvGrpSpPr>
            <p:grpSpPr>
              <a:xfrm>
                <a:off x="429155" y="1149316"/>
                <a:ext cx="2259211" cy="1325207"/>
                <a:chOff x="404798" y="2420349"/>
                <a:chExt cx="2259211" cy="132520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798" y="2831811"/>
                  <a:ext cx="913745" cy="913745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6775" y="2868746"/>
                  <a:ext cx="368602" cy="368602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542" b="98750" l="3125" r="96667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7652" y="3310447"/>
                  <a:ext cx="420262" cy="420262"/>
                </a:xfrm>
                <a:prstGeom prst="rect">
                  <a:avLst/>
                </a:prstGeom>
              </p:spPr>
            </p:pic>
            <p:sp>
              <p:nvSpPr>
                <p:cNvPr id="40" name="Rectangle 39"/>
                <p:cNvSpPr/>
                <p:nvPr/>
              </p:nvSpPr>
              <p:spPr>
                <a:xfrm>
                  <a:off x="1919940" y="3242285"/>
                  <a:ext cx="684618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20,000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824645" y="2776550"/>
                  <a:ext cx="839364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250,000 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523784" y="2420349"/>
                  <a:ext cx="709965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Plants 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</p:grpSp>
          <p:grpSp>
            <p:nvGrpSpPr>
              <p:cNvPr id="14" name="Group 20"/>
              <p:cNvGrpSpPr/>
              <p:nvPr/>
            </p:nvGrpSpPr>
            <p:grpSpPr>
              <a:xfrm>
                <a:off x="607508" y="2930319"/>
                <a:ext cx="2473305" cy="1034756"/>
                <a:chOff x="929815" y="4140383"/>
                <a:chExt cx="2473305" cy="103475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9920" y="4236728"/>
                  <a:ext cx="368602" cy="368602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542" b="98750" l="3125" r="96667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0796" y="4678429"/>
                  <a:ext cx="420262" cy="420262"/>
                </a:xfrm>
                <a:prstGeom prst="rect">
                  <a:avLst/>
                </a:prstGeom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2879682" y="4639064"/>
                  <a:ext cx="445829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980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2758522" y="4140383"/>
                  <a:ext cx="644598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9,821 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546" b="100000" l="4678" r="95322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9815" y="4304940"/>
                  <a:ext cx="1460105" cy="600779"/>
                </a:xfrm>
                <a:prstGeom prst="rect">
                  <a:avLst/>
                </a:prstGeom>
              </p:spPr>
            </p:pic>
            <p:sp>
              <p:nvSpPr>
                <p:cNvPr id="44" name="Rectangle 43"/>
                <p:cNvSpPr/>
                <p:nvPr/>
              </p:nvSpPr>
              <p:spPr>
                <a:xfrm>
                  <a:off x="1681134" y="4714753"/>
                  <a:ext cx="547214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Birds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</p:grpSp>
          <p:pic>
            <p:nvPicPr>
              <p:cNvPr id="46" name="Picture 5" descr="map1 copy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94" b="98519" l="5532" r="100000">
                            <a14:foregroundMark x1="52766" y1="95062" x2="23830" y2="73333"/>
                            <a14:foregroundMark x1="31915" y1="57284" x2="29787" y2="62222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1515" y="1324742"/>
                <a:ext cx="1678892" cy="28930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" name="Group 36"/>
              <p:cNvGrpSpPr/>
              <p:nvPr/>
            </p:nvGrpSpPr>
            <p:grpSpPr>
              <a:xfrm>
                <a:off x="4675616" y="1828772"/>
                <a:ext cx="2128804" cy="1071960"/>
                <a:chOff x="5059019" y="4127947"/>
                <a:chExt cx="2128804" cy="1071960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2963" y="4217325"/>
                  <a:ext cx="368602" cy="368602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542" b="98750" l="3125" r="96667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2963" y="4779645"/>
                  <a:ext cx="420262" cy="420262"/>
                </a:xfrm>
                <a:prstGeom prst="rect">
                  <a:avLst/>
                </a:prstGeom>
              </p:spPr>
            </p:pic>
            <p:sp>
              <p:nvSpPr>
                <p:cNvPr id="49" name="Rectangle 48"/>
                <p:cNvSpPr/>
                <p:nvPr/>
              </p:nvSpPr>
              <p:spPr>
                <a:xfrm>
                  <a:off x="6686170" y="4730813"/>
                  <a:ext cx="445829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325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543226" y="4127947"/>
                  <a:ext cx="644597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4,260 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5059019" y="4697867"/>
                  <a:ext cx="943418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Mammals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</p:grpSp>
          <p:grpSp>
            <p:nvGrpSpPr>
              <p:cNvPr id="17" name="Group 11"/>
              <p:cNvGrpSpPr/>
              <p:nvPr/>
            </p:nvGrpSpPr>
            <p:grpSpPr>
              <a:xfrm>
                <a:off x="3999486" y="3320821"/>
                <a:ext cx="2283748" cy="1209726"/>
                <a:chOff x="4099519" y="3186465"/>
                <a:chExt cx="2283748" cy="1209726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49962" y="3186465"/>
                  <a:ext cx="806124" cy="806124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56365" y="3255198"/>
                  <a:ext cx="368602" cy="368602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542" b="98750" l="3125" r="96667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3912" y="3774869"/>
                  <a:ext cx="420262" cy="420262"/>
                </a:xfrm>
                <a:prstGeom prst="rect">
                  <a:avLst/>
                </a:prstGeom>
              </p:spPr>
            </p:pic>
            <p:sp>
              <p:nvSpPr>
                <p:cNvPr id="58" name="Rectangle 57"/>
                <p:cNvSpPr/>
                <p:nvPr/>
              </p:nvSpPr>
              <p:spPr>
                <a:xfrm>
                  <a:off x="5459859" y="3223403"/>
                  <a:ext cx="923408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3,100,000</a:t>
                  </a: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5587898" y="3722084"/>
                  <a:ext cx="782002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200,000</a:t>
                  </a: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4099519" y="3935805"/>
                  <a:ext cx="903397" cy="4603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b="1" dirty="0">
                      <a:solidFill>
                        <a:srgbClr val="000000"/>
                      </a:solidFill>
                      <a:latin typeface="TH SarabunPSK" pitchFamily="34" charset="-34"/>
                      <a:cs typeface="TH SarabunPSK" pitchFamily="34" charset="-34"/>
                    </a:rPr>
                    <a:t>microbes</a:t>
                  </a:r>
                  <a:endParaRPr lang="th-TH" sz="2400" b="1" dirty="0">
                    <a:solidFill>
                      <a:prstClr val="black"/>
                    </a:solidFill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</p:grp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73503" y="1901960"/>
              <a:ext cx="1011582" cy="579437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0" y="-7238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922" y="-56052"/>
            <a:ext cx="9176997" cy="906208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th-TH" altLang="x-non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10. </a:t>
            </a:r>
            <a:r>
              <a:rPr lang="th-TH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โครงการธนาคารทรัพยากรชีวภาพแห่งชาติเพื่ออนุรักษ์ วิจัย และใช้ประโยชน์</a:t>
            </a:r>
            <a:endParaRPr lang="en-US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National </a:t>
            </a:r>
            <a:r>
              <a:rPr lang="en-US" alt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biobank</a:t>
            </a:r>
            <a:r>
              <a:rPr lang="en-US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 for conservation, research and utilization</a:t>
            </a:r>
            <a:endParaRPr lang="en-GB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Straight Connector 54"/>
          <p:cNvCxnSpPr/>
          <p:nvPr/>
        </p:nvCxnSpPr>
        <p:spPr>
          <a:xfrm>
            <a:off x="776557" y="3224211"/>
            <a:ext cx="2592000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99069" y="3581401"/>
            <a:ext cx="2808000" cy="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  <a:prstDash val="sysDot"/>
          </a:ln>
          <a:effectLst>
            <a:softEdge rad="3175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57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7238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922" y="-67839"/>
            <a:ext cx="9176997" cy="992386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th-TH" altLang="x-non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10. </a:t>
            </a:r>
            <a:r>
              <a:rPr lang="th-TH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โครงการธนาคารทรัพยากรชีวภาพแห่งชาติเพื่ออนุรักษ์ วิจัย และใช้ประโยชน์</a:t>
            </a:r>
            <a:endParaRPr lang="en-US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National </a:t>
            </a:r>
            <a:r>
              <a:rPr lang="en-US" alt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biobank</a:t>
            </a:r>
            <a:r>
              <a:rPr lang="en-US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 for conservation, research and utilization</a:t>
            </a:r>
            <a:endParaRPr lang="en-GB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12789" y="938195"/>
            <a:ext cx="4676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4000" b="1" spc="5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h-TH" sz="2800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อุตสาหกรรมเทคโนโลยีชีวภาพสมัยใหม่</a:t>
            </a:r>
          </a:p>
        </p:txBody>
      </p:sp>
      <p:sp>
        <p:nvSpPr>
          <p:cNvPr id="41" name="Up Arrow 6"/>
          <p:cNvSpPr/>
          <p:nvPr/>
        </p:nvSpPr>
        <p:spPr>
          <a:xfrm>
            <a:off x="6013449" y="3081335"/>
            <a:ext cx="960120" cy="451485"/>
          </a:xfrm>
          <a:prstGeom prst="up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2945626" y="3544068"/>
            <a:ext cx="6959203" cy="3026213"/>
            <a:chOff x="1588304" y="3258316"/>
            <a:chExt cx="6959203" cy="3026213"/>
          </a:xfrm>
        </p:grpSpPr>
        <p:grpSp>
          <p:nvGrpSpPr>
            <p:cNvPr id="7" name="Group 6"/>
            <p:cNvGrpSpPr/>
            <p:nvPr/>
          </p:nvGrpSpPr>
          <p:grpSpPr>
            <a:xfrm>
              <a:off x="1588304" y="3258316"/>
              <a:ext cx="6959203" cy="3026213"/>
              <a:chOff x="205872" y="992907"/>
              <a:chExt cx="8810433" cy="4310713"/>
            </a:xfrm>
          </p:grpSpPr>
          <p:grpSp>
            <p:nvGrpSpPr>
              <p:cNvPr id="8" name="Group 20"/>
              <p:cNvGrpSpPr/>
              <p:nvPr/>
            </p:nvGrpSpPr>
            <p:grpSpPr>
              <a:xfrm>
                <a:off x="205872" y="2010511"/>
                <a:ext cx="8810433" cy="2951051"/>
                <a:chOff x="-8655" y="1370449"/>
                <a:chExt cx="8810433" cy="2951051"/>
              </a:xfrm>
            </p:grpSpPr>
            <p:sp>
              <p:nvSpPr>
                <p:cNvPr id="33" name="Oval 3"/>
                <p:cNvSpPr/>
                <p:nvPr/>
              </p:nvSpPr>
              <p:spPr>
                <a:xfrm>
                  <a:off x="2595415" y="2305117"/>
                  <a:ext cx="3359981" cy="191462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latin typeface="TH SarabunPSK" pitchFamily="34" charset="-34"/>
                    <a:cs typeface="TH SarabunPSK" pitchFamily="34" charset="-34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070750" y="1370449"/>
                  <a:ext cx="2908566" cy="8329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 b="1" dirty="0">
                      <a:latin typeface="TH SarabunPSK" pitchFamily="34" charset="-34"/>
                      <a:ea typeface="Tahoma" panose="020B0604030504040204" pitchFamily="34" charset="0"/>
                      <a:cs typeface="TH SarabunPSK" pitchFamily="34" charset="-34"/>
                    </a:rPr>
                    <a:t>Gene/data bank</a:t>
                  </a:r>
                  <a:endParaRPr lang="th-TH" sz="3200" b="1" dirty="0"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-8655" y="2896855"/>
                  <a:ext cx="1814709" cy="8329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200" b="1" dirty="0">
                      <a:latin typeface="TH SarabunPSK" pitchFamily="34" charset="-34"/>
                      <a:ea typeface="Tahoma" panose="020B0604030504040204" pitchFamily="34" charset="0"/>
                      <a:cs typeface="TH SarabunPSK" pitchFamily="34" charset="-34"/>
                    </a:rPr>
                    <a:t>Cell bank</a:t>
                  </a:r>
                  <a:endParaRPr lang="th-TH" sz="3200" b="1" dirty="0"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endParaRPr>
                </a:p>
              </p:txBody>
            </p:sp>
            <p:pic>
              <p:nvPicPr>
                <p:cNvPr id="36" name="Picture 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2667" r="98667">
                              <a14:foregroundMark x1="10000" y1="35000" x2="7667" y2="30500"/>
                              <a14:foregroundMark x1="6333" y1="31000" x2="3333" y2="28500"/>
                              <a14:foregroundMark x1="18000" y1="66000" x2="14667" y2="70500"/>
                              <a14:foregroundMark x1="14667" y1="71000" x2="11333" y2="72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3450" b="22883"/>
                <a:stretch/>
              </p:blipFill>
              <p:spPr>
                <a:xfrm>
                  <a:off x="3632328" y="2078421"/>
                  <a:ext cx="1458486" cy="521814"/>
                </a:xfrm>
                <a:prstGeom prst="rect">
                  <a:avLst/>
                </a:prstGeom>
              </p:spPr>
            </p:pic>
            <p:pic>
              <p:nvPicPr>
                <p:cNvPr id="37" name="Picture 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1937" y="3132743"/>
                  <a:ext cx="1374286" cy="1188757"/>
                </a:xfrm>
                <a:prstGeom prst="rect">
                  <a:avLst/>
                </a:prstGeom>
              </p:spPr>
            </p:pic>
            <p:pic>
              <p:nvPicPr>
                <p:cNvPr id="38" name="Picture 1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100000" l="2469" r="89506">
                              <a14:foregroundMark x1="18519" y1="5769" x2="34568" y2="6731"/>
                              <a14:foregroundMark x1="67284" y1="5769" x2="57407" y2="4808"/>
                              <a14:foregroundMark x1="72222" y1="6731" x2="50000" y2="2885"/>
                              <a14:foregroundMark x1="54321" y1="4327" x2="27160" y2="4808"/>
                              <a14:foregroundMark x1="50000" y1="2404" x2="33333" y2="3846"/>
                              <a14:foregroundMark x1="30864" y1="3365" x2="24691" y2="4808"/>
                              <a14:backgroundMark x1="72840" y1="2885" x2="55556" y2="1442"/>
                              <a14:backgroundMark x1="16667" y1="1923" x2="51235" y2="48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046107" y="1728911"/>
                  <a:ext cx="993852" cy="1275448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3891" b="94942" l="9694" r="94898">
                              <a14:foregroundMark x1="27551" y1="66148" x2="26020" y2="73930"/>
                              <a14:foregroundMark x1="78571" y1="65370" x2="75000" y2="8249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72916" y="2557199"/>
                  <a:ext cx="850602" cy="1115331"/>
                </a:xfrm>
                <a:prstGeom prst="rect">
                  <a:avLst/>
                </a:prstGeom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6136278" y="2896855"/>
                  <a:ext cx="2665500" cy="832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dirty="0">
                      <a:latin typeface="TH SarabunPSK" pitchFamily="34" charset="-34"/>
                      <a:ea typeface="Tahoma" panose="020B0604030504040204" pitchFamily="34" charset="0"/>
                      <a:cs typeface="TH SarabunPSK" pitchFamily="34" charset="-34"/>
                    </a:rPr>
                    <a:t>Seed bank</a:t>
                  </a:r>
                  <a:endParaRPr lang="th-TH" sz="3200" b="1" dirty="0">
                    <a:latin typeface="TH SarabunPSK" pitchFamily="34" charset="-34"/>
                    <a:ea typeface="Tahoma" panose="020B0604030504040204" pitchFamily="34" charset="0"/>
                    <a:cs typeface="TH SarabunPSK" pitchFamily="34" charset="-34"/>
                  </a:endParaRPr>
                </a:p>
              </p:txBody>
            </p:sp>
          </p:grpSp>
          <p:grpSp>
            <p:nvGrpSpPr>
              <p:cNvPr id="9" name="Group 17"/>
              <p:cNvGrpSpPr/>
              <p:nvPr/>
            </p:nvGrpSpPr>
            <p:grpSpPr>
              <a:xfrm>
                <a:off x="5829137" y="4222093"/>
                <a:ext cx="1128954" cy="1081527"/>
                <a:chOff x="5829137" y="4222093"/>
                <a:chExt cx="1128954" cy="1081527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71762" y="4403401"/>
                  <a:ext cx="813972" cy="795422"/>
                </a:xfrm>
                <a:prstGeom prst="ellipse">
                  <a:avLst/>
                </a:prstGeom>
                <a:ln w="190500" cap="rnd">
                  <a:noFill/>
                  <a:prstDash val="solid"/>
                </a:ln>
                <a:effectLst/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788313" flipV="1">
                  <a:off x="5804293" y="4246937"/>
                  <a:ext cx="560751" cy="511064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851496" flipV="1">
                  <a:off x="6434972" y="4780502"/>
                  <a:ext cx="547369" cy="498868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12"/>
              <p:cNvGrpSpPr/>
              <p:nvPr/>
            </p:nvGrpSpPr>
            <p:grpSpPr>
              <a:xfrm>
                <a:off x="3404549" y="992907"/>
                <a:ext cx="2967958" cy="1244773"/>
                <a:chOff x="3404549" y="992907"/>
                <a:chExt cx="2967958" cy="1244773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3417967" y="992907"/>
                  <a:ext cx="523997" cy="5699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2000" b="1" dirty="0">
                      <a:latin typeface="TH SarabunPSK" pitchFamily="34" charset="-34"/>
                      <a:ea typeface="Tahoma" panose="020B0604030504040204" pitchFamily="34" charset="0"/>
                      <a:cs typeface="TH SarabunPSK" pitchFamily="34" charset="-34"/>
                    </a:rPr>
                    <a:t>พืช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367538" y="1025994"/>
                  <a:ext cx="1004969" cy="5699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2000" b="1" dirty="0">
                      <a:latin typeface="TH SarabunPSK" pitchFamily="34" charset="-34"/>
                      <a:ea typeface="Tahoma" panose="020B0604030504040204" pitchFamily="34" charset="0"/>
                      <a:cs typeface="TH SarabunPSK" pitchFamily="34" charset="-34"/>
                    </a:rPr>
                    <a:t>จุลินทรีย์</a:t>
                  </a:r>
                </a:p>
              </p:txBody>
            </p:sp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5534" y="1653237"/>
                  <a:ext cx="582502" cy="582502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549" y="1573411"/>
                  <a:ext cx="570942" cy="664269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4440669" y="1135290"/>
                  <a:ext cx="619381" cy="5699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th-TH" sz="2000" b="1" dirty="0">
                      <a:latin typeface="TH SarabunPSK" pitchFamily="34" charset="-34"/>
                      <a:ea typeface="Tahoma" panose="020B0604030504040204" pitchFamily="34" charset="0"/>
                      <a:cs typeface="TH SarabunPSK" pitchFamily="34" charset="-34"/>
                    </a:rPr>
                    <a:t>สัตว์</a:t>
                  </a:r>
                </a:p>
              </p:txBody>
            </p:sp>
            <p:grpSp>
              <p:nvGrpSpPr>
                <p:cNvPr id="26" name="Group 47"/>
                <p:cNvGrpSpPr/>
                <p:nvPr/>
              </p:nvGrpSpPr>
              <p:grpSpPr>
                <a:xfrm>
                  <a:off x="3911503" y="1673684"/>
                  <a:ext cx="904884" cy="498675"/>
                  <a:chOff x="6027420" y="915664"/>
                  <a:chExt cx="1657663" cy="940503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3043" b="100000" l="5505" r="94495">
                                <a14:foregroundMark x1="50153" y1="51304" x2="83180" y2="71739"/>
                                <a14:foregroundMark x1="60856" y1="44783" x2="79511" y2="40000"/>
                                <a14:foregroundMark x1="77676" y1="41739" x2="83180" y2="72174"/>
                                <a14:foregroundMark x1="81651" y1="39130" x2="82263" y2="43913"/>
                                <a14:foregroundMark x1="77982" y1="36957" x2="36697" y2="56522"/>
                                <a14:foregroundMark x1="73700" y1="46957" x2="49541" y2="69565"/>
                                <a14:foregroundMark x1="53211" y1="59565" x2="71560" y2="72609"/>
                                <a14:foregroundMark x1="79511" y1="56087" x2="53211" y2="67826"/>
                                <a14:foregroundMark x1="74618" y1="51304" x2="68196" y2="56957"/>
                                <a14:foregroundMark x1="28135" y1="54348" x2="77370" y2="36087"/>
                                <a14:foregroundMark x1="81346" y1="36087" x2="81957" y2="40435"/>
                                <a14:foregroundMark x1="80734" y1="34783" x2="74618" y2="36087"/>
                                <a14:backgroundMark x1="8257" y1="34783" x2="9174" y2="53913"/>
                                <a14:backgroundMark x1="48930" y1="32609" x2="19572" y2="50870"/>
                                <a14:backgroundMark x1="67890" y1="31304" x2="46483" y2="3130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22856" t="30477" r="6813" b="339"/>
                  <a:stretch/>
                </p:blipFill>
                <p:spPr>
                  <a:xfrm>
                    <a:off x="6027420" y="915664"/>
                    <a:ext cx="1257236" cy="8698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 rotWithShape="1">
                  <a:blip r:embed="rId1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backgroundRemoval t="5556" b="100000" l="0" r="100000">
                                <a14:foregroundMark x1="99270" y1="92222" x2="84672" y2="98889"/>
                                <a14:backgroundMark x1="3650" y1="68889" x2="4380" y2="98889"/>
                                <a14:backgroundMark x1="99270" y1="72222" x2="94161" y2="82222"/>
                                <a14:backgroundMark x1="99270" y1="61111" x2="74453" y2="84444"/>
                                <a14:backgroundMark x1="79562" y1="85556" x2="67153" y2="97778"/>
                                <a14:backgroundMark x1="64964" y1="95556" x2="57664" y2="98889"/>
                                <a14:backgroundMark x1="85401" y1="92222" x2="94161" y2="98889"/>
                                <a14:backgroundMark x1="99270" y1="82222" x2="74453" y2="98889"/>
                                <a14:backgroundMark x1="99270" y1="88889" x2="78102" y2="98889"/>
                                <a14:backgroundMark x1="99270" y1="95556" x2="91971" y2="98889"/>
                                <a14:backgroundMark x1="99270" y1="87778" x2="75182" y2="9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648763" y="1152565"/>
                    <a:ext cx="1036320" cy="70360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0" b="100000" l="0" r="100000">
                              <a14:backgroundMark x1="0" y1="71910" x2="20000" y2="94382"/>
                              <a14:backgroundMark x1="99000" y1="87640" x2="91000" y2="98876"/>
                              <a14:backgroundMark x1="14000" y1="28090" x2="10000" y2="30337"/>
                              <a14:backgroundMark x1="68000" y1="87640" x2="68000" y2="88764"/>
                              <a14:backgroundMark x1="33000" y1="88764" x2="33000" y2="88764"/>
                              <a14:backgroundMark x1="33000" y1="88764" x2="33000" y2="8876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838612" y="1699503"/>
                  <a:ext cx="528927" cy="517965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1"/>
              <p:cNvGrpSpPr/>
              <p:nvPr/>
            </p:nvGrpSpPr>
            <p:grpSpPr>
              <a:xfrm>
                <a:off x="218613" y="2519313"/>
                <a:ext cx="3055741" cy="1132473"/>
                <a:chOff x="218613" y="2519313"/>
                <a:chExt cx="3055741" cy="1132473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1368469" y="2523548"/>
                  <a:ext cx="619381" cy="5699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th-TH" sz="2000" b="1" dirty="0">
                      <a:latin typeface="TH SarabunPSK" pitchFamily="34" charset="-34"/>
                      <a:ea typeface="Tahoma" panose="020B0604030504040204" pitchFamily="34" charset="0"/>
                      <a:cs typeface="TH SarabunPSK" pitchFamily="34" charset="-34"/>
                    </a:rPr>
                    <a:t>สัตว์</a:t>
                  </a:r>
                </a:p>
              </p:txBody>
            </p: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8613" y="3069284"/>
                  <a:ext cx="649808" cy="582502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5660" y="3069284"/>
                  <a:ext cx="582502" cy="582502"/>
                </a:xfrm>
                <a:prstGeom prst="rect">
                  <a:avLst/>
                </a:prstGeom>
              </p:spPr>
            </p:pic>
            <p:grpSp>
              <p:nvGrpSpPr>
                <p:cNvPr id="15" name="Group 19"/>
                <p:cNvGrpSpPr/>
                <p:nvPr/>
              </p:nvGrpSpPr>
              <p:grpSpPr>
                <a:xfrm>
                  <a:off x="887699" y="3090703"/>
                  <a:ext cx="904884" cy="498675"/>
                  <a:chOff x="6027420" y="915664"/>
                  <a:chExt cx="1657663" cy="940503"/>
                </a:xfrm>
              </p:grpSpPr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3043" b="100000" l="5505" r="94495">
                                <a14:foregroundMark x1="50153" y1="51304" x2="83180" y2="71739"/>
                                <a14:foregroundMark x1="60856" y1="44783" x2="79511" y2="40000"/>
                                <a14:foregroundMark x1="77676" y1="41739" x2="83180" y2="72174"/>
                                <a14:foregroundMark x1="81651" y1="39130" x2="82263" y2="43913"/>
                                <a14:foregroundMark x1="77982" y1="36957" x2="36697" y2="56522"/>
                                <a14:foregroundMark x1="73700" y1="46957" x2="49541" y2="69565"/>
                                <a14:foregroundMark x1="53211" y1="59565" x2="71560" y2="72609"/>
                                <a14:foregroundMark x1="79511" y1="56087" x2="53211" y2="67826"/>
                                <a14:foregroundMark x1="74618" y1="51304" x2="68196" y2="56957"/>
                                <a14:foregroundMark x1="28135" y1="54348" x2="77370" y2="36087"/>
                                <a14:foregroundMark x1="81346" y1="36087" x2="81957" y2="40435"/>
                                <a14:foregroundMark x1="80734" y1="34783" x2="74618" y2="36087"/>
                                <a14:backgroundMark x1="8257" y1="34783" x2="9174" y2="53913"/>
                                <a14:backgroundMark x1="48930" y1="32609" x2="19572" y2="50870"/>
                                <a14:backgroundMark x1="67890" y1="31304" x2="46483" y2="3130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22856" t="30477" r="6813" b="339"/>
                  <a:stretch/>
                </p:blipFill>
                <p:spPr>
                  <a:xfrm>
                    <a:off x="6027420" y="915664"/>
                    <a:ext cx="1257236" cy="869886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/>
                  <p:cNvPicPr>
                    <a:picLocks noChangeAspect="1"/>
                  </p:cNvPicPr>
                  <p:nvPr/>
                </p:nvPicPr>
                <p:blipFill rotWithShape="1">
                  <a:blip r:embed="rId1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8">
                            <a14:imgEffect>
                              <a14:backgroundRemoval t="5556" b="100000" l="0" r="100000">
                                <a14:foregroundMark x1="99270" y1="92222" x2="84672" y2="98889"/>
                                <a14:backgroundMark x1="3650" y1="68889" x2="4380" y2="98889"/>
                                <a14:backgroundMark x1="99270" y1="72222" x2="94161" y2="82222"/>
                                <a14:backgroundMark x1="99270" y1="61111" x2="74453" y2="84444"/>
                                <a14:backgroundMark x1="79562" y1="85556" x2="67153" y2="97778"/>
                                <a14:backgroundMark x1="64964" y1="95556" x2="57664" y2="98889"/>
                                <a14:backgroundMark x1="85401" y1="92222" x2="94161" y2="98889"/>
                                <a14:backgroundMark x1="99270" y1="82222" x2="74453" y2="98889"/>
                                <a14:backgroundMark x1="99270" y1="88889" x2="78102" y2="98889"/>
                                <a14:backgroundMark x1="99270" y1="95556" x2="91971" y2="98889"/>
                                <a14:backgroundMark x1="99270" y1="87778" x2="75182" y2="9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648763" y="1152565"/>
                    <a:ext cx="1036320" cy="70360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361731" y="2519313"/>
                  <a:ext cx="523997" cy="5699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2000" b="1" dirty="0">
                      <a:latin typeface="TH SarabunPSK" pitchFamily="34" charset="-34"/>
                      <a:ea typeface="Tahoma" panose="020B0604030504040204" pitchFamily="34" charset="0"/>
                      <a:cs typeface="TH SarabunPSK" pitchFamily="34" charset="-34"/>
                    </a:rPr>
                    <a:t>พืช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269385" y="2523548"/>
                  <a:ext cx="1004969" cy="5699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2000" b="1" dirty="0">
                      <a:latin typeface="TH SarabunPSK" pitchFamily="34" charset="-34"/>
                      <a:ea typeface="Tahoma" panose="020B0604030504040204" pitchFamily="34" charset="0"/>
                      <a:cs typeface="TH SarabunPSK" pitchFamily="34" charset="-34"/>
                    </a:rPr>
                    <a:t>จุลินทรีย์</a:t>
                  </a:r>
                </a:p>
              </p:txBody>
            </p: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0" b="100000" l="0" r="100000">
                              <a14:backgroundMark x1="0" y1="71910" x2="20000" y2="94382"/>
                              <a14:backgroundMark x1="99000" y1="87640" x2="91000" y2="98876"/>
                              <a14:backgroundMark x1="14000" y1="28090" x2="10000" y2="30337"/>
                              <a14:backgroundMark x1="68000" y1="87640" x2="68000" y2="88764"/>
                              <a14:backgroundMark x1="33000" y1="88764" x2="33000" y2="88764"/>
                              <a14:backgroundMark x1="33000" y1="88764" x2="33000" y2="8876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789156" y="3076007"/>
                  <a:ext cx="528927" cy="517965"/>
                </a:xfrm>
                <a:prstGeom prst="rect">
                  <a:avLst/>
                </a:prstGeom>
              </p:spPr>
            </p:pic>
          </p:grpSp>
        </p:grpSp>
        <p:sp>
          <p:nvSpPr>
            <p:cNvPr id="42" name="TextBox 41"/>
            <p:cNvSpPr txBox="1"/>
            <p:nvPr/>
          </p:nvSpPr>
          <p:spPr>
            <a:xfrm>
              <a:off x="4026495" y="4700097"/>
              <a:ext cx="20474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ความ</a:t>
              </a:r>
              <a:r>
                <a:rPr lang="th-TH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หลากหลาย</a:t>
              </a:r>
            </a:p>
            <a:p>
              <a:pPr algn="ctr"/>
              <a:r>
                <a:rPr lang="th-TH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ทางชีวภาพ</a:t>
              </a:r>
            </a:p>
            <a:p>
              <a:pPr algn="ctr"/>
              <a:r>
                <a:rPr lang="th-TH" sz="2400" b="1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ของ</a:t>
              </a:r>
              <a:r>
                <a:rPr lang="th-TH" sz="24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ea typeface="Tahoma" panose="020B0604030504040204" pitchFamily="34" charset="0"/>
                  <a:cs typeface="TH SarabunPSK" pitchFamily="34" charset="-34"/>
                </a:rPr>
                <a:t>ประเทศไทย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32299" y="1438261"/>
            <a:ext cx="5195398" cy="1748297"/>
            <a:chOff x="-825023" y="937789"/>
            <a:chExt cx="5195398" cy="1748297"/>
          </a:xfrm>
        </p:grpSpPr>
        <p:pic>
          <p:nvPicPr>
            <p:cNvPr id="50" name="Picture 17" descr="Image result for chemical icon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-825023" y="937789"/>
              <a:ext cx="635834" cy="552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-98311" y="1723607"/>
              <a:ext cx="12539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Enzymes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49591" y="1067017"/>
              <a:ext cx="1550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Biochemicals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52661" y="1612920"/>
              <a:ext cx="2143073" cy="539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Bioactive </a:t>
              </a:r>
              <a:r>
                <a:rPr lang="en-US" sz="2000" b="1" dirty="0" err="1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cpds</a:t>
              </a:r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 &amp; </a:t>
              </a:r>
              <a:r>
                <a:rPr lang="en-US" sz="2000" b="1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/>
              </a:r>
              <a:br>
                <a:rPr lang="en-US" sz="2000" b="1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</a:br>
              <a:r>
                <a:rPr lang="en-US" sz="2000" b="1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Bio-</a:t>
              </a:r>
              <a:r>
                <a:rPr lang="en-US" sz="2000" b="1" dirty="0" err="1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pharma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10654" y="1112854"/>
              <a:ext cx="1259721" cy="539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Functional </a:t>
              </a:r>
              <a:r>
                <a:rPr lang="en-US" sz="2000" b="1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/>
              </a:r>
              <a:br>
                <a:rPr lang="en-US" sz="2000" b="1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</a:br>
              <a:r>
                <a:rPr lang="en-US" sz="2000" b="1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ingredients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42942" y="1080665"/>
              <a:ext cx="15701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Biopolymers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29158" y="2328430"/>
              <a:ext cx="3355399" cy="323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Specialized </a:t>
              </a:r>
              <a:r>
                <a:rPr lang="en-US" sz="2000" b="1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cells &amp; </a:t>
              </a:r>
              <a:r>
                <a:rPr lang="en-US" sz="2000" b="1" dirty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biocatalysts</a:t>
              </a:r>
              <a:endPara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41693" y="1687707"/>
              <a:ext cx="420562" cy="420562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51" y="1792498"/>
              <a:ext cx="395213" cy="242962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713397" y="1098602"/>
              <a:ext cx="428238" cy="422033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254" y="1153325"/>
              <a:ext cx="410762" cy="35539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01656" y="2278547"/>
              <a:ext cx="405728" cy="407539"/>
            </a:xfrm>
            <a:prstGeom prst="rect">
              <a:avLst/>
            </a:prstGeom>
          </p:spPr>
        </p:pic>
      </p:grpSp>
      <p:sp>
        <p:nvSpPr>
          <p:cNvPr id="55" name="TextBox 8"/>
          <p:cNvSpPr txBox="1"/>
          <p:nvPr/>
        </p:nvSpPr>
        <p:spPr>
          <a:xfrm>
            <a:off x="4799003" y="2581269"/>
            <a:ext cx="330891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ประเมินคุณค่าด้วยเทคโนโลยีสมัยใหม่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048001" y="938195"/>
            <a:ext cx="439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4000" b="1" spc="5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th-TH" sz="2800" dirty="0">
                <a:solidFill>
                  <a:schemeClr val="accent6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การใช้ประโยชน์ที่เหมาะสมระดับชุมชน</a:t>
            </a:r>
          </a:p>
        </p:txBody>
      </p:sp>
      <p:sp>
        <p:nvSpPr>
          <p:cNvPr id="57" name="Left-Up Arrow 9"/>
          <p:cNvSpPr/>
          <p:nvPr/>
        </p:nvSpPr>
        <p:spPr>
          <a:xfrm rot="2683197">
            <a:off x="6044447" y="1340013"/>
            <a:ext cx="886206" cy="858754"/>
          </a:xfrm>
          <a:prstGeom prst="leftUp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27895" y="1565606"/>
            <a:ext cx="355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Biocontrol, bio-fertilizer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เพื่อการเกษตร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ต้นเชื้อกระบวนการหมัก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สมุนไพร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5E9FFBBF-4A47-4D08-BB1C-68097120DD4E}"/>
              </a:ext>
            </a:extLst>
          </p:cNvPr>
          <p:cNvSpPr/>
          <p:nvPr/>
        </p:nvSpPr>
        <p:spPr>
          <a:xfrm>
            <a:off x="517010" y="98317"/>
            <a:ext cx="8843414" cy="6659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46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94AFCB6-5E7E-4151-882A-1782614F5F2F}"/>
              </a:ext>
            </a:extLst>
          </p:cNvPr>
          <p:cNvSpPr/>
          <p:nvPr/>
        </p:nvSpPr>
        <p:spPr>
          <a:xfrm>
            <a:off x="5071807" y="4542254"/>
            <a:ext cx="6225478" cy="1769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rtlCol="0" anchor="ctr"/>
          <a:lstStyle/>
          <a:p>
            <a:pPr algn="ctr"/>
            <a:endParaRPr lang="en-US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2268" y="4669411"/>
            <a:ext cx="2357856" cy="143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itle 2"/>
          <p:cNvSpPr>
            <a:spLocks noGrp="1"/>
          </p:cNvSpPr>
          <p:nvPr>
            <p:ph type="title"/>
          </p:nvPr>
        </p:nvSpPr>
        <p:spPr>
          <a:xfrm>
            <a:off x="142876" y="1009634"/>
            <a:ext cx="11942803" cy="928694"/>
          </a:xfrm>
          <a:prstGeom prst="rect">
            <a:avLst/>
          </a:prstGeom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th-TH" altLang="en-US" sz="2400" dirty="0" smtClean="0">
                <a:latin typeface="TH SarabunPSK" pitchFamily="34" charset="-34"/>
                <a:cs typeface="TH SarabunPSK" pitchFamily="34" charset="-34"/>
              </a:rPr>
              <a:t>ขยาย</a:t>
            </a:r>
            <a:r>
              <a:rPr lang="th-TH" altLang="en-US" sz="2400" dirty="0">
                <a:latin typeface="TH SarabunPSK" pitchFamily="34" charset="-34"/>
                <a:cs typeface="TH SarabunPSK" pitchFamily="34" charset="-34"/>
              </a:rPr>
              <a:t>จำนวนและ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ยกระดับการเรียนการสอนวิทยาศาสตร์ให้กับโรงเรียนโดยมหาวิทยาลัยสนับสนุนด้านโครงสร้างพื้นฐาน และอาจารย์ผู้สอน (รายวิชาวิทยาศาสตร์ คณิตศาสตร์ และรายวิชาในสาขาวิชาที่เป็นความเชี่ยวชาญของแต่ละมหาวิทยาลัย) ในการจัดหลักสูตรการเรียนการสอน</a:t>
            </a:r>
            <a:endParaRPr lang="en-US" alt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33294" y="1881652"/>
            <a:ext cx="5940297" cy="794318"/>
          </a:xfrm>
          <a:prstGeom prst="rect">
            <a:avLst/>
          </a:prstGeom>
          <a:noFill/>
        </p:spPr>
        <p:txBody>
          <a:bodyPr wrap="square" lIns="103885" tIns="51942" rIns="103885" bIns="51942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ม.ปลาย จำนวน 24 ห้องเรียน</a:t>
            </a:r>
            <a:endParaRPr lang="en-US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16 มหาวิทยาลัย 18 โรงเรียน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80" name="Picture 8" descr="C:\Users\admin\Desktop\33333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732" y="1668651"/>
            <a:ext cx="3254375" cy="4784868"/>
          </a:xfrm>
          <a:prstGeom prst="rect">
            <a:avLst/>
          </a:prstGeom>
          <a:noFill/>
        </p:spPr>
      </p:pic>
      <p:sp>
        <p:nvSpPr>
          <p:cNvPr id="70" name="TextBox 69"/>
          <p:cNvSpPr txBox="1"/>
          <p:nvPr/>
        </p:nvSpPr>
        <p:spPr>
          <a:xfrm>
            <a:off x="5071808" y="2617076"/>
            <a:ext cx="6225479" cy="18746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03885" tIns="51942" rIns="103885" bIns="51942" rtlCol="0">
            <a:spAutoFit/>
          </a:bodyPr>
          <a:lstStyle/>
          <a:p>
            <a:r>
              <a:rPr lang="th-TH" sz="2300" b="1" dirty="0">
                <a:latin typeface="TH SarabunPSK" pitchFamily="34" charset="-34"/>
                <a:ea typeface="+mj-ea"/>
                <a:cs typeface="TH SarabunPSK" pitchFamily="34" charset="-34"/>
              </a:rPr>
              <a:t>นักเรียนในโครงการ </a:t>
            </a:r>
            <a:r>
              <a:rPr lang="th-TH" sz="2300" b="1" dirty="0" err="1">
                <a:latin typeface="TH SarabunPSK" pitchFamily="34" charset="-34"/>
                <a:ea typeface="+mj-ea"/>
                <a:cs typeface="TH SarabunPSK" pitchFamily="34" charset="-34"/>
              </a:rPr>
              <a:t>วมว</a:t>
            </a:r>
            <a:r>
              <a:rPr lang="th-TH" sz="2300" b="1" dirty="0">
                <a:latin typeface="TH SarabunPSK" pitchFamily="34" charset="-34"/>
                <a:ea typeface="+mj-ea"/>
                <a:cs typeface="TH SarabunPSK" pitchFamily="34" charset="-34"/>
              </a:rPr>
              <a:t>. จะได้รับการเรียนรู้ใน 4 รูปแบบ </a:t>
            </a:r>
            <a:endParaRPr lang="en-US" sz="2300" b="1" dirty="0">
              <a:latin typeface="TH SarabunPSK" pitchFamily="34" charset="-34"/>
              <a:ea typeface="+mj-ea"/>
              <a:cs typeface="TH SarabunPSK" pitchFamily="34" charset="-34"/>
            </a:endParaRPr>
          </a:p>
          <a:p>
            <a:pPr marL="324641" indent="-324641">
              <a:buFont typeface="Arial" panose="020B0604020202020204" pitchFamily="34" charset="0"/>
              <a:buChar char="•"/>
            </a:pPr>
            <a:r>
              <a:rPr lang="th-TH" sz="2300" b="1" dirty="0">
                <a:latin typeface="TH SarabunPSK" pitchFamily="34" charset="-34"/>
                <a:ea typeface="+mj-ea"/>
                <a:cs typeface="TH SarabunPSK" pitchFamily="34" charset="-34"/>
              </a:rPr>
              <a:t>การเรียนรู้เพื่อรู้ (</a:t>
            </a:r>
            <a:r>
              <a:rPr lang="en-US" sz="2300" b="1" dirty="0">
                <a:latin typeface="TH SarabunPSK" pitchFamily="34" charset="-34"/>
                <a:ea typeface="+mj-ea"/>
                <a:cs typeface="TH SarabunPSK" pitchFamily="34" charset="-34"/>
              </a:rPr>
              <a:t>Learning to know) </a:t>
            </a:r>
            <a:r>
              <a:rPr lang="th-TH" sz="2300" b="1" dirty="0">
                <a:latin typeface="TH SarabunPSK" pitchFamily="34" charset="-34"/>
                <a:ea typeface="+mj-ea"/>
                <a:cs typeface="TH SarabunPSK" pitchFamily="34" charset="-34"/>
              </a:rPr>
              <a:t>              </a:t>
            </a:r>
            <a:endParaRPr lang="en-US" sz="2300" b="1" dirty="0">
              <a:latin typeface="TH SarabunPSK" pitchFamily="34" charset="-34"/>
              <a:ea typeface="+mj-ea"/>
              <a:cs typeface="TH SarabunPSK" pitchFamily="34" charset="-34"/>
            </a:endParaRPr>
          </a:p>
          <a:p>
            <a:pPr marL="324641" indent="-324641">
              <a:buFont typeface="Arial" panose="020B0604020202020204" pitchFamily="34" charset="0"/>
              <a:buChar char="•"/>
            </a:pPr>
            <a:r>
              <a:rPr lang="th-TH" sz="2300" b="1" dirty="0">
                <a:latin typeface="TH SarabunPSK" pitchFamily="34" charset="-34"/>
                <a:ea typeface="+mj-ea"/>
                <a:cs typeface="TH SarabunPSK" pitchFamily="34" charset="-34"/>
              </a:rPr>
              <a:t>การเรียนรู้เพื่อปฏิบัติได้ (</a:t>
            </a:r>
            <a:r>
              <a:rPr lang="en-US" sz="2300" b="1" dirty="0">
                <a:latin typeface="TH SarabunPSK" pitchFamily="34" charset="-34"/>
                <a:ea typeface="+mj-ea"/>
                <a:cs typeface="TH SarabunPSK" pitchFamily="34" charset="-34"/>
              </a:rPr>
              <a:t>Learning to do) </a:t>
            </a:r>
            <a:r>
              <a:rPr lang="th-TH" sz="2300" b="1" dirty="0">
                <a:latin typeface="TH SarabunPSK" pitchFamily="34" charset="-34"/>
                <a:ea typeface="+mj-ea"/>
                <a:cs typeface="TH SarabunPSK" pitchFamily="34" charset="-34"/>
              </a:rPr>
              <a:t>         </a:t>
            </a:r>
            <a:endParaRPr lang="en-US" sz="2300" b="1" dirty="0">
              <a:latin typeface="TH SarabunPSK" pitchFamily="34" charset="-34"/>
              <a:ea typeface="+mj-ea"/>
              <a:cs typeface="TH SarabunPSK" pitchFamily="34" charset="-34"/>
            </a:endParaRPr>
          </a:p>
          <a:p>
            <a:pPr marL="324641" indent="-324641">
              <a:buFont typeface="Arial" panose="020B0604020202020204" pitchFamily="34" charset="0"/>
              <a:buChar char="•"/>
            </a:pPr>
            <a:r>
              <a:rPr lang="th-TH" sz="2300" b="1" dirty="0">
                <a:latin typeface="TH SarabunPSK" pitchFamily="34" charset="-34"/>
                <a:ea typeface="+mj-ea"/>
                <a:cs typeface="TH SarabunPSK" pitchFamily="34" charset="-34"/>
              </a:rPr>
              <a:t>การเรียนรู้ที่จะอยู่ร่วมกัน (</a:t>
            </a:r>
            <a:r>
              <a:rPr lang="en-US" sz="2300" b="1" dirty="0">
                <a:latin typeface="TH SarabunPSK" pitchFamily="34" charset="-34"/>
                <a:ea typeface="+mj-ea"/>
                <a:cs typeface="TH SarabunPSK" pitchFamily="34" charset="-34"/>
              </a:rPr>
              <a:t>Learning to live together)</a:t>
            </a:r>
            <a:r>
              <a:rPr lang="th-TH" sz="2300" b="1" dirty="0"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endParaRPr lang="en-US" sz="2300" b="1" dirty="0">
              <a:latin typeface="TH SarabunPSK" pitchFamily="34" charset="-34"/>
              <a:ea typeface="+mj-ea"/>
              <a:cs typeface="TH SarabunPSK" pitchFamily="34" charset="-34"/>
            </a:endParaRPr>
          </a:p>
          <a:p>
            <a:pPr marL="324641" indent="-324641">
              <a:buFont typeface="Arial" panose="020B0604020202020204" pitchFamily="34" charset="0"/>
              <a:buChar char="•"/>
            </a:pPr>
            <a:r>
              <a:rPr lang="th-TH" sz="2300" b="1" dirty="0">
                <a:latin typeface="TH SarabunPSK" pitchFamily="34" charset="-34"/>
                <a:ea typeface="+mj-ea"/>
                <a:cs typeface="TH SarabunPSK" pitchFamily="34" charset="-34"/>
              </a:rPr>
              <a:t>การเรียนรู้เพื่อชีวิต (</a:t>
            </a:r>
            <a:r>
              <a:rPr lang="en-US" sz="2300" b="1" dirty="0">
                <a:latin typeface="TH SarabunPSK" pitchFamily="34" charset="-34"/>
                <a:ea typeface="+mj-ea"/>
                <a:cs typeface="TH SarabunPSK" pitchFamily="34" charset="-34"/>
              </a:rPr>
              <a:t>Learning to be)</a:t>
            </a:r>
            <a:endParaRPr lang="th-TH" sz="2300" b="1" dirty="0"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33078" y="4655830"/>
            <a:ext cx="3825067" cy="458842"/>
          </a:xfrm>
          <a:prstGeom prst="rect">
            <a:avLst/>
          </a:prstGeom>
          <a:solidFill>
            <a:srgbClr val="FFC000"/>
          </a:solidFill>
        </p:spPr>
        <p:txBody>
          <a:bodyPr wrap="square" lIns="103885" tIns="51942" rIns="103885" bIns="51942" rtlCol="0">
            <a:spAutoFit/>
          </a:bodyPr>
          <a:lstStyle>
            <a:defPPr>
              <a:defRPr lang="th-TH"/>
            </a:defPPr>
            <a:lvl1pPr>
              <a:defRPr sz="1800" b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2300" dirty="0">
                <a:solidFill>
                  <a:schemeClr val="tx1"/>
                </a:solidFill>
              </a:rPr>
              <a:t>นักวิทยาศาสตร์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333078" y="5464121"/>
            <a:ext cx="3825067" cy="458842"/>
          </a:xfrm>
          <a:prstGeom prst="rect">
            <a:avLst/>
          </a:prstGeom>
          <a:solidFill>
            <a:srgbClr val="FFC000"/>
          </a:solidFill>
        </p:spPr>
        <p:txBody>
          <a:bodyPr wrap="square" lIns="103885" tIns="51942" rIns="103885" bIns="51942" rtlCol="0">
            <a:spAutoFit/>
          </a:bodyPr>
          <a:lstStyle>
            <a:defPPr>
              <a:defRPr lang="th-TH"/>
            </a:defPPr>
            <a:lvl1pPr>
              <a:defRPr sz="1800" b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2300" dirty="0">
                <a:solidFill>
                  <a:schemeClr val="tx1"/>
                </a:solidFill>
              </a:rPr>
              <a:t>แพทย์อาชีพ/สายวิจัย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333078" y="5059976"/>
            <a:ext cx="3825067" cy="458842"/>
          </a:xfrm>
          <a:prstGeom prst="rect">
            <a:avLst/>
          </a:prstGeom>
          <a:solidFill>
            <a:srgbClr val="FFC000"/>
          </a:solidFill>
        </p:spPr>
        <p:txBody>
          <a:bodyPr wrap="square" lIns="103885" tIns="51942" rIns="103885" bIns="51942" rtlCol="0">
            <a:spAutoFit/>
          </a:bodyPr>
          <a:lstStyle>
            <a:defPPr>
              <a:defRPr lang="th-TH"/>
            </a:defPPr>
            <a:lvl1pPr>
              <a:defRPr sz="1800" b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2300" dirty="0">
                <a:solidFill>
                  <a:schemeClr val="tx1"/>
                </a:solidFill>
              </a:rPr>
              <a:t>นักวิจัย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333078" y="5868266"/>
            <a:ext cx="3825067" cy="458842"/>
          </a:xfrm>
          <a:prstGeom prst="rect">
            <a:avLst/>
          </a:prstGeom>
          <a:solidFill>
            <a:srgbClr val="FFC000"/>
          </a:solidFill>
        </p:spPr>
        <p:txBody>
          <a:bodyPr wrap="square" lIns="103885" tIns="51942" rIns="103885" bIns="51942" rtlCol="0">
            <a:spAutoFit/>
          </a:bodyPr>
          <a:lstStyle>
            <a:defPPr>
              <a:defRPr lang="th-TH"/>
            </a:defPPr>
            <a:lvl1pPr>
              <a:defRPr sz="1800" b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defRPr>
            </a:lvl1pPr>
          </a:lstStyle>
          <a:p>
            <a:r>
              <a:rPr lang="th-TH" sz="2300" dirty="0">
                <a:solidFill>
                  <a:schemeClr val="tx1"/>
                </a:solidFill>
              </a:rPr>
              <a:t>เทคโนโลยี/นวัตกรรมทางวิศวกรรม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227837" y="4655831"/>
            <a:ext cx="1625798" cy="1579211"/>
          </a:xfrm>
          <a:prstGeom prst="rect">
            <a:avLst/>
          </a:prstGeom>
          <a:solidFill>
            <a:srgbClr val="002060"/>
          </a:solidFill>
        </p:spPr>
        <p:txBody>
          <a:bodyPr wrap="square" lIns="103885" tIns="51942" rIns="103885" bIns="5194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th-TH" sz="5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92</a:t>
            </a:r>
            <a:r>
              <a:rPr lang="en-US" sz="5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%</a:t>
            </a:r>
            <a:endParaRPr lang="th-TH" sz="5000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27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สาขาด้าน</a:t>
            </a:r>
            <a:endParaRPr lang="en-US" sz="27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>
              <a:lnSpc>
                <a:spcPct val="80000"/>
              </a:lnSpc>
            </a:pPr>
            <a:r>
              <a:rPr lang="th-TH" sz="27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วิทยาศาสตร์ 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="" xmlns:a16="http://schemas.microsoft.com/office/drawing/2014/main" id="{F66A6E75-AF8E-41EF-85E3-74E20610B0E4}"/>
              </a:ext>
            </a:extLst>
          </p:cNvPr>
          <p:cNvCxnSpPr>
            <a:cxnSpLocks/>
            <a:stCxn id="84" idx="3"/>
            <a:endCxn id="75" idx="1"/>
          </p:cNvCxnSpPr>
          <p:nvPr/>
        </p:nvCxnSpPr>
        <p:spPr>
          <a:xfrm flipV="1">
            <a:off x="6853635" y="4885251"/>
            <a:ext cx="479443" cy="56018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="" xmlns:a16="http://schemas.microsoft.com/office/drawing/2014/main" id="{C1F78AD5-9964-4BE2-8A02-AF7A4FD6867D}"/>
              </a:ext>
            </a:extLst>
          </p:cNvPr>
          <p:cNvCxnSpPr>
            <a:cxnSpLocks/>
            <a:stCxn id="84" idx="3"/>
            <a:endCxn id="78" idx="1"/>
          </p:cNvCxnSpPr>
          <p:nvPr/>
        </p:nvCxnSpPr>
        <p:spPr>
          <a:xfrm>
            <a:off x="6853635" y="5445437"/>
            <a:ext cx="479443" cy="6522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="" xmlns:a16="http://schemas.microsoft.com/office/drawing/2014/main" id="{A0813E1A-80D1-4444-BD28-C400D785E378}"/>
              </a:ext>
            </a:extLst>
          </p:cNvPr>
          <p:cNvCxnSpPr>
            <a:cxnSpLocks/>
            <a:stCxn id="84" idx="3"/>
            <a:endCxn id="77" idx="1"/>
          </p:cNvCxnSpPr>
          <p:nvPr/>
        </p:nvCxnSpPr>
        <p:spPr>
          <a:xfrm flipV="1">
            <a:off x="6853635" y="5289397"/>
            <a:ext cx="479443" cy="15604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="" xmlns:a16="http://schemas.microsoft.com/office/drawing/2014/main" id="{B48FD418-6528-46CD-B4C1-90D867A829F5}"/>
              </a:ext>
            </a:extLst>
          </p:cNvPr>
          <p:cNvCxnSpPr>
            <a:cxnSpLocks/>
            <a:stCxn id="84" idx="3"/>
            <a:endCxn id="76" idx="1"/>
          </p:cNvCxnSpPr>
          <p:nvPr/>
        </p:nvCxnSpPr>
        <p:spPr>
          <a:xfrm>
            <a:off x="6853635" y="5445437"/>
            <a:ext cx="479443" cy="24810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sosceles Triangle 30">
            <a:extLst>
              <a:ext uri="{FF2B5EF4-FFF2-40B4-BE49-F238E27FC236}">
                <a16:creationId xmlns="" xmlns:a16="http://schemas.microsoft.com/office/drawing/2014/main" id="{9D520065-7640-4D45-B8BB-3BB74CE516F6}"/>
              </a:ext>
            </a:extLst>
          </p:cNvPr>
          <p:cNvSpPr/>
          <p:nvPr/>
        </p:nvSpPr>
        <p:spPr>
          <a:xfrm flipV="1">
            <a:off x="7214537" y="4508409"/>
            <a:ext cx="1332000" cy="2160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rtlCol="0" anchor="ctr"/>
          <a:lstStyle/>
          <a:p>
            <a:pPr algn="ctr"/>
            <a:endParaRPr lang="en-US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E3464B26-8CEE-4E67-A32F-3BFCBC65B80A}"/>
              </a:ext>
            </a:extLst>
          </p:cNvPr>
          <p:cNvSpPr/>
          <p:nvPr/>
        </p:nvSpPr>
        <p:spPr>
          <a:xfrm>
            <a:off x="664731" y="1868925"/>
            <a:ext cx="10912196" cy="491898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rtlCol="0" anchor="ctr"/>
          <a:lstStyle/>
          <a:p>
            <a:pPr algn="ctr"/>
            <a:endParaRPr lang="en-US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-6193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4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456367" y="80939"/>
            <a:ext cx="9611412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11. </a:t>
            </a:r>
            <a:r>
              <a:rPr lang="th-TH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โครงการห้องเรียนวิทยาศาสตร์ในโรงเรียนโดยมหาวิทยาลัย (โครงการ วมว.)</a:t>
            </a:r>
            <a:endParaRPr lang="en-GB" altLang="x-none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58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-6193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8768FA1-B0B6-4C58-8DEC-565781DE0F80}"/>
              </a:ext>
            </a:extLst>
          </p:cNvPr>
          <p:cNvSpPr/>
          <p:nvPr/>
        </p:nvSpPr>
        <p:spPr>
          <a:xfrm>
            <a:off x="5258915" y="6196552"/>
            <a:ext cx="5118119" cy="6036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rtlCol="0" anchor="ctr"/>
          <a:lstStyle/>
          <a:p>
            <a:pPr algn="ctr"/>
            <a:endParaRPr lang="en-US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4064" y="942108"/>
            <a:ext cx="5373583" cy="705897"/>
          </a:xfrm>
          <a:prstGeom prst="rect">
            <a:avLst/>
          </a:prstGeom>
          <a:solidFill>
            <a:srgbClr val="002060"/>
          </a:solidFill>
        </p:spPr>
        <p:txBody>
          <a:bodyPr wrap="square" lIns="103885" tIns="51942" rIns="103885" bIns="51942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th-TH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H SarabunPSK" charset="0"/>
                <a:cs typeface="TH SarabunPSK" pitchFamily="34" charset="-34"/>
              </a:rPr>
              <a:t>ผลผลิตของโครงการโครงการ </a:t>
            </a:r>
            <a:r>
              <a:rPr lang="th-TH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H SarabunPSK" charset="0"/>
                <a:cs typeface="TH SarabunPSK" pitchFamily="34" charset="-34"/>
              </a:rPr>
              <a:t>วมว</a:t>
            </a:r>
            <a:r>
              <a:rPr lang="th-TH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H SarabunPSK" charset="0"/>
                <a:cs typeface="TH SarabunPSK" pitchFamily="34" charset="-34"/>
              </a:rPr>
              <a:t> ระยะที่ 1 (พ.ศ.2551-2555) </a:t>
            </a:r>
            <a:r>
              <a:rPr lang="th-TH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PSK" pitchFamily="34" charset="-34"/>
                <a:ea typeface="TH SarabunPSK" charset="0"/>
                <a:cs typeface="TH SarabunPSK" pitchFamily="34" charset="-34"/>
              </a:rPr>
              <a:t>จากการประเมินโดย คณะวิทยาศาสตร์ มหาวิทยาลัยมหิดล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itchFamily="34" charset="-34"/>
              <a:ea typeface="TH SarabunPSK" charset="0"/>
              <a:cs typeface="TH SarabunPSK" pitchFamily="34" charset="-34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253066" y="3401967"/>
            <a:ext cx="1104146" cy="515905"/>
          </a:xfrm>
          <a:custGeom>
            <a:avLst/>
            <a:gdLst>
              <a:gd name="connsiteX0" fmla="*/ 0 w 2516305"/>
              <a:gd name="connsiteY0" fmla="*/ 0 h 455400"/>
              <a:gd name="connsiteX1" fmla="*/ 2516305 w 2516305"/>
              <a:gd name="connsiteY1" fmla="*/ 0 h 455400"/>
              <a:gd name="connsiteX2" fmla="*/ 2516305 w 2516305"/>
              <a:gd name="connsiteY2" fmla="*/ 455400 h 455400"/>
              <a:gd name="connsiteX3" fmla="*/ 0 w 2516305"/>
              <a:gd name="connsiteY3" fmla="*/ 455400 h 455400"/>
              <a:gd name="connsiteX4" fmla="*/ 0 w 2516305"/>
              <a:gd name="connsiteY4" fmla="*/ 0 h 45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305" h="455400">
                <a:moveTo>
                  <a:pt x="0" y="0"/>
                </a:moveTo>
                <a:lnTo>
                  <a:pt x="2516305" y="0"/>
                </a:lnTo>
                <a:lnTo>
                  <a:pt x="2516305" y="455400"/>
                </a:lnTo>
                <a:lnTo>
                  <a:pt x="0" y="4554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891" tIns="0" rIns="0" bIns="0" numCol="1" spcCol="1443" anchor="t" anchorCtr="0">
            <a:noAutofit/>
          </a:bodyPr>
          <a:lstStyle/>
          <a:p>
            <a:pPr algn="ctr" defTabSz="908994">
              <a:lnSpc>
                <a:spcPct val="90000"/>
              </a:lnSpc>
              <a:spcAft>
                <a:spcPct val="35000"/>
              </a:spcAft>
            </a:pPr>
            <a:r>
              <a:rPr lang="th-TH" sz="1800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นักเรียน</a:t>
            </a:r>
            <a:br>
              <a:rPr lang="th-TH" sz="1800" b="1" dirty="0">
                <a:latin typeface="TH SarabunPSK" pitchFamily="34" charset="-34"/>
                <a:ea typeface="TH SarabunPSK" charset="0"/>
                <a:cs typeface="TH SarabunPSK" pitchFamily="34" charset="-34"/>
              </a:rPr>
            </a:br>
            <a:r>
              <a:rPr lang="th-TH" sz="1800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โครงการ </a:t>
            </a:r>
            <a:r>
              <a:rPr lang="th-TH" sz="1800" b="1" dirty="0" err="1">
                <a:latin typeface="TH SarabunPSK" pitchFamily="34" charset="-34"/>
                <a:ea typeface="TH SarabunPSK" charset="0"/>
                <a:cs typeface="TH SarabunPSK" pitchFamily="34" charset="-34"/>
              </a:rPr>
              <a:t>วมว.</a:t>
            </a:r>
            <a:endParaRPr lang="th-TH" sz="1800" b="1" dirty="0">
              <a:latin typeface="TH SarabunPSK" pitchFamily="34" charset="-34"/>
              <a:ea typeface="TH SarabunPSK" charset="0"/>
              <a:cs typeface="TH SarabunPSK" pitchFamily="34" charset="-34"/>
            </a:endParaRPr>
          </a:p>
        </p:txBody>
      </p:sp>
      <p:sp>
        <p:nvSpPr>
          <p:cNvPr id="17" name="Shape 16"/>
          <p:cNvSpPr/>
          <p:nvPr/>
        </p:nvSpPr>
        <p:spPr>
          <a:xfrm>
            <a:off x="6589768" y="1570675"/>
            <a:ext cx="4662595" cy="1613037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2" descr="C:\Users\admin\Desktop\Untitle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535" y="2191912"/>
            <a:ext cx="688595" cy="1042723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7257488" y="2604957"/>
            <a:ext cx="2012583" cy="1210110"/>
          </a:xfrm>
          <a:custGeom>
            <a:avLst/>
            <a:gdLst>
              <a:gd name="connsiteX0" fmla="*/ 0 w 3040145"/>
              <a:gd name="connsiteY0" fmla="*/ 0 h 1680678"/>
              <a:gd name="connsiteX1" fmla="*/ 3040145 w 3040145"/>
              <a:gd name="connsiteY1" fmla="*/ 0 h 1680678"/>
              <a:gd name="connsiteX2" fmla="*/ 3040145 w 3040145"/>
              <a:gd name="connsiteY2" fmla="*/ 1680678 h 1680678"/>
              <a:gd name="connsiteX3" fmla="*/ 0 w 3040145"/>
              <a:gd name="connsiteY3" fmla="*/ 1680678 h 1680678"/>
              <a:gd name="connsiteX4" fmla="*/ 0 w 3040145"/>
              <a:gd name="connsiteY4" fmla="*/ 0 h 168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0145" h="1680678">
                <a:moveTo>
                  <a:pt x="0" y="0"/>
                </a:moveTo>
                <a:lnTo>
                  <a:pt x="3040145" y="0"/>
                </a:lnTo>
                <a:lnTo>
                  <a:pt x="3040145" y="1680678"/>
                </a:lnTo>
                <a:lnTo>
                  <a:pt x="0" y="16806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3342" tIns="0" rIns="0" bIns="0" numCol="1" spcCol="1443" anchor="t" anchorCtr="0">
            <a:noAutofit/>
          </a:bodyPr>
          <a:lstStyle/>
          <a:p>
            <a:pPr defTabSz="833244">
              <a:lnSpc>
                <a:spcPct val="90000"/>
              </a:lnSpc>
              <a:spcAft>
                <a:spcPct val="35000"/>
              </a:spcAft>
            </a:pPr>
            <a:r>
              <a:rPr lang="th-TH" sz="1200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         </a:t>
            </a:r>
            <a:r>
              <a:rPr lang="th-TH" sz="1600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มหาวิทยาลัย</a:t>
            </a:r>
          </a:p>
          <a:p>
            <a:pPr defTabSz="833244">
              <a:lnSpc>
                <a:spcPct val="90000"/>
              </a:lnSpc>
              <a:spcAft>
                <a:spcPct val="35000"/>
              </a:spcAft>
            </a:pPr>
            <a:r>
              <a:rPr lang="th-TH" sz="1600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รับตรง</a:t>
            </a:r>
            <a:r>
              <a:rPr lang="th-TH" sz="1600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นักเรียนเข้าศึกษา</a:t>
            </a:r>
            <a:br>
              <a:rPr lang="th-TH" sz="1600" b="1" dirty="0">
                <a:latin typeface="TH SarabunPSK" pitchFamily="34" charset="-34"/>
                <a:ea typeface="TH SarabunPSK" charset="0"/>
                <a:cs typeface="TH SarabunPSK" pitchFamily="34" charset="-34"/>
              </a:rPr>
            </a:br>
            <a:r>
              <a:rPr lang="th-TH" sz="1600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ระดับ ป.ตรี ในคณะ</a:t>
            </a:r>
            <a:r>
              <a:rPr lang="th-TH" sz="1600" b="1" dirty="0" smtClean="0">
                <a:latin typeface="TH SarabunPSK" pitchFamily="34" charset="-34"/>
                <a:ea typeface="TH SarabunPSK" charset="0"/>
                <a:cs typeface="TH SarabunPSK" pitchFamily="34" charset="-34"/>
              </a:rPr>
              <a:t>ทาง</a:t>
            </a:r>
            <a:br>
              <a:rPr lang="th-TH" sz="1600" b="1" dirty="0" smtClean="0">
                <a:latin typeface="TH SarabunPSK" pitchFamily="34" charset="-34"/>
                <a:ea typeface="TH SarabunPSK" charset="0"/>
                <a:cs typeface="TH SarabunPSK" pitchFamily="34" charset="-34"/>
              </a:rPr>
            </a:br>
            <a:r>
              <a:rPr lang="th-TH" sz="1600" b="1" dirty="0" smtClean="0">
                <a:latin typeface="TH SarabunPSK" pitchFamily="34" charset="-34"/>
                <a:ea typeface="TH SarabunPSK" charset="0"/>
                <a:cs typeface="TH SarabunPSK" pitchFamily="34" charset="-34"/>
              </a:rPr>
              <a:t>ด้านวิทย์ฯ </a:t>
            </a:r>
            <a:r>
              <a:rPr lang="th-TH" sz="1600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พร้อม</a:t>
            </a:r>
            <a:r>
              <a:rPr lang="th-TH" sz="1600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ให้</a:t>
            </a:r>
            <a:r>
              <a:rPr lang="th-TH" sz="1600" b="1" dirty="0" smtClean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ทุน</a:t>
            </a:r>
            <a:br>
              <a:rPr lang="th-TH" sz="1600" b="1" dirty="0" smtClean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</a:br>
            <a:r>
              <a:rPr lang="th-TH" sz="1600" b="1" dirty="0" smtClean="0">
                <a:latin typeface="TH SarabunPSK" pitchFamily="34" charset="-34"/>
                <a:ea typeface="TH SarabunPSK" charset="0"/>
                <a:cs typeface="TH SarabunPSK" pitchFamily="34" charset="-34"/>
              </a:rPr>
              <a:t>ตาม</a:t>
            </a:r>
            <a:r>
              <a:rPr lang="th-TH" sz="1600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เกณฑ์ ของมหาวิทยาลัย  </a:t>
            </a:r>
          </a:p>
        </p:txBody>
      </p:sp>
      <p:pic>
        <p:nvPicPr>
          <p:cNvPr id="21" name="Picture 5" descr="C:\Users\Administrator\My Documents\My Pictures\2653CAM9EI6LCAO6SHSECAW1X0AXCAMW62NXCAVONT5GCA3H5DLOCAA7A33KCAENC6X0CA803V05CAT0L4GOCA7JUKM4CA6V32VJCA03828BCAWW2F4ZCA9R0WEBCAY1FZ5WCAISEAQ9CAF5PJ82CAVNT6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235" y="2023561"/>
            <a:ext cx="982943" cy="53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Freeform 21"/>
          <p:cNvSpPr/>
          <p:nvPr/>
        </p:nvSpPr>
        <p:spPr>
          <a:xfrm>
            <a:off x="8945602" y="2132727"/>
            <a:ext cx="2579743" cy="2611034"/>
          </a:xfrm>
          <a:custGeom>
            <a:avLst/>
            <a:gdLst>
              <a:gd name="connsiteX0" fmla="*/ 0 w 4134227"/>
              <a:gd name="connsiteY0" fmla="*/ 0 h 4352145"/>
              <a:gd name="connsiteX1" fmla="*/ 4134227 w 4134227"/>
              <a:gd name="connsiteY1" fmla="*/ 0 h 4352145"/>
              <a:gd name="connsiteX2" fmla="*/ 4134227 w 4134227"/>
              <a:gd name="connsiteY2" fmla="*/ 4352145 h 4352145"/>
              <a:gd name="connsiteX3" fmla="*/ 0 w 4134227"/>
              <a:gd name="connsiteY3" fmla="*/ 4352145 h 4352145"/>
              <a:gd name="connsiteX4" fmla="*/ 0 w 4134227"/>
              <a:gd name="connsiteY4" fmla="*/ 0 h 435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4227" h="4352145">
                <a:moveTo>
                  <a:pt x="0" y="0"/>
                </a:moveTo>
                <a:lnTo>
                  <a:pt x="4134227" y="0"/>
                </a:lnTo>
                <a:lnTo>
                  <a:pt x="4134227" y="4352145"/>
                </a:lnTo>
                <a:lnTo>
                  <a:pt x="0" y="43521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9728" tIns="0" rIns="0" bIns="0" numCol="1" spcCol="1443" anchor="t" anchorCtr="0">
            <a:noAutofit/>
          </a:bodyPr>
          <a:lstStyle/>
          <a:p>
            <a:pPr defTabSz="908994">
              <a:lnSpc>
                <a:spcPct val="90000"/>
              </a:lnSpc>
              <a:spcAft>
                <a:spcPct val="35000"/>
              </a:spcAft>
            </a:pPr>
            <a:r>
              <a:rPr lang="th-TH" sz="1600" b="1" dirty="0">
                <a:latin typeface="TH SarabunPSK" pitchFamily="34" charset="-34"/>
                <a:ea typeface="TH SarabunPSK" charset="0"/>
                <a:cs typeface="TH SarabunPSK" pitchFamily="34" charset="-34"/>
              </a:rPr>
              <a:t>         </a:t>
            </a:r>
          </a:p>
          <a:p>
            <a:pPr defTabSz="908994">
              <a:lnSpc>
                <a:spcPct val="90000"/>
              </a:lnSpc>
              <a:spcAft>
                <a:spcPct val="35000"/>
              </a:spcAft>
            </a:pPr>
            <a:r>
              <a:rPr lang="th-TH" sz="1600" b="1" dirty="0">
                <a:solidFill>
                  <a:srgbClr val="003399"/>
                </a:solidFill>
                <a:latin typeface="TH SarabunPSK" pitchFamily="34" charset="-34"/>
                <a:ea typeface="TH SarabunPSK" charset="0"/>
                <a:cs typeface="TH SarabunPSK" pitchFamily="34" charset="-34"/>
              </a:rPr>
              <a:t>              กระทรวงวิทยาศาสตร์ฯ </a:t>
            </a:r>
          </a:p>
          <a:p>
            <a:pPr defTabSz="908994">
              <a:lnSpc>
                <a:spcPct val="90000"/>
              </a:lnSpc>
              <a:spcAft>
                <a:spcPct val="35000"/>
              </a:spcAft>
            </a:pPr>
            <a:r>
              <a:rPr lang="th-TH" sz="1600" b="1" dirty="0">
                <a:latin typeface="TH SarabunPSK" pitchFamily="34" charset="-34"/>
                <a:ea typeface="TH SarabunPSK" charset="0"/>
                <a:cs typeface="TH SarabunPSK" pitchFamily="34" charset="-34"/>
                <a:sym typeface="Wingdings 2"/>
              </a:rPr>
              <a:t>โครงการสนับสนุนนักเรียนทุนรัฐบาลฯ ระยะที่ 4 จำนวน 1,500 ทุนเปิดช่องทางการสอบเข้ารองรับนักเรียนห้องเรียน</a:t>
            </a:r>
            <a:r>
              <a:rPr lang="th-TH" sz="1600" b="1" dirty="0" smtClean="0">
                <a:latin typeface="TH SarabunPSK" pitchFamily="34" charset="-34"/>
                <a:ea typeface="TH SarabunPSK" charset="0"/>
                <a:cs typeface="TH SarabunPSK" pitchFamily="34" charset="-34"/>
                <a:sym typeface="Wingdings 2"/>
              </a:rPr>
              <a:t>วิทยาศาสตร์ใน</a:t>
            </a:r>
            <a:r>
              <a:rPr lang="th-TH" sz="1600" b="1" dirty="0">
                <a:latin typeface="TH SarabunPSK" pitchFamily="34" charset="-34"/>
                <a:ea typeface="TH SarabunPSK" charset="0"/>
                <a:cs typeface="TH SarabunPSK" pitchFamily="34" charset="-34"/>
                <a:sym typeface="Wingdings 2"/>
              </a:rPr>
              <a:t>ระดับมัธยมศึกษาตอนปลาย ให้มีโอกาสรับ</a:t>
            </a:r>
            <a:r>
              <a:rPr lang="th-TH" sz="1600" b="1" dirty="0">
                <a:solidFill>
                  <a:srgbClr val="FF0000"/>
                </a:solidFill>
                <a:latin typeface="TH SarabunPSK" pitchFamily="34" charset="-34"/>
                <a:ea typeface="TH SarabunPSK" charset="0"/>
                <a:cs typeface="TH SarabunPSK" pitchFamily="34" charset="-34"/>
                <a:sym typeface="Wingdings 2"/>
              </a:rPr>
              <a:t>ทุนการศึกษาถึงระดับปริญญาเอก จำนวน 165 ทุน </a:t>
            </a:r>
            <a:r>
              <a:rPr lang="th-TH" sz="1600" b="1" dirty="0">
                <a:latin typeface="TH SarabunPSK" pitchFamily="34" charset="-34"/>
                <a:ea typeface="TH SarabunPSK" charset="0"/>
                <a:cs typeface="TH SarabunPSK" pitchFamily="34" charset="-34"/>
                <a:sym typeface="Wingdings 2"/>
              </a:rPr>
              <a:t>โดยให้กลับมาปฏิบัติงานชดใช้ทุน เป็นนักวิจัย/นักประดิษฐ์ของหน่วยงานที่เกี่ยวข้องกับวิทยาศาสตร์และเทคโนโลยี</a:t>
            </a:r>
            <a:endParaRPr lang="th-TH" sz="1600" b="1" dirty="0">
              <a:solidFill>
                <a:srgbClr val="FF0000"/>
              </a:solidFill>
              <a:latin typeface="TH SarabunPSK" pitchFamily="34" charset="-34"/>
              <a:ea typeface="TH SarabunPSK" charset="0"/>
              <a:cs typeface="TH SarabunPSK" pitchFamily="34" charset="-34"/>
            </a:endParaRPr>
          </a:p>
          <a:p>
            <a:pPr defTabSz="908994">
              <a:lnSpc>
                <a:spcPct val="90000"/>
              </a:lnSpc>
              <a:spcAft>
                <a:spcPct val="35000"/>
              </a:spcAft>
            </a:pPr>
            <a:endParaRPr lang="th-TH" sz="1600" b="1" dirty="0">
              <a:solidFill>
                <a:srgbClr val="FF0000"/>
              </a:solidFill>
              <a:latin typeface="TH SarabunPSK" pitchFamily="34" charset="-34"/>
              <a:ea typeface="TH SarabunPSK" charset="0"/>
              <a:cs typeface="TH SarabunPSK" pitchFamily="34" charset="-34"/>
            </a:endParaRPr>
          </a:p>
        </p:txBody>
      </p:sp>
      <p:pic>
        <p:nvPicPr>
          <p:cNvPr id="23" name="Picture 4" descr="C:\Users\Administrator\My Documents\My Pictures\9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306" y="1694976"/>
            <a:ext cx="1170913" cy="61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5"/>
          <p:cNvSpPr/>
          <p:nvPr/>
        </p:nvSpPr>
        <p:spPr>
          <a:xfrm>
            <a:off x="6108537" y="950423"/>
            <a:ext cx="5403973" cy="734045"/>
          </a:xfrm>
          <a:prstGeom prst="rect">
            <a:avLst/>
          </a:prstGeom>
          <a:solidFill>
            <a:srgbClr val="002060"/>
          </a:solidFill>
        </p:spPr>
        <p:txBody>
          <a:bodyPr wrap="square" lIns="103885" tIns="51942" rIns="103885" bIns="51942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         การสนับสนุนเส้นทางการเรียนต่อ และการประกอบอาชีพ</a:t>
            </a:r>
            <a:r>
              <a:rPr lang="th-TH" altLang="th-TH" sz="1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นักวิจัย/ นักวิทยาศาสตร์ของนักเรียน </a:t>
            </a:r>
            <a:r>
              <a:rPr lang="th-TH" altLang="th-TH" sz="14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วมว</a:t>
            </a:r>
            <a:r>
              <a:rPr lang="th-TH" altLang="th-TH" sz="1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br>
              <a:rPr lang="th-TH" altLang="th-TH" sz="1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altLang="th-TH" sz="3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4063" y="4840859"/>
            <a:ext cx="10838446" cy="366509"/>
          </a:xfrm>
          <a:prstGeom prst="rect">
            <a:avLst/>
          </a:prstGeom>
          <a:solidFill>
            <a:srgbClr val="002060"/>
          </a:solidFill>
        </p:spPr>
        <p:txBody>
          <a:bodyPr wrap="square" lIns="103885" tIns="51942" rIns="103885" bIns="51942" rtlCol="0">
            <a:spAutoFit/>
          </a:bodyPr>
          <a:lstStyle/>
          <a:p>
            <a:pPr algn="ctr"/>
            <a:endParaRPr lang="th-TH" sz="1700" dirty="0">
              <a:solidFill>
                <a:srgbClr val="FFFF00"/>
              </a:solidFill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6354" y="4826443"/>
            <a:ext cx="3641324" cy="458842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/>
          <a:p>
            <a:pPr algn="ctr"/>
            <a:r>
              <a:rPr lang="th-TH" sz="23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ปัจจุบัน ระยะที่ 2 (พ.ศ.2556-2563)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27808" y="5227665"/>
            <a:ext cx="4243976" cy="1600693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/>
          <a:p>
            <a:pPr marL="263320" indent="-26332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</a:t>
            </a:r>
            <a:r>
              <a:rPr lang="th-TH" sz="41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24</a:t>
            </a:r>
            <a:r>
              <a:rPr lang="th-TH" sz="410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ห้องเรียน</a:t>
            </a:r>
            <a:r>
              <a:rPr lang="en-US" sz="41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3 </a:t>
            </a:r>
            <a:r>
              <a:rPr lang="th-TH" sz="41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</a:t>
            </a:r>
            <a:endParaRPr lang="en-US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263320" indent="-26332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จำนวนนักเรียน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720 </a:t>
            </a:r>
            <a:r>
              <a:rPr lang="th-TH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คน</a:t>
            </a:r>
            <a:endParaRPr lang="en-US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263320" indent="-26332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งบประมาณปีละ</a:t>
            </a:r>
            <a:r>
              <a:rPr lang="th-TH" sz="360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442 </a:t>
            </a:r>
            <a:r>
              <a:rPr lang="th-TH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ล้านบาท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49026" y="5272345"/>
            <a:ext cx="3310969" cy="880495"/>
          </a:xfrm>
          <a:prstGeom prst="rect">
            <a:avLst/>
          </a:prstGeom>
          <a:noFill/>
        </p:spPr>
        <p:txBody>
          <a:bodyPr wrap="none" lIns="103885" tIns="51942" rIns="103885" bIns="51942">
            <a:spAutoFit/>
          </a:bodyPr>
          <a:lstStyle/>
          <a:p>
            <a:pPr marL="580746" indent="-3228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+6</a:t>
            </a:r>
            <a:r>
              <a:rPr lang="th-TH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 ห้องเรียน</a:t>
            </a:r>
            <a:r>
              <a:rPr lang="en-US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3 </a:t>
            </a:r>
            <a:r>
              <a:rPr lang="th-TH" sz="28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</a:t>
            </a:r>
            <a:endParaRPr lang="en-US" sz="28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  <a:p>
            <a:pPr marL="618170" indent="-389569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จำนวนนักเรียน</a:t>
            </a:r>
            <a:r>
              <a:rPr lang="th-TH" sz="2800" b="1" dirty="0">
                <a:solidFill>
                  <a:srgbClr val="0066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180</a:t>
            </a:r>
            <a:r>
              <a:rPr lang="th-TH" sz="2800" b="1" dirty="0">
                <a:solidFill>
                  <a:srgbClr val="0066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28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คน</a:t>
            </a:r>
            <a:endParaRPr lang="th-TH" sz="3600" b="1" dirty="0">
              <a:latin typeface="TH SarabunPSK" pitchFamily="34" charset="-34"/>
              <a:ea typeface="Tahoma" pitchFamily="34" charset="0"/>
              <a:cs typeface="TH SarabunPSK" pitchFamily="34" charset="-34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="" xmlns:a16="http://schemas.microsoft.com/office/drawing/2014/main" id="{F5DFE211-ED14-454D-B587-BE229CAD7E9B}"/>
              </a:ext>
            </a:extLst>
          </p:cNvPr>
          <p:cNvGrpSpPr/>
          <p:nvPr/>
        </p:nvGrpSpPr>
        <p:grpSpPr>
          <a:xfrm>
            <a:off x="644204" y="1628217"/>
            <a:ext cx="5527697" cy="2972319"/>
            <a:chOff x="280237" y="2264266"/>
            <a:chExt cx="4160349" cy="2577575"/>
          </a:xfrm>
        </p:grpSpPr>
        <p:pic>
          <p:nvPicPr>
            <p:cNvPr id="4098" name="Picture 2" descr="C:\Users\admin\Desktop\88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0237" y="2334094"/>
              <a:ext cx="3931320" cy="2499296"/>
            </a:xfrm>
            <a:prstGeom prst="rect">
              <a:avLst/>
            </a:prstGeom>
            <a:noFill/>
          </p:spPr>
        </p:pic>
        <p:sp>
          <p:nvSpPr>
            <p:cNvPr id="47" name="Rectangle 46"/>
            <p:cNvSpPr/>
            <p:nvPr/>
          </p:nvSpPr>
          <p:spPr>
            <a:xfrm>
              <a:off x="317956" y="2830293"/>
              <a:ext cx="1044780" cy="400353"/>
            </a:xfrm>
            <a:prstGeom prst="rect">
              <a:avLst/>
            </a:prstGeom>
            <a:solidFill>
              <a:srgbClr val="33CCCC"/>
            </a:solidFill>
            <a:ln>
              <a:solidFill>
                <a:srgbClr val="0066FF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1200" dirty="0">
                  <a:latin typeface="TH SarabunPSK" pitchFamily="34" charset="-34"/>
                  <a:cs typeface="TH SarabunPSK" pitchFamily="34" charset="-34"/>
                </a:rPr>
                <a:t>มีทักษะการเป็นผู้นำผ่าน</a:t>
              </a:r>
              <a:br>
                <a:rPr lang="th-TH" sz="1200" dirty="0">
                  <a:latin typeface="TH SarabunPSK" pitchFamily="34" charset="-34"/>
                  <a:cs typeface="TH SarabunPSK" pitchFamily="34" charset="-34"/>
                </a:rPr>
              </a:br>
              <a:r>
                <a:rPr lang="th-TH" sz="1200" dirty="0">
                  <a:latin typeface="TH SarabunPSK" pitchFamily="34" charset="-34"/>
                  <a:cs typeface="TH SarabunPSK" pitchFamily="34" charset="-34"/>
                </a:rPr>
                <a:t>การเป็นผู้นำและผู้ตามที่ดี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182898" y="2264266"/>
              <a:ext cx="1902859" cy="56049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1200" dirty="0">
                  <a:latin typeface="TH SarabunPSK" pitchFamily="34" charset="-34"/>
                  <a:cs typeface="TH SarabunPSK" pitchFamily="34" charset="-34"/>
                </a:rPr>
                <a:t>มีนิสัยจิตวิทยาศาสตร์ในการศึกษาหาความรู้โดยใช้กระบวนการทางวิทยาศาสตร์</a:t>
              </a:r>
              <a:br>
                <a:rPr lang="th-TH" sz="1200" dirty="0">
                  <a:latin typeface="TH SarabunPSK" pitchFamily="34" charset="-34"/>
                  <a:cs typeface="TH SarabunPSK" pitchFamily="34" charset="-34"/>
                </a:rPr>
              </a:br>
              <a:r>
                <a:rPr lang="th-TH" sz="1200" dirty="0">
                  <a:latin typeface="TH SarabunPSK" pitchFamily="34" charset="-34"/>
                  <a:cs typeface="TH SarabunPSK" pitchFamily="34" charset="-34"/>
                </a:rPr>
                <a:t>      มากกว่านักเรียนจากภาคเรียนปกติ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44394" y="2811214"/>
              <a:ext cx="1273562" cy="40035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7C8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1200" dirty="0">
                  <a:latin typeface="TH SarabunPSK" pitchFamily="34" charset="-34"/>
                  <a:cs typeface="TH SarabunPSK" pitchFamily="34" charset="-34"/>
                </a:rPr>
                <a:t>มีลักษณะเป็นผู้นำการเปลี่ยนแปลงที่แตกต่างจากนักเรียนภาคปกติ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32331" y="3408276"/>
              <a:ext cx="1260157" cy="720635"/>
            </a:xfrm>
            <a:prstGeom prst="rect">
              <a:avLst/>
            </a:prstGeom>
            <a:solidFill>
              <a:srgbClr val="FFCCCC"/>
            </a:solidFill>
            <a:ln>
              <a:solidFill>
                <a:srgbClr val="FF000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1200" dirty="0">
                  <a:latin typeface="TH SarabunPSK" pitchFamily="34" charset="-34"/>
                  <a:cs typeface="TH SarabunPSK" pitchFamily="34" charset="-34"/>
                </a:rPr>
                <a:t>นักเรียนได้พัฒนาทักษะด้านการทำวิจัยของตน มีอิสระทางความคิด และสามารถคิดแก้ไขปัญหาจากเหตุการณ์จริงได้ด้วยตนเอง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858085" y="4121206"/>
              <a:ext cx="1582501" cy="720635"/>
            </a:xfrm>
            <a:prstGeom prst="rect">
              <a:avLst/>
            </a:prstGeom>
            <a:solidFill>
              <a:srgbClr val="CCCCFF"/>
            </a:solidFill>
            <a:ln>
              <a:solidFill>
                <a:srgbClr val="3333CC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1200" dirty="0">
                  <a:latin typeface="TH SarabunPSK" pitchFamily="34" charset="-34"/>
                  <a:cs typeface="TH SarabunPSK" pitchFamily="34" charset="-34"/>
                </a:rPr>
                <a:t>มีความมุ่งมั่นที่จะทำทุกอย่างให้ดีในเชิงวิชาการ โดยสะท้อนจากการประเมินคุณลักษณะอันพึงประสงค์อ้างอิงหลักเกณฑ์การประเมินอยู่ในระดับดี – ดีมาก</a:t>
              </a:r>
              <a:endParaRPr lang="en-US" sz="1200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4667" y="4278068"/>
              <a:ext cx="1397561" cy="5604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1200" dirty="0">
                  <a:latin typeface="TH SarabunPSK" pitchFamily="34" charset="-34"/>
                  <a:cs typeface="TH SarabunPSK" pitchFamily="34" charset="-34"/>
                </a:rPr>
                <a:t>มีคุณสมบัติด้านคุณธรรมและจริยธรรมด้านการทำวิจัยสูง มีน้ำใจและจิตอาสาในการช่วยเหลือสังคม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8382" y="3584182"/>
              <a:ext cx="893321" cy="56049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66FF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th-TH" sz="1200" dirty="0">
                  <a:latin typeface="TH SarabunPSK" pitchFamily="34" charset="-34"/>
                  <a:cs typeface="TH SarabunPSK" pitchFamily="34" charset="-34"/>
                </a:rPr>
                <a:t>มีทักษะความสามารถในการทำงานร่วมกับผู้อื่นได้เป็นอย่างดี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B7EACB5-A7C8-4E0E-99E9-7014B09B9EFA}"/>
              </a:ext>
            </a:extLst>
          </p:cNvPr>
          <p:cNvSpPr/>
          <p:nvPr/>
        </p:nvSpPr>
        <p:spPr>
          <a:xfrm>
            <a:off x="6442987" y="4605232"/>
            <a:ext cx="3514146" cy="320342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/>
          <a:p>
            <a:r>
              <a:rPr lang="th-TH" sz="1400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(</a:t>
            </a:r>
            <a:r>
              <a:rPr lang="th-TH" sz="1400" dirty="0">
                <a:latin typeface="TH SarabunPSK" pitchFamily="34" charset="-34"/>
                <a:cs typeface="TH SarabunPSK" pitchFamily="34" charset="-34"/>
              </a:rPr>
              <a:t>สนับสนุนรายละ 200,000 บาท/ คน/ ปี เป็นเวลาต่อเนื่อง 3 ปี)</a:t>
            </a:r>
            <a:endParaRPr lang="en-US" sz="1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9BA9777-905F-4A57-8FFF-8B6EBD436597}"/>
              </a:ext>
            </a:extLst>
          </p:cNvPr>
          <p:cNvSpPr/>
          <p:nvPr/>
        </p:nvSpPr>
        <p:spPr>
          <a:xfrm>
            <a:off x="5637958" y="4835167"/>
            <a:ext cx="5011928" cy="458842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/>
          <a:p>
            <a:pPr algn="ctr"/>
            <a:r>
              <a:rPr lang="th-TH" sz="2300" b="1" dirty="0">
                <a:solidFill>
                  <a:schemeClr val="bg1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ระยะที่ 2 (เพิ่มเติม) ต่อเนื่องระยะที่ 3 (พ.ศ.2563-2579)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4E29972-F42F-4A39-B023-5BA6D245D8BC}"/>
              </a:ext>
            </a:extLst>
          </p:cNvPr>
          <p:cNvSpPr/>
          <p:nvPr/>
        </p:nvSpPr>
        <p:spPr>
          <a:xfrm>
            <a:off x="833888" y="4497900"/>
            <a:ext cx="1195646" cy="474230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งบประมาณ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95844384-17D1-4F08-98C5-35F5ABCB57FA}"/>
              </a:ext>
            </a:extLst>
          </p:cNvPr>
          <p:cNvSpPr/>
          <p:nvPr/>
        </p:nvSpPr>
        <p:spPr>
          <a:xfrm>
            <a:off x="572085" y="850257"/>
            <a:ext cx="10969373" cy="6017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rtlCol="0" anchor="ctr"/>
          <a:lstStyle/>
          <a:p>
            <a:pPr algn="ctr"/>
            <a:endParaRPr lang="en-US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="" xmlns:a16="http://schemas.microsoft.com/office/drawing/2014/main" id="{DB61E969-37F9-4B30-9BCE-7CF71A6ECD8D}"/>
              </a:ext>
            </a:extLst>
          </p:cNvPr>
          <p:cNvSpPr/>
          <p:nvPr/>
        </p:nvSpPr>
        <p:spPr>
          <a:xfrm rot="5400000">
            <a:off x="4622890" y="5813853"/>
            <a:ext cx="831389" cy="301077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rtlCol="0" anchor="ctr"/>
          <a:lstStyle/>
          <a:p>
            <a:pPr algn="ctr"/>
            <a:endParaRPr lang="en-US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7AB8FD3-4380-49B2-9B12-3738FCF93D28}"/>
              </a:ext>
            </a:extLst>
          </p:cNvPr>
          <p:cNvSpPr/>
          <p:nvPr/>
        </p:nvSpPr>
        <p:spPr>
          <a:xfrm>
            <a:off x="5304201" y="5243389"/>
            <a:ext cx="5118119" cy="886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rtlCol="0" anchor="ctr"/>
          <a:lstStyle/>
          <a:p>
            <a:pPr algn="ctr"/>
            <a:endParaRPr lang="en-US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323A6C09-763C-4A26-944A-5E112771BBA0}"/>
              </a:ext>
            </a:extLst>
          </p:cNvPr>
          <p:cNvSpPr/>
          <p:nvPr/>
        </p:nvSpPr>
        <p:spPr>
          <a:xfrm>
            <a:off x="727808" y="5250830"/>
            <a:ext cx="4060837" cy="1549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rtlCol="0" anchor="ctr"/>
          <a:lstStyle/>
          <a:p>
            <a:pPr algn="ctr"/>
            <a:endParaRPr lang="en-US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456367" y="80939"/>
            <a:ext cx="9611412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11. </a:t>
            </a:r>
            <a:r>
              <a:rPr lang="th-TH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โครงการห้องเรียนวิทยาศาสตร์ในโรงเรียนโดยมหาวิทยาลัย (โครงการ วมว.)</a:t>
            </a:r>
            <a:endParaRPr lang="en-GB" altLang="x-none" sz="34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27697" y="6210684"/>
            <a:ext cx="4408064" cy="604779"/>
          </a:xfrm>
          <a:prstGeom prst="rect">
            <a:avLst/>
          </a:prstGeom>
          <a:noFill/>
        </p:spPr>
        <p:txBody>
          <a:bodyPr wrap="none" lIns="103885" tIns="51942" rIns="103885" bIns="51942">
            <a:spAutoFit/>
          </a:bodyPr>
          <a:lstStyle/>
          <a:p>
            <a:pPr marL="228601">
              <a:lnSpc>
                <a:spcPct val="90000"/>
              </a:lnSpc>
            </a:pPr>
            <a:r>
              <a:rPr lang="th-TH" sz="3600" b="1" dirty="0" smtClean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งบประมาณ</a:t>
            </a:r>
            <a:r>
              <a:rPr lang="th-TH" sz="3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ปีละ </a:t>
            </a:r>
            <a:r>
              <a:rPr lang="th-TH" sz="3600" b="1" dirty="0">
                <a:solidFill>
                  <a:srgbClr val="0066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113</a:t>
            </a:r>
            <a:r>
              <a:rPr lang="en-US" sz="3600" b="1" dirty="0">
                <a:solidFill>
                  <a:srgbClr val="0066FF"/>
                </a:solidFill>
                <a:latin typeface="TH SarabunPSK" pitchFamily="34" charset="-34"/>
                <a:ea typeface="Tahoma" pitchFamily="34" charset="0"/>
                <a:cs typeface="TH SarabunPSK" pitchFamily="34" charset="-34"/>
              </a:rPr>
              <a:t> </a:t>
            </a:r>
            <a:r>
              <a:rPr lang="th-TH" sz="3600" b="1" dirty="0">
                <a:latin typeface="TH SarabunPSK" pitchFamily="34" charset="-34"/>
                <a:ea typeface="Tahoma" pitchFamily="34" charset="0"/>
                <a:cs typeface="TH SarabunPSK" pitchFamily="34" charset="-34"/>
              </a:rPr>
              <a:t>ล้านบาท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960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" y="1014021"/>
            <a:ext cx="12013108" cy="56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0271" y="6254371"/>
            <a:ext cx="5046970" cy="369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1797" b="1" dirty="0">
                <a:solidFill>
                  <a:schemeClr val="accent1">
                    <a:lumMod val="50000"/>
                  </a:schemeClr>
                </a:solidFill>
                <a:latin typeface="CordiaUPC"/>
                <a:ea typeface="Times New Roman" panose="02020603050405020304" pitchFamily="18" charset="0"/>
                <a:cs typeface="TH SarabunPSK" panose="020B0500040200020003" pitchFamily="34" charset="-34"/>
              </a:rPr>
              <a:t>แผนภาพ</a:t>
            </a:r>
            <a:r>
              <a:rPr lang="th-TH" sz="1797" b="1" spc="-10" dirty="0">
                <a:solidFill>
                  <a:schemeClr val="accent1">
                    <a:lumMod val="50000"/>
                  </a:schemeClr>
                </a:solidFill>
                <a:latin typeface="CordiaUPC"/>
                <a:ea typeface="Times New Roman" panose="02020603050405020304" pitchFamily="18" charset="0"/>
                <a:cs typeface="TH SarabunPSK" panose="020B0500040200020003" pitchFamily="34" charset="-34"/>
              </a:rPr>
              <a:t>แสดงนักเรียนทุนที่อยู่ระหว่างการศึกษา</a:t>
            </a:r>
            <a:r>
              <a:rPr lang="th-TH" sz="1797" spc="-10" dirty="0">
                <a:solidFill>
                  <a:schemeClr val="accent1">
                    <a:lumMod val="50000"/>
                  </a:schemeClr>
                </a:solidFill>
                <a:latin typeface="CordiaUPC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797" b="1" spc="-10" dirty="0">
                <a:solidFill>
                  <a:schemeClr val="accent1">
                    <a:lumMod val="50000"/>
                  </a:schemeClr>
                </a:solidFill>
                <a:latin typeface="CordiaUPC"/>
                <a:ea typeface="Times New Roman" panose="02020603050405020304" pitchFamily="18" charset="0"/>
                <a:cs typeface="TH SarabunPSK" panose="020B0500040200020003" pitchFamily="34" charset="-34"/>
              </a:rPr>
              <a:t>จำแนกตามประเทศที่ไปศึกษา</a:t>
            </a:r>
            <a:endParaRPr lang="en-GB" sz="1797" dirty="0">
              <a:solidFill>
                <a:schemeClr val="accent1">
                  <a:lumMod val="50000"/>
                </a:schemeClr>
              </a:solidFill>
              <a:latin typeface="CordiaUPC"/>
              <a:ea typeface="Times New Roman" panose="02020603050405020304" pitchFamily="18" charset="0"/>
              <a:cs typeface="Angsana New" pitchFamily="18" charset="-34"/>
            </a:endParaRPr>
          </a:p>
        </p:txBody>
      </p:sp>
      <p:sp>
        <p:nvSpPr>
          <p:cNvPr id="6042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1613" indent="-285236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0943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597320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3697" indent="-228189"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sz="2795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fld id="{4DA02BE1-69D3-B740-B495-EEE7B1EAB97F}" type="slidenum">
              <a:rPr lang="en-GB" altLang="th-TH" sz="1797">
                <a:solidFill>
                  <a:schemeClr val="bg1"/>
                </a:solidFill>
                <a:latin typeface="TH SarabunPSK" charset="0"/>
                <a:cs typeface="TH SarabunPSK" charset="0"/>
              </a:rPr>
              <a:pPr/>
              <a:t>49</a:t>
            </a:fld>
            <a:endParaRPr lang="en-GB" altLang="th-TH" sz="1797">
              <a:solidFill>
                <a:schemeClr val="bg1"/>
              </a:solidFill>
              <a:latin typeface="TH SarabunPSK" charset="0"/>
              <a:cs typeface="TH SarabunPSK" charset="0"/>
            </a:endParaRPr>
          </a:p>
        </p:txBody>
      </p:sp>
      <p:sp>
        <p:nvSpPr>
          <p:cNvPr id="60423" name="Rectangle 6"/>
          <p:cNvSpPr>
            <a:spLocks noChangeArrowheads="1"/>
          </p:cNvSpPr>
          <p:nvPr/>
        </p:nvSpPr>
        <p:spPr bwMode="auto">
          <a:xfrm>
            <a:off x="9428407" y="114021"/>
            <a:ext cx="2527447" cy="33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r" eaLnBrk="1" hangingPunct="1"/>
            <a:r>
              <a:rPr lang="th-TH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การประชุมประจำปีสมาคม</a:t>
            </a:r>
            <a:r>
              <a:rPr lang="en-US" altLang="en-US" sz="1597" b="1">
                <a:solidFill>
                  <a:schemeClr val="bg1"/>
                </a:solidFill>
                <a:latin typeface="TH SarabunPSK" charset="0"/>
                <a:cs typeface="TH SarabunPSK" charset="0"/>
              </a:rPr>
              <a:t> ATPAC, 2018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6193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98409" y="80939"/>
            <a:ext cx="7479097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584353" indent="-385962">
              <a:defRPr/>
            </a:pPr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12. </a:t>
            </a:r>
            <a:r>
              <a:rPr lang="th-TH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โครงการสนับสนุนนักเรียนทุนรัฐบาลทางด้าน ว. และ ท.</a:t>
            </a:r>
          </a:p>
        </p:txBody>
      </p:sp>
    </p:spTree>
    <p:extLst>
      <p:ext uri="{BB962C8B-B14F-4D97-AF65-F5344CB8AC3E}">
        <p14:creationId xmlns:p14="http://schemas.microsoft.com/office/powerpoint/2010/main" val="46600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724" r="1381" b="1919"/>
          <a:stretch>
            <a:fillRect/>
          </a:stretch>
        </p:blipFill>
        <p:spPr>
          <a:xfrm>
            <a:off x="1507799" y="-4494"/>
            <a:ext cx="9103375" cy="68590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 cstate="print"/>
          <a:srcRect t="9488" r="50467" b="9864"/>
          <a:stretch>
            <a:fillRect/>
          </a:stretch>
        </p:blipFill>
        <p:spPr bwMode="auto">
          <a:xfrm>
            <a:off x="11357651" y="125080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5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6193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8409" y="80939"/>
            <a:ext cx="7479097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584353" indent="-385962">
              <a:defRPr/>
            </a:pPr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12. </a:t>
            </a:r>
            <a:r>
              <a:rPr lang="th-TH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โครงการสนับสนุนนักเรียนทุนรัฐบาลทางด้าน ว. และ ท.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50</a:t>
            </a:fld>
            <a:endParaRPr lang="th-TH"/>
          </a:p>
        </p:txBody>
      </p:sp>
      <p:grpSp>
        <p:nvGrpSpPr>
          <p:cNvPr id="11" name="Group 10"/>
          <p:cNvGrpSpPr/>
          <p:nvPr/>
        </p:nvGrpSpPr>
        <p:grpSpPr>
          <a:xfrm>
            <a:off x="2071659" y="839460"/>
            <a:ext cx="8013724" cy="6010293"/>
            <a:chOff x="2071659" y="839460"/>
            <a:chExt cx="8013724" cy="6010293"/>
          </a:xfrm>
        </p:grpSpPr>
        <p:pic>
          <p:nvPicPr>
            <p:cNvPr id="8" name="Picture 7" descr="22677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71659" y="839460"/>
              <a:ext cx="8013724" cy="6010293"/>
            </a:xfrm>
            <a:prstGeom prst="rect">
              <a:avLst/>
            </a:prstGeom>
          </p:spPr>
        </p:pic>
        <p:pic>
          <p:nvPicPr>
            <p:cNvPr id="10" name="Picture 9" descr="226778.jpg"/>
            <p:cNvPicPr>
              <a:picLocks noChangeAspect="1"/>
            </p:cNvPicPr>
            <p:nvPr/>
          </p:nvPicPr>
          <p:blipFill>
            <a:blip r:embed="rId4" cstate="print"/>
            <a:srcRect l="81166" t="92072" r="6357" b="1829"/>
            <a:stretch>
              <a:fillRect/>
            </a:stretch>
          </p:blipFill>
          <p:spPr>
            <a:xfrm>
              <a:off x="9013845" y="6367483"/>
              <a:ext cx="1000132" cy="3666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61937"/>
            <a:ext cx="12169775" cy="900000"/>
          </a:xfrm>
          <a:prstGeom prst="rect">
            <a:avLst/>
          </a:prstGeom>
          <a:solidFill>
            <a:srgbClr val="37A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8409" y="80939"/>
            <a:ext cx="7479097" cy="628119"/>
          </a:xfrm>
          <a:prstGeom prst="rect">
            <a:avLst/>
          </a:prstGeom>
        </p:spPr>
        <p:txBody>
          <a:bodyPr wrap="non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584353" indent="-385962">
              <a:defRPr/>
            </a:pPr>
            <a:r>
              <a:rPr lang="th-TH" altLang="x-none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12. </a:t>
            </a:r>
            <a:r>
              <a:rPr lang="th-TH" alt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โครงการสนับสนุนนักเรียนทุนรัฐบาลทางด้าน ว. และ ท.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51</a:t>
            </a:fld>
            <a:endParaRPr lang="th-TH"/>
          </a:p>
        </p:txBody>
      </p:sp>
      <p:grpSp>
        <p:nvGrpSpPr>
          <p:cNvPr id="12" name="Group 11"/>
          <p:cNvGrpSpPr/>
          <p:nvPr/>
        </p:nvGrpSpPr>
        <p:grpSpPr>
          <a:xfrm>
            <a:off x="2069415" y="841901"/>
            <a:ext cx="8016000" cy="6012000"/>
            <a:chOff x="2069415" y="822615"/>
            <a:chExt cx="8016000" cy="6012000"/>
          </a:xfrm>
        </p:grpSpPr>
        <p:pic>
          <p:nvPicPr>
            <p:cNvPr id="9" name="Picture 8" descr="22677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9415" y="822615"/>
              <a:ext cx="8016000" cy="6012000"/>
            </a:xfrm>
            <a:prstGeom prst="rect">
              <a:avLst/>
            </a:prstGeom>
          </p:spPr>
        </p:pic>
        <p:pic>
          <p:nvPicPr>
            <p:cNvPr id="11" name="Picture 10" descr="226778.jpg"/>
            <p:cNvPicPr>
              <a:picLocks noChangeAspect="1"/>
            </p:cNvPicPr>
            <p:nvPr/>
          </p:nvPicPr>
          <p:blipFill>
            <a:blip r:embed="rId3" cstate="print"/>
            <a:srcRect l="81166" t="92072" r="6357" b="1829"/>
            <a:stretch>
              <a:fillRect/>
            </a:stretch>
          </p:blipFill>
          <p:spPr>
            <a:xfrm>
              <a:off x="9013845" y="6367483"/>
              <a:ext cx="1000132" cy="36669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27830" y="1081071"/>
            <a:ext cx="9437577" cy="5556374"/>
            <a:chOff x="1327830" y="1081071"/>
            <a:chExt cx="9437577" cy="55563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830" y="1081071"/>
              <a:ext cx="9437577" cy="5556374"/>
            </a:xfrm>
            <a:prstGeom prst="rect">
              <a:avLst/>
            </a:prstGeom>
          </p:spPr>
        </p:pic>
        <p:sp>
          <p:nvSpPr>
            <p:cNvPr id="5" name="5-Point Star 4"/>
            <p:cNvSpPr/>
            <p:nvPr/>
          </p:nvSpPr>
          <p:spPr>
            <a:xfrm>
              <a:off x="3370243" y="2581269"/>
              <a:ext cx="360040" cy="288032"/>
            </a:xfrm>
            <a:prstGeom prst="star5">
              <a:avLst/>
            </a:prstGeom>
            <a:solidFill>
              <a:srgbClr val="FF0000"/>
            </a:solidFill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5727697" y="2081203"/>
              <a:ext cx="360040" cy="288032"/>
            </a:xfrm>
            <a:prstGeom prst="star5">
              <a:avLst/>
            </a:prstGeom>
            <a:solidFill>
              <a:srgbClr val="FF0000"/>
            </a:solidFill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8228027" y="2724145"/>
              <a:ext cx="360040" cy="288032"/>
            </a:xfrm>
            <a:prstGeom prst="star5">
              <a:avLst/>
            </a:prstGeom>
            <a:solidFill>
              <a:srgbClr val="FF0000"/>
            </a:solidFill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7418275" y="2795583"/>
              <a:ext cx="360040" cy="288032"/>
            </a:xfrm>
            <a:prstGeom prst="star5">
              <a:avLst/>
            </a:prstGeom>
            <a:solidFill>
              <a:srgbClr val="00206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4224649" y="4081467"/>
              <a:ext cx="360040" cy="288032"/>
            </a:xfrm>
            <a:prstGeom prst="star5">
              <a:avLst/>
            </a:prstGeom>
            <a:solidFill>
              <a:srgbClr val="00206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-72387"/>
            <a:ext cx="12169775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92035"/>
            <a:ext cx="11442736" cy="549187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th-TH" altLang="x-none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อัครราชทูตที่ปรึกษาด้านวิทยาศาสตร์และเทคโนโลยี</a:t>
            </a:r>
            <a:endParaRPr lang="en-GB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13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661" t="13468" r="2875"/>
          <a:stretch>
            <a:fillRect/>
          </a:stretch>
        </p:blipFill>
        <p:spPr bwMode="auto">
          <a:xfrm>
            <a:off x="226971" y="855549"/>
            <a:ext cx="11673308" cy="60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-72387"/>
            <a:ext cx="12169775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885" tIns="51942" rIns="103885" bIns="51942" anchor="ctr"/>
          <a:lstStyle/>
          <a:p>
            <a:pPr algn="ctr">
              <a:defRPr/>
            </a:pPr>
            <a:endParaRPr lang="en-GB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92035"/>
            <a:ext cx="11442736" cy="549187"/>
          </a:xfrm>
          <a:prstGeom prst="rect">
            <a:avLst/>
          </a:prstGeom>
        </p:spPr>
        <p:txBody>
          <a:bodyPr wrap="square" lIns="103885" tIns="51942" rIns="103885" bIns="51942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th-TH" altLang="x-none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H SarabunPSK" pitchFamily="34" charset="-34"/>
                <a:ea typeface="Tahoma" charset="0"/>
                <a:cs typeface="TH SarabunPSK" pitchFamily="34" charset="-34"/>
              </a:rPr>
              <a:t>กิจกรรมกระทรวงวิทยาศาสตร์และเทคโนโลยี ปี 2561</a:t>
            </a:r>
            <a:endParaRPr lang="en-GB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H SarabunPSK" pitchFamily="34" charset="-34"/>
              <a:ea typeface="Tahoma" charset="0"/>
              <a:cs typeface="TH SarabunPSK" pitchFamily="34" charset="-34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88" r="50467" b="9864"/>
          <a:stretch>
            <a:fillRect/>
          </a:stretch>
        </p:blipFill>
        <p:spPr bwMode="auto">
          <a:xfrm>
            <a:off x="11357651" y="9501"/>
            <a:ext cx="693396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53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46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" y="3041656"/>
            <a:ext cx="12169775" cy="1325563"/>
          </a:xfrm>
          <a:prstGeom prst="rect">
            <a:avLst/>
          </a:prstGeom>
        </p:spPr>
        <p:txBody>
          <a:bodyPr vert="horz" lIns="100054" tIns="50027" rIns="100054" bIns="50027" rtlCol="0" anchor="ctr">
            <a:normAutofit/>
          </a:bodyPr>
          <a:lstStyle/>
          <a:p>
            <a:pPr marL="0" marR="0" lvl="0" indent="0" algn="ctr" defTabSz="100053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4400" b="1" dirty="0" smtClean="0">
                <a:latin typeface="TH SarabunPSK" pitchFamily="34" charset="-34"/>
                <a:ea typeface="+mj-ea"/>
                <a:cs typeface="TH SarabunPSK" pitchFamily="34" charset="-34"/>
              </a:rPr>
              <a:t>ขอขอบคุณ</a:t>
            </a:r>
            <a:endParaRPr kumimoji="0" lang="en-US" altLang="en-US" sz="4400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r="45541"/>
          <a:stretch>
            <a:fillRect/>
          </a:stretch>
        </p:blipFill>
        <p:spPr bwMode="auto">
          <a:xfrm>
            <a:off x="5156200" y="1423755"/>
            <a:ext cx="1857381" cy="195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54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"/>
          <a:stretch>
            <a:fillRect/>
          </a:stretch>
        </p:blipFill>
        <p:spPr>
          <a:xfrm>
            <a:off x="107378" y="239477"/>
            <a:ext cx="3901489" cy="29892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r="1245" b="607"/>
          <a:stretch>
            <a:fillRect/>
          </a:stretch>
        </p:blipFill>
        <p:spPr>
          <a:xfrm>
            <a:off x="4120721" y="239097"/>
            <a:ext cx="3879116" cy="2961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574" b="3375"/>
          <a:stretch>
            <a:fillRect/>
          </a:stretch>
        </p:blipFill>
        <p:spPr>
          <a:xfrm>
            <a:off x="8111693" y="242720"/>
            <a:ext cx="3877458" cy="285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r="1144" b="1557"/>
          <a:stretch>
            <a:fillRect/>
          </a:stretch>
        </p:blipFill>
        <p:spPr>
          <a:xfrm>
            <a:off x="1691241" y="3454666"/>
            <a:ext cx="4163032" cy="314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r="1548" b="1697"/>
          <a:stretch>
            <a:fillRect/>
          </a:stretch>
        </p:blipFill>
        <p:spPr>
          <a:xfrm>
            <a:off x="6308597" y="3457417"/>
            <a:ext cx="4162241" cy="31407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92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r="1422" b="1088"/>
          <a:stretch>
            <a:fillRect/>
          </a:stretch>
        </p:blipFill>
        <p:spPr>
          <a:xfrm>
            <a:off x="93958" y="244318"/>
            <a:ext cx="3897084" cy="2960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r="976" b="1149"/>
          <a:stretch>
            <a:fillRect/>
          </a:stretch>
        </p:blipFill>
        <p:spPr>
          <a:xfrm>
            <a:off x="4107300" y="244318"/>
            <a:ext cx="3909487" cy="296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1329" b="1149"/>
          <a:stretch>
            <a:fillRect/>
          </a:stretch>
        </p:blipFill>
        <p:spPr>
          <a:xfrm>
            <a:off x="8120642" y="244318"/>
            <a:ext cx="3896671" cy="296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" b="3027"/>
          <a:stretch>
            <a:fillRect/>
          </a:stretch>
        </p:blipFill>
        <p:spPr>
          <a:xfrm>
            <a:off x="1618341" y="3456854"/>
            <a:ext cx="4226923" cy="314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r="1725"/>
          <a:stretch>
            <a:fillRect/>
          </a:stretch>
        </p:blipFill>
        <p:spPr>
          <a:xfrm>
            <a:off x="6308597" y="3470338"/>
            <a:ext cx="4095499" cy="31407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6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31914" r="1855" b="7345"/>
          <a:stretch>
            <a:fillRect/>
          </a:stretch>
        </p:blipFill>
        <p:spPr>
          <a:xfrm>
            <a:off x="5643601" y="-1"/>
            <a:ext cx="6526174" cy="6877051"/>
          </a:xfrm>
        </p:spPr>
      </p:pic>
      <p:grpSp>
        <p:nvGrpSpPr>
          <p:cNvPr id="7" name="Group 6"/>
          <p:cNvGrpSpPr/>
          <p:nvPr/>
        </p:nvGrpSpPr>
        <p:grpSpPr>
          <a:xfrm>
            <a:off x="0" y="3245203"/>
            <a:ext cx="5727697" cy="3509964"/>
            <a:chOff x="6370639" y="0"/>
            <a:chExt cx="4968552" cy="2652842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084"/>
            <a:stretch>
              <a:fillRect/>
            </a:stretch>
          </p:blipFill>
          <p:spPr>
            <a:xfrm>
              <a:off x="6370639" y="0"/>
              <a:ext cx="4968552" cy="2214713"/>
            </a:xfrm>
            <a:prstGeom prst="rect">
              <a:avLst/>
            </a:prstGeom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21"/>
            <a:stretch>
              <a:fillRect/>
            </a:stretch>
          </p:blipFill>
          <p:spPr>
            <a:xfrm>
              <a:off x="6370639" y="2224079"/>
              <a:ext cx="4968552" cy="428763"/>
            </a:xfrm>
            <a:prstGeom prst="rect">
              <a:avLst/>
            </a:prstGeom>
          </p:spPr>
        </p:pic>
      </p:grp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88"/>
          <a:stretch>
            <a:fillRect/>
          </a:stretch>
        </p:blipFill>
        <p:spPr>
          <a:xfrm>
            <a:off x="-991" y="0"/>
            <a:ext cx="5727697" cy="3295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475906"/>
            <a:ext cx="5584821" cy="1146175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Trend of Innovation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06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อนาคต ที่ต้องเฝ้าจับตามอง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รศ.นพ.สรนิต ศิลธรรม</a:t>
            </a:r>
            <a:endParaRPr lang="en-US" i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351" y="1435096"/>
            <a:ext cx="7276597" cy="495843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AI (Artificial Intelligent)</a:t>
            </a:r>
          </a:p>
          <a:p>
            <a:pPr marL="952085" lvl="1" indent="-5143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Not only digital but intelligent, smarter than human</a:t>
            </a:r>
          </a:p>
          <a:p>
            <a:pPr marL="952085" lvl="1" indent="-5143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X-ray</a:t>
            </a:r>
          </a:p>
          <a:p>
            <a:pPr marL="952085" lvl="1" indent="-5143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Face ID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Aging Society</a:t>
            </a:r>
          </a:p>
          <a:p>
            <a:pPr marL="952085" lvl="1" indent="-5143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Elderly –Children</a:t>
            </a:r>
          </a:p>
          <a:p>
            <a:pPr marL="952085" lvl="1" indent="-5143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Medicine, Engineer, Social, Education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Ethics</a:t>
            </a:r>
          </a:p>
          <a:p>
            <a:pPr marL="952085" lvl="1" indent="-51435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จริยธรรมถดถอย</a:t>
            </a:r>
          </a:p>
          <a:p>
            <a:pPr marL="952085" lvl="1" indent="-51435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คนคิดถึงตัวเองมาก</a:t>
            </a:r>
          </a:p>
          <a:p>
            <a:pPr marL="952085" lvl="1" indent="-514350">
              <a:buFont typeface="Arial" panose="020B0604020202020204" pitchFamily="34" charset="0"/>
              <a:buChar char="•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ตีความเข้าข้างตัวเอง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29C90-6B4B-4C16-8B6E-4B6EFC4F36FC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21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3821</TotalTime>
  <Words>4502</Words>
  <Application>Microsoft Macintosh PowerPoint</Application>
  <PresentationFormat>Custom</PresentationFormat>
  <Paragraphs>1018</Paragraphs>
  <Slides>54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6" baseType="lpstr">
      <vt:lpstr>Agency FB</vt:lpstr>
      <vt:lpstr>Angsana New</vt:lpstr>
      <vt:lpstr>Arvo</vt:lpstr>
      <vt:lpstr>Baskerville</vt:lpstr>
      <vt:lpstr>Browallia New</vt:lpstr>
      <vt:lpstr>Calibri</vt:lpstr>
      <vt:lpstr>Cambria</vt:lpstr>
      <vt:lpstr>Cordia New</vt:lpstr>
      <vt:lpstr>CordiaUPC</vt:lpstr>
      <vt:lpstr>Muli</vt:lpstr>
      <vt:lpstr>Nixie One</vt:lpstr>
      <vt:lpstr>PMingLiU</vt:lpstr>
      <vt:lpstr>Roboto Condensed</vt:lpstr>
      <vt:lpstr>SimSun</vt:lpstr>
      <vt:lpstr>Tahoma</vt:lpstr>
      <vt:lpstr>TH Sarabun New</vt:lpstr>
      <vt:lpstr>TH SarabunPSK</vt:lpstr>
      <vt:lpstr>Times New Roman</vt:lpstr>
      <vt:lpstr>Wingdings</vt:lpstr>
      <vt:lpstr>Wingdings 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Trend of Innovation</vt:lpstr>
      <vt:lpstr>อนาคต ที่ต้องเฝ้าจับตามอง รศ.นพ.สรนิต ศิลธรรม</vt:lpstr>
      <vt:lpstr>ขีดความสามารถการแข่งขันของประเทศไทยเพิ่มขึ้น 1 อันดับจาก 28 เป็น 27</vt:lpstr>
      <vt:lpstr>Competitiveness rankings : 2017</vt:lpstr>
      <vt:lpstr>Competitiveness Landscape 2017</vt:lpstr>
      <vt:lpstr>PowerPoint Presentation</vt:lpstr>
      <vt:lpstr>PowerPoint Presentation</vt:lpstr>
      <vt:lpstr>PowerPoint Presentation</vt:lpstr>
      <vt:lpstr>University perform research,  Society need innovation and application.</vt:lpstr>
      <vt:lpstr>PowerPoint Presentation</vt:lpstr>
      <vt:lpstr>Technology readiness level (TRL)</vt:lpstr>
      <vt:lpstr>PowerPoint Presentation</vt:lpstr>
      <vt:lpstr>PowerPoint Presentation</vt:lpstr>
      <vt:lpstr>PowerPoint Presentation</vt:lpstr>
      <vt:lpstr>วิสัยทัศน์และพันธกิจ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รางวัล Prime Minister’s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ขยายจำนวนและยกระดับการเรียนการสอนวิทยาศาสตร์ให้กับโรงเรียนโดยมหาวิทยาลัยสนับสนุนด้านโครงสร้างพื้นฐาน และอาจารย์ผู้สอน (รายวิชาวิทยาศาสตร์ คณิตศาสตร์ และรายวิชาในสาขาวิชาที่เป็นความเชี่ยวชาญของแต่ละมหาวิทยาลัย) ในการจัดหลักสูตรการเรียนการสอน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SN S</cp:lastModifiedBy>
  <cp:revision>183</cp:revision>
  <dcterms:created xsi:type="dcterms:W3CDTF">2017-12-12T11:03:05Z</dcterms:created>
  <dcterms:modified xsi:type="dcterms:W3CDTF">2018-01-14T13:46:06Z</dcterms:modified>
</cp:coreProperties>
</file>